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1" r:id="rId1"/>
    <p:sldMasterId id="2147484281" r:id="rId2"/>
  </p:sldMasterIdLst>
  <p:notesMasterIdLst>
    <p:notesMasterId r:id="rId24"/>
  </p:notesMasterIdLst>
  <p:sldIdLst>
    <p:sldId id="256" r:id="rId3"/>
    <p:sldId id="280" r:id="rId4"/>
    <p:sldId id="271" r:id="rId5"/>
    <p:sldId id="282" r:id="rId6"/>
    <p:sldId id="265" r:id="rId7"/>
    <p:sldId id="264" r:id="rId8"/>
    <p:sldId id="281" r:id="rId9"/>
    <p:sldId id="266" r:id="rId10"/>
    <p:sldId id="267" r:id="rId11"/>
    <p:sldId id="268" r:id="rId12"/>
    <p:sldId id="269" r:id="rId13"/>
    <p:sldId id="279" r:id="rId14"/>
    <p:sldId id="270" r:id="rId15"/>
    <p:sldId id="272" r:id="rId16"/>
    <p:sldId id="283" r:id="rId17"/>
    <p:sldId id="274" r:id="rId18"/>
    <p:sldId id="273" r:id="rId19"/>
    <p:sldId id="276" r:id="rId20"/>
    <p:sldId id="277" r:id="rId21"/>
    <p:sldId id="278" r:id="rId22"/>
    <p:sldId id="275" r:id="rId2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5A2E"/>
    <a:srgbClr val="0033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BA0B34-1F7B-4688-AD3C-DEF7462CCAF2}" type="datetimeFigureOut">
              <a:rPr lang="tr-TR" smtClean="0"/>
              <a:t>28.01.2011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3439E-CEE9-4250-BF1E-793E05715DF4}" type="slidenum">
              <a:rPr lang="tr-TR" smtClean="0"/>
              <a:t>‹#›</a:t>
            </a:fld>
            <a:endParaRPr lang="tr-TR"/>
          </a:p>
        </p:txBody>
      </p:sp>
    </p:spTree>
    <p:extLst>
      <p:ext uri="{BB962C8B-B14F-4D97-AF65-F5344CB8AC3E}">
        <p14:creationId xmlns:p14="http://schemas.microsoft.com/office/powerpoint/2010/main" val="163816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573439E-CEE9-4250-BF1E-793E05715DF4}" type="slidenum">
              <a:rPr lang="tr-TR" smtClean="0"/>
              <a:t>8</a:t>
            </a:fld>
            <a:endParaRPr lang="tr-TR"/>
          </a:p>
        </p:txBody>
      </p:sp>
    </p:spTree>
    <p:extLst>
      <p:ext uri="{BB962C8B-B14F-4D97-AF65-F5344CB8AC3E}">
        <p14:creationId xmlns:p14="http://schemas.microsoft.com/office/powerpoint/2010/main" val="109752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573439E-CEE9-4250-BF1E-793E05715DF4}" type="slidenum">
              <a:rPr lang="tr-TR" smtClean="0"/>
              <a:t>9</a:t>
            </a:fld>
            <a:endParaRPr lang="tr-TR"/>
          </a:p>
        </p:txBody>
      </p:sp>
    </p:spTree>
    <p:extLst>
      <p:ext uri="{BB962C8B-B14F-4D97-AF65-F5344CB8AC3E}">
        <p14:creationId xmlns:p14="http://schemas.microsoft.com/office/powerpoint/2010/main" val="48633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3">
        <a:schemeClr val="bg1"/>
      </p:bgRef>
    </p:bg>
    <p:spTree>
      <p:nvGrpSpPr>
        <p:cNvPr id="1" name=""/>
        <p:cNvGrpSpPr/>
        <p:nvPr/>
      </p:nvGrpSpPr>
      <p:grpSpPr>
        <a:xfrm>
          <a:off x="0" y="0"/>
          <a:ext cx="0" cy="0"/>
          <a:chOff x="0" y="0"/>
          <a:chExt cx="0" cy="0"/>
        </a:xfrm>
      </p:grpSpPr>
      <p:sp>
        <p:nvSpPr>
          <p:cNvPr id="4" name="Dikdörtgen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Yuvarlatılmış Dikdörtge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ikdörtgen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ikdörtgen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Dikdörtgen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Başlık 1"/>
          <p:cNvSpPr>
            <a:spLocks noGrp="1"/>
          </p:cNvSpPr>
          <p:nvPr>
            <p:ph type="title"/>
          </p:nvPr>
        </p:nvSpPr>
        <p:spPr>
          <a:xfrm>
            <a:off x="722313" y="952500"/>
            <a:ext cx="7772400" cy="1362075"/>
          </a:xfrm>
        </p:spPr>
        <p:txBody>
          <a:bodyPr/>
          <a:lstStyle>
            <a:lvl1pPr algn="l">
              <a:buNone/>
              <a:defRPr sz="4000" b="0" cap="none"/>
            </a:lvl1pPr>
          </a:lstStyle>
          <a:p>
            <a:r>
              <a:rPr lang="tr-TR" smtClean="0"/>
              <a:t>Asıl başlık stili için tıklatın</a:t>
            </a:r>
            <a:endParaRPr lang="en-US"/>
          </a:p>
        </p:txBody>
      </p:sp>
      <p:sp>
        <p:nvSpPr>
          <p:cNvPr id="3" name="Metin Yer Tutucus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9" name="Veri Yer Tutucusu 3"/>
          <p:cNvSpPr>
            <a:spLocks noGrp="1"/>
          </p:cNvSpPr>
          <p:nvPr>
            <p:ph type="dt" sz="half" idx="10"/>
          </p:nvPr>
        </p:nvSpPr>
        <p:spPr/>
        <p:txBody>
          <a:bodyPr/>
          <a:lstStyle>
            <a:lvl1pPr>
              <a:defRPr/>
            </a:lvl1pPr>
          </a:lstStyle>
          <a:p>
            <a:pPr>
              <a:defRPr/>
            </a:pPr>
            <a:fld id="{DF981AAB-4B90-449A-BCF4-55C8B39E0844}" type="datetimeFigureOut">
              <a:rPr lang="tr-TR"/>
              <a:pPr>
                <a:defRPr/>
              </a:pPr>
              <a:t>28.01.2011</a:t>
            </a:fld>
            <a:endParaRPr lang="tr-TR"/>
          </a:p>
        </p:txBody>
      </p:sp>
      <p:sp>
        <p:nvSpPr>
          <p:cNvPr id="10" name="Altbilgi Yer Tutucusu 4"/>
          <p:cNvSpPr>
            <a:spLocks noGrp="1"/>
          </p:cNvSpPr>
          <p:nvPr>
            <p:ph type="ftr" sz="quarter" idx="11"/>
          </p:nvPr>
        </p:nvSpPr>
        <p:spPr>
          <a:xfrm>
            <a:off x="800100" y="6172200"/>
            <a:ext cx="4000500" cy="457200"/>
          </a:xfrm>
        </p:spPr>
        <p:txBody>
          <a:bodyPr/>
          <a:lstStyle>
            <a:lvl1pPr>
              <a:defRPr/>
            </a:lvl1pPr>
          </a:lstStyle>
          <a:p>
            <a:pPr>
              <a:defRPr/>
            </a:pPr>
            <a:endParaRPr lang="tr-TR"/>
          </a:p>
        </p:txBody>
      </p:sp>
      <p:sp>
        <p:nvSpPr>
          <p:cNvPr id="11" name="Slayt Numarası Yer Tutucusu 5"/>
          <p:cNvSpPr>
            <a:spLocks noGrp="1"/>
          </p:cNvSpPr>
          <p:nvPr>
            <p:ph type="sldNum" sz="quarter" idx="12"/>
          </p:nvPr>
        </p:nvSpPr>
        <p:spPr/>
        <p:txBody>
          <a:bodyPr/>
          <a:lstStyle>
            <a:lvl1pPr>
              <a:defRPr/>
            </a:lvl1pPr>
          </a:lstStyle>
          <a:p>
            <a:pPr>
              <a:defRPr/>
            </a:pPr>
            <a:fld id="{1B57883D-9424-4B09-B711-A96729416FB5}"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7C71E7A-1415-48A6-9153-B1B77DF91B3D}" type="datetimeFigureOut">
              <a:rPr lang="tr-TR" smtClean="0"/>
              <a:pPr>
                <a:defRPr/>
              </a:pPr>
              <a:t>28.01.2011</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AD8F1727-6317-47C6-8803-6B4F5D010BEB}"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CD23E048-9DB1-4D3F-B1BA-3519E5F80DBE}" type="datetimeFigureOut">
              <a:rPr lang="tr-TR" smtClean="0"/>
              <a:pPr>
                <a:defRPr/>
              </a:pPr>
              <a:t>28.01.2011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6D3CDBE8-C6B8-44B7-AD9E-C301CA484411}" type="slidenum">
              <a:rPr lang="tr-TR" smtClean="0"/>
              <a:pPr>
                <a:defRPr/>
              </a:pPr>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84836C0F-3595-4C03-B14B-B3BAE98BFFDF}" type="datetimeFigureOut">
              <a:rPr lang="tr-TR" smtClean="0"/>
              <a:pPr>
                <a:defRPr/>
              </a:pPr>
              <a:t>28.01.2011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7C0E14D0-AD2C-481E-9042-C89184DCC9CC}" type="slidenum">
              <a:rPr lang="tr-TR" smtClean="0"/>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919033BB-123C-444D-897B-9C60042C8163}" type="datetimeFigureOut">
              <a:rPr lang="tr-TR" smtClean="0"/>
              <a:pPr>
                <a:defRPr/>
              </a:pPr>
              <a:t>28.01.2011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33F95779-64CE-4E6F-8748-E6B50BA9B326}" type="slidenum">
              <a:rPr lang="tr-TR" smtClean="0"/>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2E2F4368-BC80-4C73-99F5-9C33734AF28C}" type="datetimeFigureOut">
              <a:rPr lang="tr-TR" smtClean="0"/>
              <a:pPr>
                <a:defRPr/>
              </a:pPr>
              <a:t>28.01.2011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C2733290-77F8-49D2-A348-363B20C99691}"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ikdörtgen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Yuvarlatılmış Dikdörtgen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Başlık 1"/>
          <p:cNvSpPr>
            <a:spLocks noGrp="1"/>
          </p:cNvSpPr>
          <p:nvPr>
            <p:ph type="title"/>
          </p:nvPr>
        </p:nvSpPr>
        <p:spPr>
          <a:xfrm>
            <a:off x="914400" y="273050"/>
            <a:ext cx="7772400" cy="1143000"/>
          </a:xfrm>
        </p:spPr>
        <p:txBody>
          <a:bodyPr/>
          <a:lstStyle>
            <a:lvl1pPr algn="l">
              <a:buNone/>
              <a:defRPr sz="4000" b="0"/>
            </a:lvl1pPr>
          </a:lstStyle>
          <a:p>
            <a:r>
              <a:rPr lang="tr-TR" smtClean="0"/>
              <a:t>Asıl başlık stili için tıklatın</a:t>
            </a:r>
            <a:endParaRPr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1" name="İçerik Yer Tutucusu 10"/>
          <p:cNvSpPr>
            <a:spLocks noGrp="1"/>
          </p:cNvSpPr>
          <p:nvPr>
            <p:ph sz="quarter" idx="1"/>
          </p:nvPr>
        </p:nvSpPr>
        <p:spPr>
          <a:xfrm>
            <a:off x="2971800" y="1600200"/>
            <a:ext cx="57150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Veri Yer Tutucusu 4"/>
          <p:cNvSpPr>
            <a:spLocks noGrp="1"/>
          </p:cNvSpPr>
          <p:nvPr>
            <p:ph type="dt" sz="half" idx="10"/>
          </p:nvPr>
        </p:nvSpPr>
        <p:spPr/>
        <p:txBody>
          <a:bodyPr/>
          <a:lstStyle>
            <a:lvl1pPr>
              <a:defRPr/>
            </a:lvl1pPr>
          </a:lstStyle>
          <a:p>
            <a:pPr>
              <a:defRPr/>
            </a:pPr>
            <a:fld id="{B3358F05-72B5-4FF5-A500-C0CAA21EB774}" type="datetimeFigureOut">
              <a:rPr lang="tr-TR"/>
              <a:pPr>
                <a:defRPr/>
              </a:pPr>
              <a:t>28.01.2011</a:t>
            </a:fld>
            <a:endParaRPr lang="tr-TR"/>
          </a:p>
        </p:txBody>
      </p:sp>
      <p:sp>
        <p:nvSpPr>
          <p:cNvPr id="10" name="Altbilgi Yer Tutucusu 5"/>
          <p:cNvSpPr>
            <a:spLocks noGrp="1"/>
          </p:cNvSpPr>
          <p:nvPr>
            <p:ph type="ftr" sz="quarter" idx="11"/>
          </p:nvPr>
        </p:nvSpPr>
        <p:spPr>
          <a:xfrm>
            <a:off x="914400" y="6172200"/>
            <a:ext cx="3962400" cy="457200"/>
          </a:xfrm>
        </p:spPr>
        <p:txBody>
          <a:bodyPr/>
          <a:lstStyle>
            <a:lvl1pPr>
              <a:defRPr/>
            </a:lvl1pPr>
          </a:lstStyle>
          <a:p>
            <a:pPr>
              <a:defRPr/>
            </a:pPr>
            <a:endParaRPr lang="tr-TR"/>
          </a:p>
        </p:txBody>
      </p:sp>
      <p:sp>
        <p:nvSpPr>
          <p:cNvPr id="12" name="Slayt Numarası Yer Tutucusu 6"/>
          <p:cNvSpPr>
            <a:spLocks noGrp="1"/>
          </p:cNvSpPr>
          <p:nvPr>
            <p:ph type="sldNum" sz="quarter" idx="12"/>
          </p:nvPr>
        </p:nvSpPr>
        <p:spPr>
          <a:xfrm>
            <a:off x="146050" y="6210300"/>
            <a:ext cx="457200" cy="457200"/>
          </a:xfrm>
        </p:spPr>
        <p:txBody>
          <a:bodyPr/>
          <a:lstStyle>
            <a:lvl1pPr>
              <a:defRPr/>
            </a:lvl1pPr>
          </a:lstStyle>
          <a:p>
            <a:pPr>
              <a:defRPr/>
            </a:pPr>
            <a:fld id="{341C76E1-EC41-4145-8C97-AB860EC30B0A}"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ikdörtgen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Dikdörtgen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Dikdörtgen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lang="tr-TR" smtClean="0"/>
              <a:t>Asıl başlık stili için tıklatın</a:t>
            </a:r>
            <a:endParaRPr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10" name="Veri Yer Tutucusu 4"/>
          <p:cNvSpPr>
            <a:spLocks noGrp="1"/>
          </p:cNvSpPr>
          <p:nvPr>
            <p:ph type="dt" sz="half" idx="10"/>
          </p:nvPr>
        </p:nvSpPr>
        <p:spPr/>
        <p:txBody>
          <a:bodyPr/>
          <a:lstStyle>
            <a:lvl1pPr>
              <a:defRPr/>
            </a:lvl1pPr>
          </a:lstStyle>
          <a:p>
            <a:pPr>
              <a:defRPr/>
            </a:pPr>
            <a:fld id="{CA5A7181-2E95-4DBA-B526-0008651C64C5}" type="datetimeFigureOut">
              <a:rPr lang="tr-TR"/>
              <a:pPr>
                <a:defRPr/>
              </a:pPr>
              <a:t>28.01.2011</a:t>
            </a:fld>
            <a:endParaRPr lang="tr-TR"/>
          </a:p>
        </p:txBody>
      </p:sp>
      <p:sp>
        <p:nvSpPr>
          <p:cNvPr id="11" name="Altbilgi Yer Tutucusu 5"/>
          <p:cNvSpPr>
            <a:spLocks noGrp="1"/>
          </p:cNvSpPr>
          <p:nvPr>
            <p:ph type="ftr" sz="quarter" idx="11"/>
          </p:nvPr>
        </p:nvSpPr>
        <p:spPr/>
        <p:txBody>
          <a:bodyPr/>
          <a:lstStyle>
            <a:lvl1pPr>
              <a:defRPr/>
            </a:lvl1pPr>
          </a:lstStyle>
          <a:p>
            <a:pPr>
              <a:defRPr/>
            </a:pPr>
            <a:endParaRPr lang="tr-TR"/>
          </a:p>
        </p:txBody>
      </p:sp>
      <p:sp>
        <p:nvSpPr>
          <p:cNvPr id="12" name="Slayt Numarası Yer Tutucusu 6"/>
          <p:cNvSpPr>
            <a:spLocks noGrp="1"/>
          </p:cNvSpPr>
          <p:nvPr>
            <p:ph type="sldNum" sz="quarter" idx="12"/>
          </p:nvPr>
        </p:nvSpPr>
        <p:spPr/>
        <p:txBody>
          <a:bodyPr/>
          <a:lstStyle>
            <a:lvl1pPr>
              <a:defRPr/>
            </a:lvl1pPr>
          </a:lstStyle>
          <a:p>
            <a:pPr>
              <a:defRPr/>
            </a:pPr>
            <a:fld id="{CE68A9D2-5E1F-491B-97A5-7C91C147F0ED}"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210FA593-57BA-482D-AFFD-2A06B883F2E0}" type="datetimeFigureOut">
              <a:rPr lang="tr-TR" smtClean="0"/>
              <a:pPr>
                <a:defRPr/>
              </a:pPr>
              <a:t>28.01.2011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B926FAFE-9581-4BBA-85C3-EB787CB0410C}" type="slidenum">
              <a:rPr lang="tr-TR" smtClean="0"/>
              <a:pPr>
                <a:defRPr/>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5B3CD9A4-1F8F-4183-BB46-0EABDB4382D6}" type="datetimeFigureOut">
              <a:rPr lang="tr-TR" smtClean="0"/>
              <a:pPr>
                <a:defRPr/>
              </a:pPr>
              <a:t>28.01.2011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7274E6D9-3F7D-4470-8C33-1A9EDC231898}"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5D78359C-26A2-4931-9085-BCE171940E14}" type="datetimeFigureOut">
              <a:rPr lang="tr-TR" smtClean="0"/>
              <a:pPr>
                <a:defRPr/>
              </a:pPr>
              <a:t>28.01.2011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D3EA51B-344F-491D-B5F0-80EB02F2A399}" type="slidenum">
              <a:rPr lang="tr-TR" smtClean="0"/>
              <a:pPr>
                <a:defRPr/>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pPr>
              <a:defRPr/>
            </a:pPr>
            <a:fld id="{7D31D2DC-56B6-453D-BAC3-37F12BC0661C}" type="datetimeFigureOut">
              <a:rPr lang="tr-TR" smtClean="0"/>
              <a:pPr>
                <a:defRPr/>
              </a:pPr>
              <a:t>28.01.2011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F96FE1D3-BE29-4DDE-9F5B-324922EEB5BC}"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pPr>
              <a:defRPr/>
            </a:pPr>
            <a:fld id="{1C0CA3F4-6240-43B1-9746-7B6C7AEC0E35}" type="datetimeFigureOut">
              <a:rPr lang="tr-TR" smtClean="0"/>
              <a:pPr>
                <a:defRPr/>
              </a:pPr>
              <a:t>28.01.2011</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AB27F8C2-0883-47D7-B5D4-56FCC9DC78DC}" type="slidenum">
              <a:rPr lang="tr-TR" smtClean="0"/>
              <a:pPr>
                <a:defRPr/>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A94E3EFC-D1E6-4180-9A33-3E2DCF638BE2}" type="datetimeFigureOut">
              <a:rPr lang="tr-TR" smtClean="0"/>
              <a:pPr>
                <a:defRPr/>
              </a:pPr>
              <a:t>28.01.2011</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561BAAD7-CAF9-4BCA-B51B-4550F11E0D8D}" type="slidenum">
              <a:rPr lang="tr-TR" smtClean="0"/>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5" name="Başlık Yer Tutucusu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tr-TR" smtClean="0"/>
              <a:t>Asıl başlık stili için tıklatın</a:t>
            </a:r>
            <a:endParaRPr lang="en-US" smtClean="0"/>
          </a:p>
        </p:txBody>
      </p:sp>
      <p:sp>
        <p:nvSpPr>
          <p:cNvPr id="22536" name="Metin Yer Tutucusu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5" name="Veri Yer Tutucusu 4"/>
          <p:cNvSpPr>
            <a:spLocks noGrp="1"/>
          </p:cNvSpPr>
          <p:nvPr>
            <p:ph type="dt" sz="half" idx="2"/>
          </p:nvPr>
        </p:nvSpPr>
        <p:spPr>
          <a:xfrm>
            <a:off x="6172200" y="6191250"/>
            <a:ext cx="2476500" cy="476250"/>
          </a:xfrm>
          <a:prstGeom prst="rect">
            <a:avLst/>
          </a:prstGeom>
        </p:spPr>
        <p:txBody>
          <a:bodyPr anchor="ctr" anchorCtr="0"/>
          <a:lstStyle>
            <a:lvl1pPr algn="r" fontAlgn="auto">
              <a:spcBef>
                <a:spcPts val="0"/>
              </a:spcBef>
              <a:spcAft>
                <a:spcPts val="0"/>
              </a:spcAft>
              <a:defRPr sz="1400">
                <a:solidFill>
                  <a:schemeClr val="tx2"/>
                </a:solidFill>
                <a:latin typeface="+mn-lt"/>
                <a:cs typeface="+mn-cs"/>
              </a:defRPr>
            </a:lvl1pPr>
          </a:lstStyle>
          <a:p>
            <a:pPr>
              <a:defRPr/>
            </a:pPr>
            <a:fld id="{C0F19FEA-1EE0-48DC-8F44-CC93B1EEFBDB}" type="datetimeFigureOut">
              <a:rPr lang="tr-TR"/>
              <a:pPr>
                <a:defRPr/>
              </a:pPr>
              <a:t>28.01.2011</a:t>
            </a:fld>
            <a:endParaRPr lang="tr-TR"/>
          </a:p>
        </p:txBody>
      </p:sp>
      <p:sp>
        <p:nvSpPr>
          <p:cNvPr id="16" name="Altbilgi Yer Tutucusu 5"/>
          <p:cNvSpPr>
            <a:spLocks noGrp="1"/>
          </p:cNvSpPr>
          <p:nvPr>
            <p:ph type="ftr" sz="quarter" idx="3"/>
          </p:nvPr>
        </p:nvSpPr>
        <p:spPr>
          <a:xfrm>
            <a:off x="914400" y="6172200"/>
            <a:ext cx="3886200" cy="457200"/>
          </a:xfrm>
          <a:prstGeom prst="rect">
            <a:avLst/>
          </a:prstGeom>
        </p:spPr>
        <p:txBody>
          <a:bodyPr anchor="ctr" anchorCtr="0"/>
          <a:lstStyle>
            <a:lvl1pPr fontAlgn="auto">
              <a:spcBef>
                <a:spcPts val="0"/>
              </a:spcBef>
              <a:spcAft>
                <a:spcPts val="0"/>
              </a:spcAft>
              <a:defRPr sz="1400">
                <a:solidFill>
                  <a:schemeClr val="tx2"/>
                </a:solidFill>
                <a:latin typeface="+mn-lt"/>
                <a:cs typeface="+mn-cs"/>
              </a:defRPr>
            </a:lvl1pPr>
          </a:lstStyle>
          <a:p>
            <a:pPr>
              <a:defRPr/>
            </a:pPr>
            <a:endParaRPr lang="tr-TR"/>
          </a:p>
        </p:txBody>
      </p:sp>
      <p:sp>
        <p:nvSpPr>
          <p:cNvPr id="17" name="Slayt Numarası Yer Tutucusu 6"/>
          <p:cNvSpPr>
            <a:spLocks noGrp="1"/>
          </p:cNvSpPr>
          <p:nvPr>
            <p:ph type="sldNum" sz="quarter" idx="4"/>
          </p:nvPr>
        </p:nvSpPr>
        <p:spPr>
          <a:xfrm>
            <a:off x="146050" y="6208713"/>
            <a:ext cx="457200" cy="457200"/>
          </a:xfrm>
          <a:prstGeom prst="ellipse">
            <a:avLst/>
          </a:prstGeom>
          <a:solidFill>
            <a:schemeClr val="accent1"/>
          </a:solidFill>
        </p:spPr>
        <p:txBody>
          <a:bodyPr wrap="none" lIns="0" tIns="0" rIns="0" bIns="0" anchor="ctr" anchorCtr="1">
            <a:noAutofit/>
          </a:bodyPr>
          <a:lstStyle>
            <a:lvl1pPr algn="ctr" fontAlgn="auto">
              <a:spcBef>
                <a:spcPts val="0"/>
              </a:spcBef>
              <a:spcAft>
                <a:spcPts val="0"/>
              </a:spcAft>
              <a:defRPr sz="1400">
                <a:solidFill>
                  <a:srgbClr val="FFFFFF"/>
                </a:solidFill>
                <a:latin typeface="+mj-lt"/>
                <a:ea typeface="+mj-ea"/>
                <a:cs typeface="+mj-cs"/>
              </a:defRPr>
            </a:lvl1pPr>
          </a:lstStyle>
          <a:p>
            <a:pPr>
              <a:defRPr/>
            </a:pPr>
            <a:fld id="{5055CC1D-B757-4F8F-94AA-0D51704A44F9}"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fld id="{C0F19FEA-1EE0-48DC-8F44-CC93B1EEFBDB}" type="datetimeFigureOut">
              <a:rPr lang="tr-TR" smtClean="0"/>
              <a:pPr>
                <a:defRPr/>
              </a:pPr>
              <a:t>28.01.2011</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5055CC1D-B757-4F8F-94AA-0D51704A44F9}" type="slidenum">
              <a:rPr lang="tr-TR" smtClean="0"/>
              <a:pPr>
                <a:defRPr/>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4294967295"/>
          </p:nvPr>
        </p:nvSpPr>
        <p:spPr>
          <a:xfrm>
            <a:off x="1979712" y="3200400"/>
            <a:ext cx="4968552" cy="1600200"/>
          </a:xfrm>
          <a:solidFill>
            <a:schemeClr val="accent1"/>
          </a:solidFill>
        </p:spPr>
        <p:txBody>
          <a:bodyPr>
            <a:normAutofit fontScale="77500" lnSpcReduction="20000"/>
          </a:bodyPr>
          <a:lstStyle/>
          <a:p>
            <a:pPr marL="0" indent="0" algn="ctr" fontAlgn="auto">
              <a:spcBef>
                <a:spcPts val="580"/>
              </a:spcBef>
              <a:spcAft>
                <a:spcPts val="0"/>
              </a:spcAft>
              <a:buFont typeface="Wingdings 2"/>
              <a:buNone/>
              <a:defRPr/>
            </a:pPr>
            <a:endParaRPr lang="tr-TR" sz="2400" b="1" kern="1200" dirty="0">
              <a:solidFill>
                <a:schemeClr val="tx2"/>
              </a:solidFill>
              <a:latin typeface="+mn-lt"/>
              <a:ea typeface="+mn-ea"/>
              <a:cs typeface="+mn-cs"/>
            </a:endParaRPr>
          </a:p>
          <a:p>
            <a:pPr marL="0" indent="0" algn="ctr" fontAlgn="auto">
              <a:spcBef>
                <a:spcPts val="580"/>
              </a:spcBef>
              <a:spcAft>
                <a:spcPts val="0"/>
              </a:spcAft>
              <a:buFont typeface="Wingdings 2"/>
              <a:buNone/>
              <a:defRPr/>
            </a:pPr>
            <a:r>
              <a:rPr lang="tr-TR" sz="3200" b="1" i="1" kern="1200" dirty="0" smtClean="0">
                <a:effectLst>
                  <a:outerShdw blurRad="38100" dist="38100" dir="2700000" algn="tl">
                    <a:srgbClr val="000000">
                      <a:alpha val="43137"/>
                    </a:srgbClr>
                  </a:outerShdw>
                </a:effectLst>
              </a:rPr>
              <a:t>    </a:t>
            </a:r>
            <a:r>
              <a:rPr lang="tr-TR" sz="4100" b="1" i="1" dirty="0" smtClean="0">
                <a:solidFill>
                  <a:schemeClr val="bg1"/>
                </a:solidFill>
              </a:rPr>
              <a:t>MATRAH  ARTIRIMI</a:t>
            </a:r>
          </a:p>
          <a:p>
            <a:pPr marL="0" indent="0" algn="ctr" fontAlgn="auto">
              <a:spcBef>
                <a:spcPts val="580"/>
              </a:spcBef>
              <a:spcAft>
                <a:spcPts val="0"/>
              </a:spcAft>
              <a:buFont typeface="Wingdings 2"/>
              <a:buNone/>
              <a:defRPr/>
            </a:pPr>
            <a:endParaRPr lang="tr-TR" sz="3200" b="1" i="1" kern="1200" dirty="0">
              <a:solidFill>
                <a:schemeClr val="bg1"/>
              </a:solidFill>
            </a:endParaRPr>
          </a:p>
          <a:p>
            <a:pPr marL="0" indent="0" algn="ctr" fontAlgn="auto">
              <a:spcBef>
                <a:spcPts val="580"/>
              </a:spcBef>
              <a:spcAft>
                <a:spcPts val="0"/>
              </a:spcAft>
              <a:buFont typeface="Wingdings 2"/>
              <a:buNone/>
              <a:defRPr/>
            </a:pPr>
            <a:r>
              <a:rPr lang="tr-TR" sz="3200" b="1" i="1" kern="1200" dirty="0" smtClean="0">
                <a:solidFill>
                  <a:schemeClr val="bg1"/>
                </a:solidFill>
              </a:rPr>
              <a:t>   </a:t>
            </a:r>
            <a:r>
              <a:rPr lang="tr-TR" sz="3100" b="1" i="1" kern="1200" dirty="0" smtClean="0">
                <a:solidFill>
                  <a:schemeClr val="bg1"/>
                </a:solidFill>
              </a:rPr>
              <a:t>YAKUP  </a:t>
            </a:r>
            <a:r>
              <a:rPr lang="tr-TR" sz="3100" b="1" i="1" kern="1200" dirty="0">
                <a:solidFill>
                  <a:schemeClr val="bg1"/>
                </a:solidFill>
              </a:rPr>
              <a:t>CEYLAN</a:t>
            </a:r>
          </a:p>
        </p:txBody>
      </p:sp>
      <p:sp>
        <p:nvSpPr>
          <p:cNvPr id="3" name="Başlık 2"/>
          <p:cNvSpPr>
            <a:spLocks noGrp="1"/>
          </p:cNvSpPr>
          <p:nvPr>
            <p:ph type="ctrTitle" idx="4294967295"/>
          </p:nvPr>
        </p:nvSpPr>
        <p:spPr>
          <a:xfrm>
            <a:off x="0" y="1506538"/>
            <a:ext cx="8229600" cy="1470025"/>
          </a:xfrm>
        </p:spPr>
        <p:txBody>
          <a:bodyPr anchor="ctr">
            <a:normAutofit/>
          </a:bodyPr>
          <a:lstStyle/>
          <a:p>
            <a:pPr algn="ctr"/>
            <a:r>
              <a:rPr lang="tr-TR" b="1" i="1" dirty="0" smtClean="0">
                <a:solidFill>
                  <a:schemeClr val="tx1"/>
                </a:solidFill>
                <a:effectLst>
                  <a:outerShdw blurRad="38100" dist="38100" dir="2700000" algn="tl">
                    <a:srgbClr val="000000">
                      <a:alpha val="43137"/>
                    </a:srgbClr>
                  </a:outerShdw>
                </a:effectLst>
              </a:rPr>
              <a:t>       </a:t>
            </a:r>
            <a:r>
              <a:rPr lang="tr-TR" sz="3600" b="1" i="1" dirty="0" smtClean="0">
                <a:solidFill>
                  <a:schemeClr val="tx1"/>
                </a:solidFill>
              </a:rPr>
              <a:t>MUHTASAR   BEYANNAMELER</a:t>
            </a:r>
            <a:endParaRPr lang="tr-TR" sz="3600" b="1"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ppt_w</p:attrName>
                                        </p:attrNameLst>
                                      </p:cBhvr>
                                      <p:tavLst>
                                        <p:tav tm="0">
                                          <p:val>
                                            <p:fltVal val="0"/>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animEffect transition="in" filter="fade">
                                      <p:cBhvr>
                                        <p:cTn id="16" dur="500"/>
                                        <p:tgtEl>
                                          <p:spTgt spid="2">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lstStyle/>
          <a:p>
            <a:r>
              <a:rPr lang="tr-TR" sz="2400" b="1" dirty="0" smtClean="0">
                <a:solidFill>
                  <a:schemeClr val="tx1"/>
                </a:solidFill>
              </a:rPr>
              <a:t>MUHTASAR BEYANNAMELER VERİLMEMİŞ VEYA VERİLMİŞ OLMAKLA BİRLİKTE ÖDEME TÜRÜNÜN GÖSTERİLMEMİŞ OLMASI HALİNDE ARTIRIM </a:t>
            </a:r>
            <a:endParaRPr lang="tr-TR" sz="2400" b="1" dirty="0">
              <a:solidFill>
                <a:schemeClr val="tx1"/>
              </a:solidFill>
            </a:endParaRPr>
          </a:p>
        </p:txBody>
      </p:sp>
      <p:sp>
        <p:nvSpPr>
          <p:cNvPr id="3" name="Metin Yer Tutucusu 2"/>
          <p:cNvSpPr>
            <a:spLocks noGrp="1"/>
          </p:cNvSpPr>
          <p:nvPr>
            <p:ph type="body" idx="2"/>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lstStyle/>
          <a:p>
            <a:r>
              <a:rPr lang="tr-TR" b="1" dirty="0" smtClean="0"/>
              <a:t>G.V.K.94/1-3</a:t>
            </a:r>
          </a:p>
          <a:p>
            <a:r>
              <a:rPr lang="tr-TR" b="1" dirty="0" smtClean="0"/>
              <a:t>Yıllara Sari İnşaat ve Onarma İşleri Nedeniyle Yapılan Ödemeler</a:t>
            </a:r>
          </a:p>
          <a:p>
            <a:endParaRPr lang="tr-TR" sz="2000" b="1" dirty="0"/>
          </a:p>
          <a:p>
            <a:r>
              <a:rPr lang="tr-TR" b="1" dirty="0" smtClean="0"/>
              <a:t>G.V.K.94/1-11</a:t>
            </a:r>
          </a:p>
          <a:p>
            <a:r>
              <a:rPr lang="tr-TR" b="1" dirty="0" smtClean="0"/>
              <a:t>Çiftçilerden satın alınan zirai mahsuller nedeniyle yapılan ödemeler</a:t>
            </a:r>
            <a:endParaRPr lang="tr-TR" b="1" dirty="0"/>
          </a:p>
        </p:txBody>
      </p:sp>
      <p:sp>
        <p:nvSpPr>
          <p:cNvPr id="4" name="İçerik Yer Tutucusu 3"/>
          <p:cNvSpPr>
            <a:spLocks noGrp="1"/>
          </p:cNvSpPr>
          <p:nvPr>
            <p:ph sz="quarter"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txBody>
          <a:bodyPr/>
          <a:lstStyle/>
          <a:p>
            <a:r>
              <a:rPr lang="tr-TR" sz="1800" b="1" dirty="0" smtClean="0"/>
              <a:t>Bilanço esasına göre defter tutan mükellefler için belirlenmiş asgari GV matrah tutarı esas alınarak belirlenen gelir(stopaj) veya kurum(stopaj) vergisi matrahı üzerinden %3 oranında vergi hesaplanacaktır.</a:t>
            </a:r>
          </a:p>
          <a:p>
            <a:endParaRPr lang="tr-TR" sz="1800" b="1" dirty="0"/>
          </a:p>
          <a:p>
            <a:endParaRPr lang="tr-TR" sz="2000" b="1" dirty="0" smtClean="0"/>
          </a:p>
          <a:p>
            <a:endParaRPr lang="tr-TR" sz="1800" b="1" dirty="0" smtClean="0"/>
          </a:p>
          <a:p>
            <a:r>
              <a:rPr lang="tr-TR" sz="1800" b="1" dirty="0" smtClean="0"/>
              <a:t>Yukarıda belirtilen asgari GV matrah tutarı esas alınarak belirlenen gelir(stopaj) veya kurum(stopaj) vergisi matrahı üzerinden %2 vergi hesaplanacaktır.</a:t>
            </a:r>
            <a:endParaRPr lang="tr-TR" sz="1800" b="1" dirty="0"/>
          </a:p>
        </p:txBody>
      </p:sp>
    </p:spTree>
    <p:extLst>
      <p:ext uri="{BB962C8B-B14F-4D97-AF65-F5344CB8AC3E}">
        <p14:creationId xmlns:p14="http://schemas.microsoft.com/office/powerpoint/2010/main" val="416931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bg/>
                                          </p:spTgt>
                                        </p:tgtEl>
                                        <p:attrNameLst>
                                          <p:attrName>style.visibility</p:attrName>
                                        </p:attrNameLst>
                                      </p:cBhvr>
                                      <p:to>
                                        <p:strVal val="visible"/>
                                      </p:to>
                                    </p:set>
                                    <p:anim calcmode="lin" valueType="num">
                                      <p:cBhvr additive="base">
                                        <p:cTn id="36" dur="500" fill="hold"/>
                                        <p:tgtEl>
                                          <p:spTgt spid="4">
                                            <p:bg/>
                                          </p:spTgt>
                                        </p:tgtEl>
                                        <p:attrNameLst>
                                          <p:attrName>ppt_x</p:attrName>
                                        </p:attrNameLst>
                                      </p:cBhvr>
                                      <p:tavLst>
                                        <p:tav tm="0">
                                          <p:val>
                                            <p:strVal val="#ppt_x"/>
                                          </p:val>
                                        </p:tav>
                                        <p:tav tm="100000">
                                          <p:val>
                                            <p:strVal val="#ppt_x"/>
                                          </p:val>
                                        </p:tav>
                                      </p:tavLst>
                                    </p:anim>
                                    <p:anim calcmode="lin" valueType="num">
                                      <p:cBhvr additive="base">
                                        <p:cTn id="37"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 calcmode="lin" valueType="num">
                                      <p:cBhvr additive="base">
                                        <p:cTn id="4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 calcmode="lin" valueType="num">
                                      <p:cBhvr additive="base">
                                        <p:cTn id="4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lstStyle/>
          <a:p>
            <a:r>
              <a:rPr lang="tr-TR" sz="2400" b="1" dirty="0">
                <a:solidFill>
                  <a:schemeClr val="tx1"/>
                </a:solidFill>
              </a:rPr>
              <a:t>MUHTASAR BEYANNAMELER VERİLMEMİŞ VEYA VERİLMİŞ OLMAKLA BİRLİKTE ÖDEME TÜRÜNÜN GÖSTERİLMEMİŞ OLMASI HALİNDE ARTIRIM </a:t>
            </a:r>
          </a:p>
        </p:txBody>
      </p:sp>
      <p:sp>
        <p:nvSpPr>
          <p:cNvPr id="3" name="Metin Yer Tutucusu 2"/>
          <p:cNvSpPr>
            <a:spLocks noGrp="1"/>
          </p:cNvSpPr>
          <p:nvPr>
            <p:ph type="body" idx="2"/>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endParaRPr lang="tr-TR" dirty="0" smtClean="0"/>
          </a:p>
          <a:p>
            <a:r>
              <a:rPr lang="tr-TR" b="1" dirty="0" smtClean="0"/>
              <a:t>GVK 94/1-13</a:t>
            </a:r>
          </a:p>
          <a:p>
            <a:r>
              <a:rPr lang="tr-TR" b="1" dirty="0" smtClean="0"/>
              <a:t>Esnaf Muaflığından Yararlananlardan Mal ve Hizmet Alımları Nedeniyle Yapılan Ödemeler</a:t>
            </a:r>
            <a:endParaRPr lang="tr-TR" b="1" dirty="0"/>
          </a:p>
        </p:txBody>
      </p:sp>
      <p:sp>
        <p:nvSpPr>
          <p:cNvPr id="4" name="İçerik Yer Tutucusu 3"/>
          <p:cNvSpPr>
            <a:spLocks noGrp="1"/>
          </p:cNvSpPr>
          <p:nvPr>
            <p:ph sz="quarter"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lstStyle/>
          <a:p>
            <a:endParaRPr lang="tr-TR" dirty="0" smtClean="0"/>
          </a:p>
          <a:p>
            <a:r>
              <a:rPr lang="tr-TR" sz="2000" b="1" dirty="0"/>
              <a:t>Bilanço esasına göre defter tutan mükellefler için belirlenmiş asgari GV matrah tutarı esas alınarak belirlenen gelir(stopaj) veya kurum(stopaj) vergisi matrahı üzerinden </a:t>
            </a:r>
            <a:r>
              <a:rPr lang="tr-TR" sz="2000" b="1" dirty="0" smtClean="0"/>
              <a:t>% 5 </a:t>
            </a:r>
            <a:r>
              <a:rPr lang="tr-TR" sz="2000" b="1" dirty="0"/>
              <a:t>oranında vergi hesaplanacaktır.</a:t>
            </a:r>
          </a:p>
          <a:p>
            <a:endParaRPr lang="tr-TR" sz="2000" b="1" dirty="0"/>
          </a:p>
          <a:p>
            <a:endParaRPr lang="tr-TR" sz="2000" b="1" dirty="0"/>
          </a:p>
        </p:txBody>
      </p:sp>
    </p:spTree>
    <p:extLst>
      <p:ext uri="{BB962C8B-B14F-4D97-AF65-F5344CB8AC3E}">
        <p14:creationId xmlns:p14="http://schemas.microsoft.com/office/powerpoint/2010/main" val="259217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 calcmode="lin" valueType="num">
                                      <p:cBhvr additive="base">
                                        <p:cTn id="2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572000"/>
            <a:ext cx="7626424" cy="1449288"/>
          </a:xfrm>
        </p:spPr>
        <p:txBody>
          <a:bodyPr>
            <a:normAutofit/>
          </a:bodyPr>
          <a:lstStyle/>
          <a:p>
            <a:r>
              <a:rPr lang="tr-TR" sz="2400" b="1" i="1" dirty="0" smtClean="0">
                <a:solidFill>
                  <a:schemeClr val="tx1"/>
                </a:solidFill>
              </a:rPr>
              <a:t>BİLANÇO  ESASINA  GÖRE  DEFTER  TUTAN  GV     MÜKELLEFLERİ  İÇİN  BELİRLENMİŞ  ASGARİ  GV  MATRAH    TUTARININ  %50 ‘si  ve  ASGARİ  GMSİ  TUTARI</a:t>
            </a:r>
            <a:endParaRPr lang="tr-TR" sz="2400" b="1" i="1" dirty="0">
              <a:solidFill>
                <a:schemeClr val="tx1"/>
              </a:solidFill>
            </a:endParaRPr>
          </a:p>
        </p:txBody>
      </p:sp>
      <p:sp>
        <p:nvSpPr>
          <p:cNvPr id="3" name="Metin Yer Tutucusu 2"/>
          <p:cNvSpPr>
            <a:spLocks noGrp="1"/>
          </p:cNvSpPr>
          <p:nvPr>
            <p:ph type="body" idx="1"/>
          </p:nvPr>
        </p:nvSpPr>
        <p:spPr/>
        <p:txBody>
          <a:bodyPr/>
          <a:lstStyle/>
          <a:p>
            <a:r>
              <a:rPr lang="tr-TR" sz="2000" b="1" dirty="0" smtClean="0">
                <a:solidFill>
                  <a:schemeClr val="tx1"/>
                </a:solidFill>
              </a:rPr>
              <a:t>GV MATRAH TUTARININ %50’Sİ</a:t>
            </a:r>
            <a:endParaRPr lang="tr-TR" sz="2000" b="1" dirty="0">
              <a:solidFill>
                <a:schemeClr val="tx1"/>
              </a:solidFill>
            </a:endParaRPr>
          </a:p>
        </p:txBody>
      </p:sp>
      <p:sp>
        <p:nvSpPr>
          <p:cNvPr id="4" name="İçerik Yer Tutucusu 3"/>
          <p:cNvSpPr>
            <a:spLocks noGrp="1"/>
          </p:cNvSpPr>
          <p:nvPr>
            <p:ph sz="half" idx="2"/>
          </p:nvPr>
        </p:nvSpPr>
        <p:spPr/>
        <p:txBody>
          <a:bodyPr>
            <a:normAutofit/>
          </a:bodyPr>
          <a:lstStyle/>
          <a:p>
            <a:pPr marL="0" indent="0">
              <a:buNone/>
            </a:pPr>
            <a:r>
              <a:rPr lang="tr-TR" sz="2000" dirty="0" smtClean="0"/>
              <a:t> </a:t>
            </a:r>
          </a:p>
          <a:p>
            <a:pPr marL="0" indent="0">
              <a:buNone/>
            </a:pPr>
            <a:r>
              <a:rPr lang="tr-TR" sz="2000" dirty="0"/>
              <a:t> </a:t>
            </a:r>
            <a:r>
              <a:rPr lang="tr-TR" sz="2000" dirty="0" smtClean="0"/>
              <a:t>     </a:t>
            </a:r>
            <a:r>
              <a:rPr lang="tr-TR" sz="2000" b="1" u="sng" dirty="0" smtClean="0">
                <a:solidFill>
                  <a:srgbClr val="C00000"/>
                </a:solidFill>
              </a:rPr>
              <a:t>Yıllar</a:t>
            </a:r>
            <a:r>
              <a:rPr lang="tr-TR" sz="2000" b="1" dirty="0" smtClean="0">
                <a:solidFill>
                  <a:schemeClr val="tx1"/>
                </a:solidFill>
              </a:rPr>
              <a:t>                    </a:t>
            </a:r>
            <a:r>
              <a:rPr lang="tr-TR" sz="2000" b="1" u="sng" dirty="0" smtClean="0">
                <a:solidFill>
                  <a:srgbClr val="C00000"/>
                </a:solidFill>
              </a:rPr>
              <a:t>Tutar</a:t>
            </a:r>
          </a:p>
          <a:p>
            <a:pPr marL="0" indent="0">
              <a:buNone/>
            </a:pPr>
            <a:r>
              <a:rPr lang="tr-TR" sz="2000" dirty="0" smtClean="0"/>
              <a:t>      </a:t>
            </a:r>
            <a:r>
              <a:rPr lang="tr-TR" sz="2000" b="1" dirty="0" smtClean="0"/>
              <a:t>2006                      4775</a:t>
            </a:r>
          </a:p>
          <a:p>
            <a:pPr marL="0" indent="0">
              <a:buNone/>
            </a:pPr>
            <a:r>
              <a:rPr lang="tr-TR" sz="2000" b="1" dirty="0">
                <a:solidFill>
                  <a:schemeClr val="tx1"/>
                </a:solidFill>
              </a:rPr>
              <a:t> </a:t>
            </a:r>
            <a:r>
              <a:rPr lang="tr-TR" sz="2000" b="1" dirty="0" smtClean="0">
                <a:solidFill>
                  <a:schemeClr val="tx1"/>
                </a:solidFill>
              </a:rPr>
              <a:t>     2007                      5160</a:t>
            </a:r>
          </a:p>
          <a:p>
            <a:pPr marL="0" indent="0">
              <a:buNone/>
            </a:pPr>
            <a:r>
              <a:rPr lang="tr-TR" sz="2000" b="1" dirty="0">
                <a:solidFill>
                  <a:schemeClr val="tx1"/>
                </a:solidFill>
              </a:rPr>
              <a:t> </a:t>
            </a:r>
            <a:r>
              <a:rPr lang="tr-TR" sz="2000" b="1" dirty="0" smtClean="0">
                <a:solidFill>
                  <a:schemeClr val="tx1"/>
                </a:solidFill>
              </a:rPr>
              <a:t>     2008                      5610</a:t>
            </a:r>
          </a:p>
          <a:p>
            <a:pPr marL="0" indent="0">
              <a:buNone/>
            </a:pPr>
            <a:r>
              <a:rPr lang="tr-TR" sz="2000" b="1" dirty="0">
                <a:solidFill>
                  <a:schemeClr val="tx1"/>
                </a:solidFill>
              </a:rPr>
              <a:t> </a:t>
            </a:r>
            <a:r>
              <a:rPr lang="tr-TR" sz="2000" b="1" dirty="0" smtClean="0">
                <a:solidFill>
                  <a:schemeClr val="tx1"/>
                </a:solidFill>
              </a:rPr>
              <a:t>     2009                      6115</a:t>
            </a:r>
            <a:endParaRPr lang="tr-TR" sz="2000" b="1" dirty="0">
              <a:solidFill>
                <a:schemeClr val="tx1"/>
              </a:solidFill>
            </a:endParaRPr>
          </a:p>
        </p:txBody>
      </p:sp>
      <p:sp>
        <p:nvSpPr>
          <p:cNvPr id="5" name="Metin Yer Tutucusu 4"/>
          <p:cNvSpPr>
            <a:spLocks noGrp="1"/>
          </p:cNvSpPr>
          <p:nvPr>
            <p:ph type="body" sz="quarter" idx="3"/>
          </p:nvPr>
        </p:nvSpPr>
        <p:spPr/>
        <p:txBody>
          <a:bodyPr/>
          <a:lstStyle/>
          <a:p>
            <a:r>
              <a:rPr lang="tr-TR" sz="2000" b="1" dirty="0" smtClean="0">
                <a:solidFill>
                  <a:schemeClr val="tx1"/>
                </a:solidFill>
              </a:rPr>
              <a:t>ASGARİ GMSİ TUTARI</a:t>
            </a:r>
            <a:endParaRPr lang="tr-TR" sz="2000" b="1" dirty="0">
              <a:solidFill>
                <a:schemeClr val="tx1"/>
              </a:solidFill>
            </a:endParaRPr>
          </a:p>
        </p:txBody>
      </p:sp>
      <p:sp>
        <p:nvSpPr>
          <p:cNvPr id="6" name="İçerik Yer Tutucusu 5"/>
          <p:cNvSpPr>
            <a:spLocks noGrp="1"/>
          </p:cNvSpPr>
          <p:nvPr>
            <p:ph sz="quarter" idx="4"/>
          </p:nvPr>
        </p:nvSpPr>
        <p:spPr/>
        <p:txBody>
          <a:bodyPr>
            <a:normAutofit/>
          </a:bodyPr>
          <a:lstStyle/>
          <a:p>
            <a:pPr marL="0" indent="0">
              <a:buNone/>
            </a:pPr>
            <a:endParaRPr lang="tr-TR" sz="2000" b="1" dirty="0" smtClean="0">
              <a:solidFill>
                <a:schemeClr val="tx1"/>
              </a:solidFill>
            </a:endParaRPr>
          </a:p>
          <a:p>
            <a:pPr marL="0" indent="0">
              <a:buNone/>
            </a:pPr>
            <a:r>
              <a:rPr lang="tr-TR" sz="2000" b="1" dirty="0">
                <a:solidFill>
                  <a:schemeClr val="tx1"/>
                </a:solidFill>
              </a:rPr>
              <a:t> </a:t>
            </a:r>
            <a:r>
              <a:rPr lang="tr-TR" sz="2000" b="1" dirty="0" smtClean="0">
                <a:solidFill>
                  <a:schemeClr val="tx1"/>
                </a:solidFill>
              </a:rPr>
              <a:t>    </a:t>
            </a:r>
            <a:r>
              <a:rPr lang="tr-TR" sz="2000" b="1" u="sng" dirty="0" smtClean="0">
                <a:solidFill>
                  <a:srgbClr val="C00000"/>
                </a:solidFill>
              </a:rPr>
              <a:t>Yıllar</a:t>
            </a:r>
            <a:r>
              <a:rPr lang="tr-TR" sz="2000" b="1" dirty="0" smtClean="0">
                <a:solidFill>
                  <a:srgbClr val="C00000"/>
                </a:solidFill>
              </a:rPr>
              <a:t>                         </a:t>
            </a:r>
            <a:r>
              <a:rPr lang="tr-TR" sz="2000" b="1" u="sng" dirty="0" smtClean="0">
                <a:solidFill>
                  <a:srgbClr val="C00000"/>
                </a:solidFill>
              </a:rPr>
              <a:t>Tutar</a:t>
            </a:r>
          </a:p>
          <a:p>
            <a:pPr marL="0" indent="0">
              <a:buNone/>
            </a:pPr>
            <a:r>
              <a:rPr lang="tr-TR" sz="2000" b="1" dirty="0">
                <a:solidFill>
                  <a:schemeClr val="tx1"/>
                </a:solidFill>
              </a:rPr>
              <a:t> </a:t>
            </a:r>
            <a:r>
              <a:rPr lang="tr-TR" sz="2000" b="1" dirty="0" smtClean="0">
                <a:solidFill>
                  <a:schemeClr val="tx1"/>
                </a:solidFill>
              </a:rPr>
              <a:t>    2006                           1.910</a:t>
            </a:r>
          </a:p>
          <a:p>
            <a:pPr marL="0" indent="0">
              <a:buNone/>
            </a:pPr>
            <a:r>
              <a:rPr lang="tr-TR" sz="2000" b="1" dirty="0">
                <a:solidFill>
                  <a:schemeClr val="tx1"/>
                </a:solidFill>
              </a:rPr>
              <a:t> </a:t>
            </a:r>
            <a:r>
              <a:rPr lang="tr-TR" sz="2000" b="1" dirty="0" smtClean="0">
                <a:solidFill>
                  <a:schemeClr val="tx1"/>
                </a:solidFill>
              </a:rPr>
              <a:t>    2007                           2.064</a:t>
            </a:r>
          </a:p>
          <a:p>
            <a:pPr marL="0" indent="0">
              <a:buNone/>
            </a:pPr>
            <a:r>
              <a:rPr lang="tr-TR" sz="2000" b="1" dirty="0">
                <a:solidFill>
                  <a:schemeClr val="tx1"/>
                </a:solidFill>
              </a:rPr>
              <a:t> </a:t>
            </a:r>
            <a:r>
              <a:rPr lang="tr-TR" sz="2000" b="1" dirty="0" smtClean="0">
                <a:solidFill>
                  <a:schemeClr val="tx1"/>
                </a:solidFill>
              </a:rPr>
              <a:t>    2008                           2.244</a:t>
            </a:r>
          </a:p>
          <a:p>
            <a:pPr marL="0" indent="0">
              <a:buNone/>
            </a:pPr>
            <a:r>
              <a:rPr lang="tr-TR" sz="2000" b="1" dirty="0">
                <a:solidFill>
                  <a:schemeClr val="tx1"/>
                </a:solidFill>
              </a:rPr>
              <a:t> </a:t>
            </a:r>
            <a:r>
              <a:rPr lang="tr-TR" sz="2000" b="1" dirty="0" smtClean="0">
                <a:solidFill>
                  <a:schemeClr val="tx1"/>
                </a:solidFill>
              </a:rPr>
              <a:t>    2009                           2.446</a:t>
            </a:r>
          </a:p>
          <a:p>
            <a:pPr marL="0" indent="0">
              <a:buNone/>
            </a:pPr>
            <a:r>
              <a:rPr lang="tr-TR" sz="2000" b="1" dirty="0">
                <a:solidFill>
                  <a:schemeClr val="tx1"/>
                </a:solidFill>
              </a:rPr>
              <a:t> </a:t>
            </a:r>
            <a:r>
              <a:rPr lang="tr-TR" sz="2000" b="1" dirty="0" smtClean="0">
                <a:solidFill>
                  <a:schemeClr val="tx1"/>
                </a:solidFill>
              </a:rPr>
              <a:t>    </a:t>
            </a:r>
            <a:endParaRPr lang="tr-TR" sz="2000" b="1" dirty="0">
              <a:solidFill>
                <a:schemeClr val="tx1"/>
              </a:solidFill>
            </a:endParaRPr>
          </a:p>
        </p:txBody>
      </p:sp>
    </p:spTree>
    <p:extLst>
      <p:ext uri="{BB962C8B-B14F-4D97-AF65-F5344CB8AC3E}">
        <p14:creationId xmlns:p14="http://schemas.microsoft.com/office/powerpoint/2010/main" val="42475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3">
                                            <p:txEl>
                                              <p:pRg st="0" end="0"/>
                                            </p:txEl>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0" nodeType="clickEffect">
                                  <p:stCondLst>
                                    <p:cond delay="0"/>
                                  </p:stCondLst>
                                  <p:childTnLst>
                                    <p:animRot by="21600000">
                                      <p:cBhvr>
                                        <p:cTn id="17" dur="2000" fill="hold"/>
                                        <p:tgtEl>
                                          <p:spTgt spid="5">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 calcmode="lin" valueType="num">
                                      <p:cBhvr additive="base">
                                        <p:cTn id="4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 calcmode="lin" valueType="num">
                                      <p:cBhvr additive="base">
                                        <p:cTn id="4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 calcmode="lin" valueType="num">
                                      <p:cBhvr additive="base">
                                        <p:cTn id="5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anim calcmode="lin" valueType="num">
                                      <p:cBhvr additive="base">
                                        <p:cTn id="5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 calcmode="lin" valueType="num">
                                      <p:cBhvr additive="base">
                                        <p:cTn id="6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 calcmode="lin" valueType="num">
                                      <p:cBhvr additive="base">
                                        <p:cTn id="7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6">
                                            <p:txEl>
                                              <p:pRg st="4" end="4"/>
                                            </p:txEl>
                                          </p:spTgt>
                                        </p:tgtEl>
                                        <p:attrNameLst>
                                          <p:attrName>style.visibility</p:attrName>
                                        </p:attrNameLst>
                                      </p:cBhvr>
                                      <p:to>
                                        <p:strVal val="visible"/>
                                      </p:to>
                                    </p:set>
                                    <p:anim calcmode="lin" valueType="num">
                                      <p:cBhvr additive="base">
                                        <p:cTn id="76"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6">
                                            <p:txEl>
                                              <p:pRg st="5" end="5"/>
                                            </p:txEl>
                                          </p:spTgt>
                                        </p:tgtEl>
                                        <p:attrNameLst>
                                          <p:attrName>style.visibility</p:attrName>
                                        </p:attrNameLst>
                                      </p:cBhvr>
                                      <p:to>
                                        <p:strVal val="visible"/>
                                      </p:to>
                                    </p:set>
                                    <p:anim calcmode="lin" valueType="num">
                                      <p:cBhvr additive="base">
                                        <p:cTn id="82"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6">
                                            <p:txEl>
                                              <p:pRg st="6" end="6"/>
                                            </p:txEl>
                                          </p:spTgt>
                                        </p:tgtEl>
                                        <p:attrNameLst>
                                          <p:attrName>style.visibility</p:attrName>
                                        </p:attrNameLst>
                                      </p:cBhvr>
                                      <p:to>
                                        <p:strVal val="visible"/>
                                      </p:to>
                                    </p:set>
                                    <p:anim calcmode="lin" valueType="num">
                                      <p:cBhvr additive="base">
                                        <p:cTn id="88"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5085184"/>
            <a:ext cx="7554416" cy="792088"/>
          </a:xfrm>
        </p:spPr>
        <p:txBody>
          <a:bodyPr>
            <a:normAutofit/>
          </a:bodyPr>
          <a:lstStyle/>
          <a:p>
            <a:r>
              <a:rPr lang="tr-TR" sz="2400" b="1" dirty="0" smtClean="0">
                <a:solidFill>
                  <a:schemeClr val="tx1"/>
                </a:solidFill>
              </a:rPr>
              <a:t>GELİR (STOPAJ) VERGİSİ  ARTIRIMINA İLİŞKİN DİĞER HUSUSLAR</a:t>
            </a:r>
            <a:endParaRPr lang="tr-TR" sz="2400" b="1" dirty="0">
              <a:solidFill>
                <a:schemeClr val="tx1"/>
              </a:solidFill>
            </a:endParaRPr>
          </a:p>
        </p:txBody>
      </p:sp>
      <p:sp>
        <p:nvSpPr>
          <p:cNvPr id="3" name="İçerik Yer Tutucusu 2"/>
          <p:cNvSpPr>
            <a:spLocks noGrp="1"/>
          </p:cNvSpPr>
          <p:nvPr>
            <p:ph idx="1"/>
          </p:nvPr>
        </p:nvSpPr>
        <p:spPr>
          <a:xfrm>
            <a:off x="762000" y="685800"/>
            <a:ext cx="7543800" cy="4183360"/>
          </a:xfrm>
        </p:spPr>
        <p:txBody>
          <a:bodyPr>
            <a:normAutofit/>
          </a:bodyPr>
          <a:lstStyle/>
          <a:p>
            <a:r>
              <a:rPr lang="tr-TR" sz="2000" b="1" dirty="0" smtClean="0">
                <a:solidFill>
                  <a:schemeClr val="tx1"/>
                </a:solidFill>
              </a:rPr>
              <a:t>Gelir(Stopaj) Vergisi Artırımında bulunulması durumunda ayrıca GV veya KV matrah artırımında bulunulmuş olması şartı aranmaz</a:t>
            </a:r>
          </a:p>
          <a:p>
            <a:r>
              <a:rPr lang="tr-TR" sz="2000" b="1" dirty="0">
                <a:solidFill>
                  <a:schemeClr val="tx1"/>
                </a:solidFill>
              </a:rPr>
              <a:t>Gelir (stopaj) veya kurumlar (stopaj) vergisi artırımında bulunmak isteyenlerin, yıl içinde işe başlamaları ya da işi bırakmaları halinde faaliyette bulunulan vergilendirme dönemleri için (ay kesirleri tam ay olarak dikkate alınmak suretiyle) bu maddede belirtilen esaslar çerçevesinde artırımda bulunulur</a:t>
            </a:r>
            <a:r>
              <a:rPr lang="tr-TR" sz="2000" b="1" dirty="0" smtClean="0">
                <a:solidFill>
                  <a:schemeClr val="tx1"/>
                </a:solidFill>
              </a:rPr>
              <a:t>.</a:t>
            </a:r>
          </a:p>
          <a:p>
            <a:r>
              <a:rPr lang="tr-TR" sz="2000" b="1" dirty="0">
                <a:solidFill>
                  <a:schemeClr val="tx1"/>
                </a:solidFill>
              </a:rPr>
              <a:t>Bu madde hükmüne göre artırıma esas ücret tutarı ile matrahlar, gelir veya kurumlar vergisi matrahlarının tespitinde gider veya maliyet unsuru olarak dikkate alınmaz.</a:t>
            </a:r>
          </a:p>
        </p:txBody>
      </p:sp>
    </p:spTree>
    <p:extLst>
      <p:ext uri="{BB962C8B-B14F-4D97-AF65-F5344CB8AC3E}">
        <p14:creationId xmlns:p14="http://schemas.microsoft.com/office/powerpoint/2010/main" val="22828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3276600"/>
            <a:ext cx="7543800" cy="1304528"/>
          </a:xfrm>
        </p:spPr>
        <p:txBody>
          <a:bodyPr>
            <a:normAutofit fontScale="90000"/>
          </a:bodyPr>
          <a:lstStyle/>
          <a:p>
            <a:r>
              <a:rPr lang="tr-TR" sz="2800" b="1" i="1" dirty="0" smtClean="0">
                <a:solidFill>
                  <a:schemeClr val="tx1"/>
                </a:solidFill>
              </a:rPr>
              <a:t> KURUMLAR  VERGİSİ  KANUNU  YÖNÜNDEN  TEVKİFATLAR  VE  MUHTASAR  BEYANNAMELER YÖNÜNDEN    MATRAH VE VERGİ   </a:t>
            </a:r>
            <a:br>
              <a:rPr lang="tr-TR" sz="2800" b="1" i="1" dirty="0" smtClean="0">
                <a:solidFill>
                  <a:schemeClr val="tx1"/>
                </a:solidFill>
              </a:rPr>
            </a:br>
            <a:r>
              <a:rPr lang="tr-TR" sz="2800" b="1" i="1" dirty="0">
                <a:solidFill>
                  <a:schemeClr val="tx1"/>
                </a:solidFill>
              </a:rPr>
              <a:t> </a:t>
            </a:r>
            <a:r>
              <a:rPr lang="tr-TR" sz="2800" b="1" i="1" dirty="0" smtClean="0">
                <a:solidFill>
                  <a:schemeClr val="tx1"/>
                </a:solidFill>
              </a:rPr>
              <a:t>                                                ARTIRIMI</a:t>
            </a:r>
            <a:endParaRPr lang="tr-TR" sz="2800" b="1" i="1" dirty="0">
              <a:solidFill>
                <a:schemeClr val="tx1"/>
              </a:solidFill>
            </a:endParaRPr>
          </a:p>
        </p:txBody>
      </p:sp>
      <p:sp>
        <p:nvSpPr>
          <p:cNvPr id="3" name="Metin Yer Tutucusu 2"/>
          <p:cNvSpPr>
            <a:spLocks noGrp="1"/>
          </p:cNvSpPr>
          <p:nvPr>
            <p:ph type="body" idx="1"/>
          </p:nvPr>
        </p:nvSpPr>
        <p:spPr>
          <a:xfrm>
            <a:off x="762000" y="4953000"/>
            <a:ext cx="7410400" cy="914400"/>
          </a:xfrm>
        </p:spPr>
        <p:txBody>
          <a:bodyPr>
            <a:normAutofit fontScale="77500" lnSpcReduction="20000"/>
          </a:bodyPr>
          <a:lstStyle/>
          <a:p>
            <a:r>
              <a:rPr lang="tr-TR" sz="2400" b="1" dirty="0" smtClean="0">
                <a:solidFill>
                  <a:schemeClr val="tx1"/>
                </a:solidFill>
              </a:rPr>
              <a:t>5520 Sayılı Kurumlar Vergisi Kanunun 15/1-(a) ,  15/1-(b) ve 30/1-(b) maddeleri  gereğince yapılan kesintiler nedeniyle verilen muhtasar beyannameler matrah ve vergi artırımından yararlanacaktır.</a:t>
            </a:r>
            <a:endParaRPr lang="tr-TR" dirty="0"/>
          </a:p>
        </p:txBody>
      </p:sp>
    </p:spTree>
    <p:extLst>
      <p:ext uri="{BB962C8B-B14F-4D97-AF65-F5344CB8AC3E}">
        <p14:creationId xmlns:p14="http://schemas.microsoft.com/office/powerpoint/2010/main" val="280761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572000"/>
            <a:ext cx="7626424" cy="1233264"/>
          </a:xfrm>
          <a:blipFill>
            <a:blip r:embed="rId2"/>
            <a:tile tx="0" ty="0" sx="100000" sy="100000" flip="none" algn="tl"/>
          </a:blipFill>
        </p:spPr>
        <p:txBody>
          <a:bodyPr>
            <a:normAutofit/>
          </a:bodyPr>
          <a:lstStyle/>
          <a:p>
            <a:r>
              <a:rPr lang="tr-TR" sz="2800" b="1" i="1" dirty="0" smtClean="0">
                <a:solidFill>
                  <a:schemeClr val="tx1"/>
                </a:solidFill>
              </a:rPr>
              <a:t>                  </a:t>
            </a:r>
            <a:r>
              <a:rPr lang="tr-TR" sz="3600" b="1" i="1" dirty="0" smtClean="0">
                <a:solidFill>
                  <a:schemeClr val="tx1"/>
                </a:solidFill>
              </a:rPr>
              <a:t>MUHTASAR  BEYANNAMELER</a:t>
            </a:r>
            <a:endParaRPr lang="tr-TR" sz="3600" b="1" i="1" dirty="0">
              <a:solidFill>
                <a:schemeClr val="tx1"/>
              </a:solidFill>
            </a:endParaRPr>
          </a:p>
        </p:txBody>
      </p:sp>
      <p:sp>
        <p:nvSpPr>
          <p:cNvPr id="3" name="İçerik Yer Tutucusu 2"/>
          <p:cNvSpPr>
            <a:spLocks noGrp="1"/>
          </p:cNvSpPr>
          <p:nvPr>
            <p:ph sz="half"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lstStyle/>
          <a:p>
            <a:r>
              <a:rPr lang="tr-TR" b="1" dirty="0" smtClean="0"/>
              <a:t>MUHTASAR BEYANNAMELER VERİLMİŞSE</a:t>
            </a:r>
            <a:endParaRPr lang="tr-TR" b="1" dirty="0"/>
          </a:p>
        </p:txBody>
      </p:sp>
      <p:sp>
        <p:nvSpPr>
          <p:cNvPr id="4" name="İçerik Yer Tutucusu 3"/>
          <p:cNvSpPr>
            <a:spLocks noGrp="1"/>
          </p:cNvSpPr>
          <p:nvPr>
            <p:ph sz="half" idx="2"/>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a:lstStyle/>
          <a:p>
            <a:r>
              <a:rPr lang="tr-TR" b="1" dirty="0" smtClean="0"/>
              <a:t>MUHTASAR BEYANNAMELER VERİLMEMİŞSE</a:t>
            </a:r>
            <a:endParaRPr lang="tr-TR" b="1" dirty="0"/>
          </a:p>
        </p:txBody>
      </p:sp>
    </p:spTree>
    <p:extLst>
      <p:ext uri="{BB962C8B-B14F-4D97-AF65-F5344CB8AC3E}">
        <p14:creationId xmlns:p14="http://schemas.microsoft.com/office/powerpoint/2010/main" val="231519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wipe(down)">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8952" y="5157192"/>
            <a:ext cx="7845496" cy="864096"/>
          </a:xfrm>
          <a:blipFill>
            <a:blip r:embed="rId2"/>
            <a:tile tx="0" ty="0" sx="100000" sy="100000" flip="none" algn="tl"/>
          </a:blipFill>
        </p:spPr>
        <p:txBody>
          <a:bodyPr>
            <a:normAutofit/>
          </a:bodyPr>
          <a:lstStyle/>
          <a:p>
            <a:r>
              <a:rPr lang="tr-TR" sz="2800" b="1" i="1" dirty="0" smtClean="0">
                <a:solidFill>
                  <a:schemeClr val="tx1"/>
                </a:solidFill>
              </a:rPr>
              <a:t>           </a:t>
            </a:r>
            <a:r>
              <a:rPr lang="tr-TR" sz="2400" b="1" i="1" dirty="0" smtClean="0">
                <a:solidFill>
                  <a:schemeClr val="tx1"/>
                </a:solidFill>
              </a:rPr>
              <a:t>MUHTASAR  BEYANNAMELER VERİLMİŞSE  ARTIRIM</a:t>
            </a:r>
            <a:endParaRPr lang="tr-TR" sz="2400" b="1" i="1" dirty="0">
              <a:solidFill>
                <a:schemeClr val="tx1"/>
              </a:solidFill>
            </a:endParaRPr>
          </a:p>
        </p:txBody>
      </p:sp>
      <p:pic>
        <p:nvPicPr>
          <p:cNvPr id="5" name="Resim Yer Tutucusu 4"/>
          <p:cNvPicPr>
            <a:picLocks noGrp="1" noChangeAspect="1"/>
          </p:cNvPicPr>
          <p:nvPr>
            <p:ph type="pic" idx="1"/>
          </p:nvPr>
        </p:nvPicPr>
        <p:blipFill>
          <a:blip r:embed="rId3">
            <a:extLst>
              <a:ext uri="{28A0092B-C50C-407E-A947-70E740481C1C}">
                <a14:useLocalDpi xmlns:a14="http://schemas.microsoft.com/office/drawing/2010/main" val="0"/>
              </a:ext>
            </a:extLst>
          </a:blip>
          <a:srcRect t="21082" b="21082"/>
          <a:stretch>
            <a:fillRect/>
          </a:stretch>
        </p:blipFill>
        <p:spPr/>
      </p:pic>
      <p:sp>
        <p:nvSpPr>
          <p:cNvPr id="4" name="Metin Yer Tutucusu 3"/>
          <p:cNvSpPr>
            <a:spLocks noGrp="1"/>
          </p:cNvSpPr>
          <p:nvPr>
            <p:ph type="body" sz="half" idx="2"/>
          </p:nvPr>
        </p:nvSpPr>
        <p:spPr>
          <a:xfrm>
            <a:off x="850392" y="3505200"/>
            <a:ext cx="7391400" cy="1363960"/>
          </a:xfrm>
        </p:spPr>
        <p:txBody>
          <a:bodyPr>
            <a:normAutofit/>
          </a:bodyPr>
          <a:lstStyle/>
          <a:p>
            <a:r>
              <a:rPr lang="tr-TR" sz="2000" b="1" dirty="0" smtClean="0">
                <a:solidFill>
                  <a:schemeClr val="tx1"/>
                </a:solidFill>
              </a:rPr>
              <a:t>Kurumlar Vergisi Kanunun ilgili maddeleri gereğince verilen muhtasar beyannamelerde , söz konusu ödemelerin gayrisafi tutarlarının yıllık toplamı üzerinden ilgili yıllara ilişkin belirlenen oranlarda artırılması gerekmektedir.</a:t>
            </a:r>
            <a:endParaRPr lang="tr-TR" sz="2000" b="1" dirty="0">
              <a:solidFill>
                <a:schemeClr val="tx1"/>
              </a:solidFill>
            </a:endParaRPr>
          </a:p>
        </p:txBody>
      </p:sp>
    </p:spTree>
    <p:extLst>
      <p:ext uri="{BB962C8B-B14F-4D97-AF65-F5344CB8AC3E}">
        <p14:creationId xmlns:p14="http://schemas.microsoft.com/office/powerpoint/2010/main" val="57389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5229200"/>
            <a:ext cx="7704856" cy="648072"/>
          </a:xfrm>
          <a:blipFill>
            <a:blip r:embed="rId2"/>
            <a:tile tx="0" ty="0" sx="100000" sy="100000" flip="none" algn="tl"/>
          </a:blipFill>
        </p:spPr>
        <p:txBody>
          <a:bodyPr>
            <a:normAutofit/>
          </a:bodyPr>
          <a:lstStyle/>
          <a:p>
            <a:r>
              <a:rPr lang="tr-TR" sz="2800" b="1" dirty="0" smtClean="0">
                <a:solidFill>
                  <a:schemeClr val="tx1"/>
                </a:solidFill>
              </a:rPr>
              <a:t> </a:t>
            </a:r>
            <a:r>
              <a:rPr lang="tr-TR" sz="2400" b="1" i="1" dirty="0" smtClean="0">
                <a:solidFill>
                  <a:schemeClr val="tx1"/>
                </a:solidFill>
              </a:rPr>
              <a:t>MUHTASAR  BEYANNAMELER  VERİLMİŞ SE MATRAH  ARTIRIMI</a:t>
            </a:r>
            <a:endParaRPr lang="tr-TR" sz="2400" b="1" i="1" dirty="0">
              <a:solidFill>
                <a:schemeClr val="tx1"/>
              </a:solidFill>
            </a:endParaRPr>
          </a:p>
        </p:txBody>
      </p:sp>
      <p:sp>
        <p:nvSpPr>
          <p:cNvPr id="3" name="İçerik Yer Tutucusu 2"/>
          <p:cNvSpPr>
            <a:spLocks noGrp="1"/>
          </p:cNvSpPr>
          <p:nvPr>
            <p:ph idx="1"/>
          </p:nvPr>
        </p:nvSpPr>
        <p:spPr>
          <a:xfrm>
            <a:off x="762000" y="548680"/>
            <a:ext cx="7543800" cy="4608512"/>
          </a:xfrm>
        </p:spPr>
        <p:txBody>
          <a:bodyPr>
            <a:normAutofit fontScale="85000" lnSpcReduction="10000"/>
          </a:bodyPr>
          <a:lstStyle/>
          <a:p>
            <a:pPr marL="0" indent="0">
              <a:buNone/>
            </a:pPr>
            <a:r>
              <a:rPr lang="tr-TR" sz="2000" b="1" dirty="0" smtClean="0">
                <a:solidFill>
                  <a:schemeClr val="tx1"/>
                </a:solidFill>
              </a:rPr>
              <a:t>   Yıllar       Ödemenin Türü        Yasal Dayanak    Artırım Oranı(%) </a:t>
            </a:r>
          </a:p>
          <a:p>
            <a:pPr marL="0" indent="0">
              <a:buNone/>
            </a:pPr>
            <a:r>
              <a:rPr lang="tr-TR" sz="2000" b="1" dirty="0" smtClean="0">
                <a:solidFill>
                  <a:schemeClr val="tx1"/>
                </a:solidFill>
              </a:rPr>
              <a:t>_______   ___________________  ____________  ________________ </a:t>
            </a:r>
          </a:p>
          <a:p>
            <a:pPr marL="0" indent="0">
              <a:buNone/>
            </a:pPr>
            <a:r>
              <a:rPr lang="tr-TR" sz="2000" b="1" dirty="0" smtClean="0">
                <a:solidFill>
                  <a:schemeClr val="accent1"/>
                </a:solidFill>
              </a:rPr>
              <a:t>2006	   </a:t>
            </a:r>
            <a:r>
              <a:rPr lang="tr-TR" sz="2000" b="1" dirty="0" err="1" smtClean="0">
                <a:solidFill>
                  <a:schemeClr val="tx1"/>
                </a:solidFill>
              </a:rPr>
              <a:t>Koop</a:t>
            </a:r>
            <a:r>
              <a:rPr lang="tr-TR" sz="2000" b="1" dirty="0" smtClean="0">
                <a:solidFill>
                  <a:schemeClr val="tx1"/>
                </a:solidFill>
              </a:rPr>
              <a:t>. Ait taşınmazların    15/1-(b)  	           5</a:t>
            </a:r>
          </a:p>
          <a:p>
            <a:pPr marL="0" indent="0">
              <a:buNone/>
            </a:pPr>
            <a:r>
              <a:rPr lang="tr-TR" sz="2000" b="1" dirty="0">
                <a:solidFill>
                  <a:schemeClr val="tx1"/>
                </a:solidFill>
              </a:rPr>
              <a:t> </a:t>
            </a:r>
            <a:r>
              <a:rPr lang="tr-TR" sz="2000" b="1" dirty="0" smtClean="0">
                <a:solidFill>
                  <a:schemeClr val="tx1"/>
                </a:solidFill>
              </a:rPr>
              <a:t>                   kiralanması</a:t>
            </a:r>
          </a:p>
          <a:p>
            <a:pPr marL="0" indent="0">
              <a:buNone/>
            </a:pPr>
            <a:r>
              <a:rPr lang="tr-TR" sz="2000" b="1" dirty="0" smtClean="0">
                <a:solidFill>
                  <a:schemeClr val="accent1"/>
                </a:solidFill>
              </a:rPr>
              <a:t>2007</a:t>
            </a:r>
            <a:r>
              <a:rPr lang="tr-TR" sz="2000" b="1" dirty="0" smtClean="0">
                <a:solidFill>
                  <a:schemeClr val="tx1"/>
                </a:solidFill>
              </a:rPr>
              <a:t>            «        «         «          «                «      	           4</a:t>
            </a:r>
          </a:p>
          <a:p>
            <a:pPr marL="0" indent="0">
              <a:buNone/>
            </a:pPr>
            <a:r>
              <a:rPr lang="tr-TR" sz="2000" b="1" dirty="0" smtClean="0">
                <a:solidFill>
                  <a:schemeClr val="accent1"/>
                </a:solidFill>
              </a:rPr>
              <a:t>2008</a:t>
            </a:r>
            <a:r>
              <a:rPr lang="tr-TR" sz="2000" b="1" dirty="0" smtClean="0">
                <a:solidFill>
                  <a:schemeClr val="tx1"/>
                </a:solidFill>
              </a:rPr>
              <a:t>            «        «         «          «                «         	           3</a:t>
            </a:r>
          </a:p>
          <a:p>
            <a:pPr marL="457200" indent="-457200">
              <a:buAutoNum type="arabicPlain" startAt="2009"/>
            </a:pPr>
            <a:r>
              <a:rPr lang="tr-TR" sz="2000" b="1" dirty="0" smtClean="0">
                <a:solidFill>
                  <a:schemeClr val="tx1"/>
                </a:solidFill>
              </a:rPr>
              <a:t>            «        «         «          «               «            	           2</a:t>
            </a:r>
          </a:p>
          <a:p>
            <a:pPr marL="0" indent="0">
              <a:buNone/>
            </a:pPr>
            <a:r>
              <a:rPr lang="tr-TR" sz="2000" b="1" dirty="0" smtClean="0">
                <a:solidFill>
                  <a:schemeClr val="accent1"/>
                </a:solidFill>
              </a:rPr>
              <a:t>2006-2009</a:t>
            </a:r>
            <a:r>
              <a:rPr lang="tr-TR" sz="2000" b="1" dirty="0" smtClean="0">
                <a:solidFill>
                  <a:schemeClr val="tx1"/>
                </a:solidFill>
              </a:rPr>
              <a:t>   Yıllara Sari İnşaat           15/1-(a)     	           1</a:t>
            </a:r>
          </a:p>
          <a:p>
            <a:pPr marL="0" indent="0">
              <a:buNone/>
            </a:pPr>
            <a:r>
              <a:rPr lang="tr-TR" sz="2000" b="1" dirty="0">
                <a:solidFill>
                  <a:schemeClr val="tx1"/>
                </a:solidFill>
              </a:rPr>
              <a:t> </a:t>
            </a:r>
            <a:r>
              <a:rPr lang="tr-TR" sz="2000" b="1" dirty="0" smtClean="0">
                <a:solidFill>
                  <a:schemeClr val="tx1"/>
                </a:solidFill>
              </a:rPr>
              <a:t>                   ve onarım işi yapanlara</a:t>
            </a:r>
          </a:p>
          <a:p>
            <a:pPr marL="0" indent="0">
              <a:buNone/>
            </a:pPr>
            <a:r>
              <a:rPr lang="tr-TR" sz="2000" b="1" dirty="0">
                <a:solidFill>
                  <a:schemeClr val="tx1"/>
                </a:solidFill>
              </a:rPr>
              <a:t> </a:t>
            </a:r>
            <a:r>
              <a:rPr lang="tr-TR" sz="2000" b="1" dirty="0" smtClean="0">
                <a:solidFill>
                  <a:schemeClr val="tx1"/>
                </a:solidFill>
              </a:rPr>
              <a:t>                   hak ediş ödemeleri </a:t>
            </a:r>
          </a:p>
          <a:p>
            <a:pPr marL="0" indent="0">
              <a:buNone/>
            </a:pPr>
            <a:endParaRPr lang="tr-TR" sz="2000" b="1" dirty="0" smtClean="0">
              <a:solidFill>
                <a:schemeClr val="tx1"/>
              </a:solidFill>
            </a:endParaRPr>
          </a:p>
          <a:p>
            <a:pPr marL="0" indent="0">
              <a:buNone/>
            </a:pPr>
            <a:r>
              <a:rPr lang="tr-TR" sz="2000" b="1" dirty="0" smtClean="0">
                <a:solidFill>
                  <a:schemeClr val="accent1"/>
                </a:solidFill>
              </a:rPr>
              <a:t>2006-2009  </a:t>
            </a:r>
            <a:r>
              <a:rPr lang="tr-TR" sz="2000" b="1" dirty="0" smtClean="0">
                <a:solidFill>
                  <a:schemeClr val="tx1"/>
                </a:solidFill>
              </a:rPr>
              <a:t> Yıllara sari inşaat ve </a:t>
            </a:r>
          </a:p>
          <a:p>
            <a:pPr marL="0" indent="0">
              <a:buNone/>
            </a:pPr>
            <a:r>
              <a:rPr lang="tr-TR" sz="2000" b="1" dirty="0">
                <a:solidFill>
                  <a:schemeClr val="tx1"/>
                </a:solidFill>
              </a:rPr>
              <a:t> </a:t>
            </a:r>
            <a:r>
              <a:rPr lang="tr-TR" sz="2000" b="1" dirty="0" smtClean="0">
                <a:solidFill>
                  <a:schemeClr val="tx1"/>
                </a:solidFill>
              </a:rPr>
              <a:t>        	   onarım işi nedeniyle </a:t>
            </a:r>
          </a:p>
          <a:p>
            <a:pPr marL="0" indent="0">
              <a:buNone/>
            </a:pPr>
            <a:r>
              <a:rPr lang="tr-TR" sz="2000" b="1" dirty="0">
                <a:solidFill>
                  <a:schemeClr val="tx1"/>
                </a:solidFill>
              </a:rPr>
              <a:t> </a:t>
            </a:r>
            <a:r>
              <a:rPr lang="tr-TR" sz="2000" b="1" dirty="0" smtClean="0">
                <a:solidFill>
                  <a:schemeClr val="tx1"/>
                </a:solidFill>
              </a:rPr>
              <a:t>                   dar mükellef kurumlara </a:t>
            </a:r>
          </a:p>
          <a:p>
            <a:pPr marL="0" indent="0">
              <a:buNone/>
            </a:pPr>
            <a:r>
              <a:rPr lang="tr-TR" sz="2000" b="1" dirty="0">
                <a:solidFill>
                  <a:schemeClr val="tx1"/>
                </a:solidFill>
              </a:rPr>
              <a:t> </a:t>
            </a:r>
            <a:r>
              <a:rPr lang="tr-TR" sz="2000" b="1" dirty="0" smtClean="0">
                <a:solidFill>
                  <a:schemeClr val="tx1"/>
                </a:solidFill>
              </a:rPr>
              <a:t>                   yapılan hak ediş ödemeleri  30/1-(a)               1                                                 </a:t>
            </a:r>
          </a:p>
          <a:p>
            <a:pPr marL="0" indent="0">
              <a:buNone/>
            </a:pPr>
            <a:r>
              <a:rPr lang="tr-TR" sz="2000" b="1" dirty="0">
                <a:solidFill>
                  <a:schemeClr val="tx1"/>
                </a:solidFill>
              </a:rPr>
              <a:t> </a:t>
            </a:r>
            <a:r>
              <a:rPr lang="tr-TR" sz="2000" b="1" dirty="0" smtClean="0">
                <a:solidFill>
                  <a:schemeClr val="tx1"/>
                </a:solidFill>
              </a:rPr>
              <a:t>  </a:t>
            </a:r>
            <a:endParaRPr lang="tr-TR" sz="2000" b="1" dirty="0">
              <a:solidFill>
                <a:schemeClr val="tx1"/>
              </a:solidFill>
            </a:endParaRPr>
          </a:p>
        </p:txBody>
      </p:sp>
    </p:spTree>
    <p:extLst>
      <p:ext uri="{BB962C8B-B14F-4D97-AF65-F5344CB8AC3E}">
        <p14:creationId xmlns:p14="http://schemas.microsoft.com/office/powerpoint/2010/main" val="361704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1000"/>
                                        <p:tgtEl>
                                          <p:spTgt spid="3">
                                            <p:txEl>
                                              <p:pRg st="9" end="9"/>
                                            </p:txEl>
                                          </p:spTgt>
                                        </p:tgtEl>
                                      </p:cBhvr>
                                    </p:animEffect>
                                    <p:anim calcmode="lin" valueType="num">
                                      <p:cBhvr>
                                        <p:cTn id="7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Effect transition="in" filter="fade">
                                      <p:cBhvr>
                                        <p:cTn id="82" dur="1000"/>
                                        <p:tgtEl>
                                          <p:spTgt spid="3">
                                            <p:txEl>
                                              <p:pRg st="11" end="11"/>
                                            </p:txEl>
                                          </p:spTgt>
                                        </p:tgtEl>
                                      </p:cBhvr>
                                    </p:animEffect>
                                    <p:anim calcmode="lin" valueType="num">
                                      <p:cBhvr>
                                        <p:cTn id="8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
                                            <p:txEl>
                                              <p:pRg st="12" end="12"/>
                                            </p:txEl>
                                          </p:spTgt>
                                        </p:tgtEl>
                                        <p:attrNameLst>
                                          <p:attrName>style.visibility</p:attrName>
                                        </p:attrNameLst>
                                      </p:cBhvr>
                                      <p:to>
                                        <p:strVal val="visible"/>
                                      </p:to>
                                    </p:set>
                                    <p:animEffect transition="in" filter="fade">
                                      <p:cBhvr>
                                        <p:cTn id="89" dur="1000"/>
                                        <p:tgtEl>
                                          <p:spTgt spid="3">
                                            <p:txEl>
                                              <p:pRg st="12" end="12"/>
                                            </p:txEl>
                                          </p:spTgt>
                                        </p:tgtEl>
                                      </p:cBhvr>
                                    </p:animEffect>
                                    <p:anim calcmode="lin" valueType="num">
                                      <p:cBhvr>
                                        <p:cTn id="9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
                                            <p:txEl>
                                              <p:pRg st="13" end="13"/>
                                            </p:txEl>
                                          </p:spTgt>
                                        </p:tgtEl>
                                        <p:attrNameLst>
                                          <p:attrName>style.visibility</p:attrName>
                                        </p:attrNameLst>
                                      </p:cBhvr>
                                      <p:to>
                                        <p:strVal val="visible"/>
                                      </p:to>
                                    </p:set>
                                    <p:animEffect transition="in" filter="fade">
                                      <p:cBhvr>
                                        <p:cTn id="96" dur="1000"/>
                                        <p:tgtEl>
                                          <p:spTgt spid="3">
                                            <p:txEl>
                                              <p:pRg st="13" end="13"/>
                                            </p:txEl>
                                          </p:spTgt>
                                        </p:tgtEl>
                                      </p:cBhvr>
                                    </p:animEffect>
                                    <p:anim calcmode="lin" valueType="num">
                                      <p:cBhvr>
                                        <p:cTn id="9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
                                            <p:txEl>
                                              <p:pRg st="14" end="14"/>
                                            </p:txEl>
                                          </p:spTgt>
                                        </p:tgtEl>
                                        <p:attrNameLst>
                                          <p:attrName>style.visibility</p:attrName>
                                        </p:attrNameLst>
                                      </p:cBhvr>
                                      <p:to>
                                        <p:strVal val="visible"/>
                                      </p:to>
                                    </p:set>
                                    <p:animEffect transition="in" filter="fade">
                                      <p:cBhvr>
                                        <p:cTn id="103" dur="1000"/>
                                        <p:tgtEl>
                                          <p:spTgt spid="3">
                                            <p:txEl>
                                              <p:pRg st="14" end="14"/>
                                            </p:txEl>
                                          </p:spTgt>
                                        </p:tgtEl>
                                      </p:cBhvr>
                                    </p:animEffect>
                                    <p:anim calcmode="lin" valueType="num">
                                      <p:cBhvr>
                                        <p:cTn id="104"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5"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3">
                                            <p:txEl>
                                              <p:pRg st="15" end="15"/>
                                            </p:txEl>
                                          </p:spTgt>
                                        </p:tgtEl>
                                        <p:attrNameLst>
                                          <p:attrName>style.visibility</p:attrName>
                                        </p:attrNameLst>
                                      </p:cBhvr>
                                      <p:to>
                                        <p:strVal val="visible"/>
                                      </p:to>
                                    </p:set>
                                    <p:animEffect transition="in" filter="fade">
                                      <p:cBhvr>
                                        <p:cTn id="110" dur="1000"/>
                                        <p:tgtEl>
                                          <p:spTgt spid="3">
                                            <p:txEl>
                                              <p:pRg st="15" end="15"/>
                                            </p:txEl>
                                          </p:spTgt>
                                        </p:tgtEl>
                                      </p:cBhvr>
                                    </p:animEffect>
                                    <p:anim calcmode="lin" valueType="num">
                                      <p:cBhvr>
                                        <p:cTn id="11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12"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572000"/>
            <a:ext cx="7554416" cy="1600200"/>
          </a:xfrm>
          <a:blipFill>
            <a:blip r:embed="rId2"/>
            <a:tile tx="0" ty="0" sx="100000" sy="100000" flip="none" algn="tl"/>
          </a:blipFill>
        </p:spPr>
        <p:txBody>
          <a:bodyPr>
            <a:normAutofit/>
          </a:bodyPr>
          <a:lstStyle/>
          <a:p>
            <a:r>
              <a:rPr lang="tr-TR" sz="2400" b="1" i="1" dirty="0" smtClean="0">
                <a:solidFill>
                  <a:schemeClr val="tx1"/>
                </a:solidFill>
              </a:rPr>
              <a:t>MUHTASAR  BEYANNAMELER  VERİLMEMİŞ  VEYA ARTIRILMASI  İSTENEN  ÖDEME  TÜRÜNÜN BEYANNAMEDE  BULUNMAMASI HALİNDE ARTIRIM</a:t>
            </a:r>
            <a:endParaRPr lang="tr-TR" sz="2400" b="1" i="1" dirty="0">
              <a:solidFill>
                <a:schemeClr val="tx1"/>
              </a:solidFill>
            </a:endParaRPr>
          </a:p>
        </p:txBody>
      </p:sp>
      <p:sp>
        <p:nvSpPr>
          <p:cNvPr id="3" name="İçerik Yer Tutucusu 2"/>
          <p:cNvSpPr>
            <a:spLocks noGrp="1"/>
          </p:cNvSpPr>
          <p:nvPr>
            <p:ph idx="1"/>
          </p:nvPr>
        </p:nvSpPr>
        <p:spPr/>
        <p:txBody>
          <a:bodyPr>
            <a:normAutofit fontScale="92500" lnSpcReduction="20000"/>
          </a:bodyPr>
          <a:lstStyle/>
          <a:p>
            <a:r>
              <a:rPr lang="tr-TR" sz="2000" b="1" dirty="0" smtClean="0">
                <a:solidFill>
                  <a:schemeClr val="tx1"/>
                </a:solidFill>
              </a:rPr>
              <a:t>K.V.K. ‘nun 15 /1- (a) maddesinde yer alan yılara sari inşaat ve onarım işi nedeniyle kurumlara ödenen hak ediş ödemelerinden kesinti yapılıp muhtasar beyanname ile beyan edilmesi gerekir. Bu mecburiyete uymamış mükellefler tarafından matrah artırımında bulunulması halinde , ilgili yıllar için bilanço esasına göre defter tutan mükelleflerin asgari GV matrah tutarı esas alınarak %3 vergi hesaplanacaktır.</a:t>
            </a:r>
          </a:p>
          <a:p>
            <a:pPr marL="0" indent="0">
              <a:buNone/>
            </a:pPr>
            <a:endParaRPr lang="tr-TR" sz="2000" b="1" dirty="0" smtClean="0">
              <a:solidFill>
                <a:schemeClr val="tx1"/>
              </a:solidFill>
            </a:endParaRPr>
          </a:p>
          <a:p>
            <a:r>
              <a:rPr lang="tr-TR" sz="2000" b="1" dirty="0" smtClean="0">
                <a:solidFill>
                  <a:schemeClr val="tx1"/>
                </a:solidFill>
              </a:rPr>
              <a:t>K.V.K. ‘nun 15/1-(b) maddesinde kooperatiflere ait taşınmazların kiralanması karşılığında yapılan ödemelerden %20 kesinti yapılıp muhtasar beyanname ile beyan edilmesi gerekir. Bu mecburiyete uymamış mükellefler tarafından artırımda bulunmaları halinde , ilgili yıllar için beyana tabi geliri sadece GMSİ olan GV mükellefleri için belirlenen asgari GV matrah tutarı üzerinden %15 vergi hesaplanacaktır.</a:t>
            </a:r>
            <a:endParaRPr lang="tr-TR" sz="2000" b="1" dirty="0">
              <a:solidFill>
                <a:schemeClr val="tx1"/>
              </a:solidFill>
            </a:endParaRPr>
          </a:p>
        </p:txBody>
      </p:sp>
    </p:spTree>
    <p:extLst>
      <p:ext uri="{BB962C8B-B14F-4D97-AF65-F5344CB8AC3E}">
        <p14:creationId xmlns:p14="http://schemas.microsoft.com/office/powerpoint/2010/main" val="13656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572000"/>
            <a:ext cx="7482408" cy="1600200"/>
          </a:xfrm>
          <a:blipFill>
            <a:blip r:embed="rId2"/>
            <a:tile tx="0" ty="0" sx="100000" sy="100000" flip="none" algn="tl"/>
          </a:blipFill>
        </p:spPr>
        <p:txBody>
          <a:bodyPr>
            <a:normAutofit/>
          </a:bodyPr>
          <a:lstStyle/>
          <a:p>
            <a:r>
              <a:rPr lang="tr-TR" sz="2400" i="1" dirty="0">
                <a:solidFill>
                  <a:schemeClr val="tx1"/>
                </a:solidFill>
              </a:rPr>
              <a:t>MUHTASAR  BEYANNAMELER  VERİLMEMİŞ  VEYA ARTIRILMASI  İSTENEN  ÖDEME  TÜRÜNÜN BEYANNAMEDE  BULUNMAMASI HALİNDE ARTIRIM</a:t>
            </a:r>
          </a:p>
        </p:txBody>
      </p:sp>
      <p:sp>
        <p:nvSpPr>
          <p:cNvPr id="3" name="İçerik Yer Tutucusu 2"/>
          <p:cNvSpPr>
            <a:spLocks noGrp="1"/>
          </p:cNvSpPr>
          <p:nvPr>
            <p:ph idx="1"/>
          </p:nvPr>
        </p:nvSpPr>
        <p:spPr/>
        <p:txBody>
          <a:bodyPr>
            <a:normAutofit/>
          </a:bodyPr>
          <a:lstStyle/>
          <a:p>
            <a:r>
              <a:rPr lang="tr-TR" sz="2000" b="1" dirty="0" smtClean="0">
                <a:solidFill>
                  <a:schemeClr val="tx1"/>
                </a:solidFill>
              </a:rPr>
              <a:t>K.V.K 30/1-(a) maddesi gereğince yıllara sari inşaat ve </a:t>
            </a:r>
            <a:r>
              <a:rPr lang="tr-TR" sz="2000" b="1" dirty="0">
                <a:solidFill>
                  <a:schemeClr val="tx1"/>
                </a:solidFill>
              </a:rPr>
              <a:t>o</a:t>
            </a:r>
            <a:r>
              <a:rPr lang="tr-TR" sz="2000" b="1" dirty="0" smtClean="0">
                <a:solidFill>
                  <a:schemeClr val="tx1"/>
                </a:solidFill>
              </a:rPr>
              <a:t>narım işi yapan dar mükellef kurumlara yapılan hak ediş ödemelerinden %3 kesinti yapılıp muhtasar beyanname ile beyan edilmesi gerekir. Bu mecburiyete uymayan mükelleflerin matrah ve vergi artırımında bulunmaları halinde , ilgili yıllar için bilanço esasına göre defter tutan mükellefler için belirlenmiş asgari GV matrahı esas alınarak belirlenen matrah üzerinden %3 vergi hesaplanacaktır.</a:t>
            </a:r>
            <a:endParaRPr lang="tr-TR" sz="2000" b="1" dirty="0">
              <a:solidFill>
                <a:schemeClr val="tx1"/>
              </a:solidFill>
            </a:endParaRPr>
          </a:p>
        </p:txBody>
      </p:sp>
    </p:spTree>
    <p:extLst>
      <p:ext uri="{BB962C8B-B14F-4D97-AF65-F5344CB8AC3E}">
        <p14:creationId xmlns:p14="http://schemas.microsoft.com/office/powerpoint/2010/main" val="205052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5157192"/>
            <a:ext cx="7056784" cy="576064"/>
          </a:xfrm>
          <a:solidFill>
            <a:srgbClr val="002060"/>
          </a:solidFill>
        </p:spPr>
        <p:txBody>
          <a:bodyPr>
            <a:normAutofit/>
          </a:bodyPr>
          <a:lstStyle/>
          <a:p>
            <a:r>
              <a:rPr lang="tr-TR" sz="2800" b="1" i="1" dirty="0" smtClean="0">
                <a:solidFill>
                  <a:schemeClr val="tx1"/>
                </a:solidFill>
              </a:rPr>
              <a:t>                         </a:t>
            </a:r>
            <a:r>
              <a:rPr lang="tr-TR" sz="2800" b="1" i="1" dirty="0" smtClean="0">
                <a:solidFill>
                  <a:schemeClr val="bg1"/>
                </a:solidFill>
                <a:effectLst>
                  <a:outerShdw blurRad="38100" dist="38100" dir="2700000" algn="tl">
                    <a:srgbClr val="000000">
                      <a:alpha val="43137"/>
                    </a:srgbClr>
                  </a:outerShdw>
                </a:effectLst>
              </a:rPr>
              <a:t>MUHTASAR   BEYANNAMELER</a:t>
            </a:r>
            <a:endParaRPr lang="tr-TR" sz="2800" b="1" i="1" dirty="0">
              <a:solidFill>
                <a:schemeClr val="bg1"/>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lstStyle/>
          <a:p>
            <a:r>
              <a:rPr lang="tr-TR" b="1" dirty="0" smtClean="0">
                <a:solidFill>
                  <a:schemeClr val="tx1"/>
                </a:solidFill>
              </a:rPr>
              <a:t>Gelir Vergisi Kanunu Yönünden </a:t>
            </a:r>
            <a:r>
              <a:rPr lang="tr-TR" b="1" dirty="0" err="1" smtClean="0">
                <a:solidFill>
                  <a:schemeClr val="tx1"/>
                </a:solidFill>
              </a:rPr>
              <a:t>Tevkifatlar</a:t>
            </a:r>
            <a:r>
              <a:rPr lang="tr-TR" b="1" dirty="0" smtClean="0">
                <a:solidFill>
                  <a:schemeClr val="tx1"/>
                </a:solidFill>
              </a:rPr>
              <a:t> ve Muhtasar Beyannameler Yönünden Artırım </a:t>
            </a:r>
          </a:p>
          <a:p>
            <a:r>
              <a:rPr lang="tr-TR" b="1" dirty="0">
                <a:solidFill>
                  <a:schemeClr val="tx1"/>
                </a:solidFill>
              </a:rPr>
              <a:t> </a:t>
            </a:r>
            <a:r>
              <a:rPr lang="tr-TR" b="1" dirty="0" smtClean="0">
                <a:solidFill>
                  <a:schemeClr val="tx1"/>
                </a:solidFill>
              </a:rPr>
              <a:t>                            (G.V.K 94)</a:t>
            </a:r>
          </a:p>
          <a:p>
            <a:pPr marL="0" indent="0">
              <a:buNone/>
            </a:pPr>
            <a:endParaRPr lang="tr-TR" b="1" dirty="0">
              <a:solidFill>
                <a:schemeClr val="tx1"/>
              </a:solidFill>
            </a:endParaRPr>
          </a:p>
          <a:p>
            <a:r>
              <a:rPr lang="tr-TR" b="1" dirty="0" smtClean="0">
                <a:solidFill>
                  <a:schemeClr val="tx1"/>
                </a:solidFill>
              </a:rPr>
              <a:t>Kurumlar Vergisi Kanunu Yönünden </a:t>
            </a:r>
            <a:r>
              <a:rPr lang="tr-TR" b="1" dirty="0" err="1" smtClean="0">
                <a:solidFill>
                  <a:schemeClr val="tx1"/>
                </a:solidFill>
              </a:rPr>
              <a:t>Tevkifatlar</a:t>
            </a:r>
            <a:r>
              <a:rPr lang="tr-TR" b="1" dirty="0" smtClean="0">
                <a:solidFill>
                  <a:schemeClr val="tx1"/>
                </a:solidFill>
              </a:rPr>
              <a:t> ve Muhtasar Beyannameler Yönünden Artırım</a:t>
            </a:r>
          </a:p>
          <a:p>
            <a:r>
              <a:rPr lang="tr-TR" b="1" dirty="0">
                <a:solidFill>
                  <a:schemeClr val="tx1"/>
                </a:solidFill>
              </a:rPr>
              <a:t> </a:t>
            </a:r>
            <a:r>
              <a:rPr lang="tr-TR" b="1" dirty="0" smtClean="0">
                <a:solidFill>
                  <a:schemeClr val="tx1"/>
                </a:solidFill>
              </a:rPr>
              <a:t>                        (K.V.K. 15 ve 30)</a:t>
            </a:r>
            <a:endParaRPr lang="tr-TR" b="1" dirty="0">
              <a:solidFill>
                <a:schemeClr val="tx1"/>
              </a:solidFill>
            </a:endParaRPr>
          </a:p>
        </p:txBody>
      </p:sp>
    </p:spTree>
    <p:extLst>
      <p:ext uri="{BB962C8B-B14F-4D97-AF65-F5344CB8AC3E}">
        <p14:creationId xmlns:p14="http://schemas.microsoft.com/office/powerpoint/2010/main" val="268253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572000"/>
            <a:ext cx="7626424" cy="1600200"/>
          </a:xfrm>
          <a:blipFill>
            <a:blip r:embed="rId2"/>
            <a:tile tx="0" ty="0" sx="100000" sy="100000" flip="none" algn="tl"/>
          </a:blipFill>
        </p:spPr>
        <p:txBody>
          <a:bodyPr>
            <a:normAutofit/>
          </a:bodyPr>
          <a:lstStyle/>
          <a:p>
            <a:r>
              <a:rPr lang="tr-TR" sz="2800" b="1" i="1" dirty="0" smtClean="0">
                <a:solidFill>
                  <a:schemeClr val="tx1"/>
                </a:solidFill>
              </a:rPr>
              <a:t>BİLANÇO  ESASINA  TABİ   </a:t>
            </a:r>
            <a:r>
              <a:rPr lang="tr-TR" sz="2800" b="1" i="1" dirty="0" err="1" smtClean="0">
                <a:solidFill>
                  <a:schemeClr val="tx1"/>
                </a:solidFill>
              </a:rPr>
              <a:t>MüKELLEFLERİN</a:t>
            </a:r>
            <a:r>
              <a:rPr lang="tr-TR" sz="2800" b="1" i="1" dirty="0" smtClean="0">
                <a:solidFill>
                  <a:schemeClr val="tx1"/>
                </a:solidFill>
              </a:rPr>
              <a:t>  ASGARİ GELİR  VERGİSİ  MATRAHI  İLE  GELİRİ SADECE GMSİ OLANLARIN  ASGARİ GMSİ MATRAHLARI</a:t>
            </a:r>
            <a:endParaRPr lang="tr-TR" sz="2800" b="1" i="1" dirty="0">
              <a:solidFill>
                <a:schemeClr val="tx1"/>
              </a:solidFill>
            </a:endParaRPr>
          </a:p>
        </p:txBody>
      </p:sp>
      <p:sp>
        <p:nvSpPr>
          <p:cNvPr id="3" name="Metin Yer Tutucusu 2"/>
          <p:cNvSpPr>
            <a:spLocks noGrp="1"/>
          </p:cNvSpPr>
          <p:nvPr>
            <p:ph type="body" idx="1"/>
          </p:nvPr>
        </p:nvSpPr>
        <p:spPr/>
        <p:txBody>
          <a:bodyPr/>
          <a:lstStyle/>
          <a:p>
            <a:r>
              <a:rPr lang="tr-TR" sz="2000" b="1" dirty="0" smtClean="0">
                <a:solidFill>
                  <a:schemeClr val="tx1"/>
                </a:solidFill>
              </a:rPr>
              <a:t>Bilanço esasına göre defter tutan mükelleflerin asgari GV matrahı</a:t>
            </a:r>
            <a:endParaRPr lang="tr-TR" sz="2000" b="1" dirty="0">
              <a:solidFill>
                <a:schemeClr val="tx1"/>
              </a:solidFill>
            </a:endParaRPr>
          </a:p>
        </p:txBody>
      </p:sp>
      <p:sp>
        <p:nvSpPr>
          <p:cNvPr id="4" name="İçerik Yer Tutucusu 3"/>
          <p:cNvSpPr>
            <a:spLocks noGrp="1"/>
          </p:cNvSpPr>
          <p:nvPr>
            <p:ph sz="half" idx="2"/>
          </p:nvPr>
        </p:nvSpPr>
        <p:spPr/>
        <p:txBody>
          <a:bodyPr>
            <a:normAutofit/>
          </a:bodyPr>
          <a:lstStyle/>
          <a:p>
            <a:pPr marL="0" indent="0">
              <a:buNone/>
            </a:pPr>
            <a:r>
              <a:rPr lang="tr-TR" sz="2000" b="1" dirty="0" smtClean="0">
                <a:solidFill>
                  <a:schemeClr val="tx1"/>
                </a:solidFill>
              </a:rPr>
              <a:t>      </a:t>
            </a:r>
            <a:r>
              <a:rPr lang="tr-TR" sz="2000" b="1" u="sng" dirty="0" smtClean="0">
                <a:solidFill>
                  <a:srgbClr val="C00000"/>
                </a:solidFill>
              </a:rPr>
              <a:t>Yıllar</a:t>
            </a:r>
            <a:r>
              <a:rPr lang="tr-TR" sz="2000" b="1" dirty="0" smtClean="0">
                <a:solidFill>
                  <a:schemeClr val="tx1"/>
                </a:solidFill>
              </a:rPr>
              <a:t>                    </a:t>
            </a:r>
            <a:r>
              <a:rPr lang="tr-TR" sz="2000" b="1" dirty="0" smtClean="0">
                <a:solidFill>
                  <a:srgbClr val="C00000"/>
                </a:solidFill>
              </a:rPr>
              <a:t> </a:t>
            </a:r>
            <a:r>
              <a:rPr lang="tr-TR" sz="2000" b="1" u="sng" dirty="0" smtClean="0">
                <a:solidFill>
                  <a:srgbClr val="C00000"/>
                </a:solidFill>
              </a:rPr>
              <a:t>Tutar  </a:t>
            </a:r>
          </a:p>
          <a:p>
            <a:pPr marL="0" indent="0">
              <a:buNone/>
            </a:pPr>
            <a:r>
              <a:rPr lang="tr-TR" sz="2000" b="1" dirty="0">
                <a:solidFill>
                  <a:schemeClr val="tx1"/>
                </a:solidFill>
              </a:rPr>
              <a:t> </a:t>
            </a:r>
            <a:r>
              <a:rPr lang="tr-TR" sz="2000" b="1" dirty="0" smtClean="0">
                <a:solidFill>
                  <a:schemeClr val="tx1"/>
                </a:solidFill>
              </a:rPr>
              <a:t>     2006                        9.550</a:t>
            </a:r>
          </a:p>
          <a:p>
            <a:pPr marL="0" indent="0">
              <a:buNone/>
            </a:pPr>
            <a:r>
              <a:rPr lang="tr-TR" sz="2000" b="1" dirty="0" smtClean="0">
                <a:solidFill>
                  <a:schemeClr val="tx1"/>
                </a:solidFill>
              </a:rPr>
              <a:t>      2007                      10.320</a:t>
            </a:r>
          </a:p>
          <a:p>
            <a:pPr marL="0" indent="0">
              <a:buNone/>
            </a:pPr>
            <a:r>
              <a:rPr lang="tr-TR" sz="2000" b="1" dirty="0" smtClean="0">
                <a:solidFill>
                  <a:schemeClr val="tx1"/>
                </a:solidFill>
              </a:rPr>
              <a:t>      2008                      11.220</a:t>
            </a:r>
          </a:p>
          <a:p>
            <a:pPr marL="0" indent="0">
              <a:buNone/>
            </a:pPr>
            <a:r>
              <a:rPr lang="tr-TR" sz="2000" b="1" dirty="0" smtClean="0">
                <a:solidFill>
                  <a:schemeClr val="tx1"/>
                </a:solidFill>
              </a:rPr>
              <a:t>      2009                      12.230</a:t>
            </a:r>
            <a:endParaRPr lang="tr-TR" sz="2000" b="1" u="sng" dirty="0">
              <a:solidFill>
                <a:schemeClr val="tx1"/>
              </a:solidFill>
            </a:endParaRPr>
          </a:p>
        </p:txBody>
      </p:sp>
      <p:sp>
        <p:nvSpPr>
          <p:cNvPr id="5" name="Metin Yer Tutucusu 4"/>
          <p:cNvSpPr>
            <a:spLocks noGrp="1"/>
          </p:cNvSpPr>
          <p:nvPr>
            <p:ph type="body" sz="quarter" idx="3"/>
          </p:nvPr>
        </p:nvSpPr>
        <p:spPr/>
        <p:txBody>
          <a:bodyPr/>
          <a:lstStyle/>
          <a:p>
            <a:r>
              <a:rPr lang="tr-TR" sz="1800" b="1" dirty="0" smtClean="0">
                <a:solidFill>
                  <a:schemeClr val="tx1"/>
                </a:solidFill>
              </a:rPr>
              <a:t>Beyana Tabi Geliri Sadece GMSİ olan mükelleflerin asgari GV matrah tutarları</a:t>
            </a:r>
            <a:endParaRPr lang="tr-TR" sz="1800" b="1" dirty="0">
              <a:solidFill>
                <a:schemeClr val="tx1"/>
              </a:solidFill>
            </a:endParaRPr>
          </a:p>
        </p:txBody>
      </p:sp>
      <p:sp>
        <p:nvSpPr>
          <p:cNvPr id="6" name="İçerik Yer Tutucusu 5"/>
          <p:cNvSpPr>
            <a:spLocks noGrp="1"/>
          </p:cNvSpPr>
          <p:nvPr>
            <p:ph sz="quarter" idx="4"/>
          </p:nvPr>
        </p:nvSpPr>
        <p:spPr/>
        <p:txBody>
          <a:bodyPr>
            <a:normAutofit/>
          </a:bodyPr>
          <a:lstStyle/>
          <a:p>
            <a:pPr marL="0" indent="0">
              <a:buNone/>
            </a:pPr>
            <a:r>
              <a:rPr lang="tr-TR" sz="2000" b="1" dirty="0" smtClean="0">
                <a:solidFill>
                  <a:schemeClr val="tx1"/>
                </a:solidFill>
              </a:rPr>
              <a:t>     </a:t>
            </a:r>
            <a:r>
              <a:rPr lang="tr-TR" sz="2000" b="1" u="sng" dirty="0" smtClean="0">
                <a:solidFill>
                  <a:srgbClr val="C00000"/>
                </a:solidFill>
              </a:rPr>
              <a:t>Yıllar</a:t>
            </a:r>
            <a:r>
              <a:rPr lang="tr-TR" sz="2000" b="1" dirty="0" smtClean="0">
                <a:solidFill>
                  <a:srgbClr val="C00000"/>
                </a:solidFill>
              </a:rPr>
              <a:t>                     </a:t>
            </a:r>
            <a:r>
              <a:rPr lang="tr-TR" sz="2000" b="1" u="sng" dirty="0" smtClean="0">
                <a:solidFill>
                  <a:srgbClr val="C00000"/>
                </a:solidFill>
              </a:rPr>
              <a:t> Tutar</a:t>
            </a:r>
            <a:r>
              <a:rPr lang="tr-TR" sz="2000" b="1" u="sng" dirty="0" smtClean="0">
                <a:solidFill>
                  <a:schemeClr val="tx1"/>
                </a:solidFill>
              </a:rPr>
              <a:t>  </a:t>
            </a:r>
          </a:p>
          <a:p>
            <a:pPr marL="0" indent="0">
              <a:buNone/>
            </a:pPr>
            <a:r>
              <a:rPr lang="tr-TR" sz="2000" b="1" dirty="0" smtClean="0">
                <a:solidFill>
                  <a:schemeClr val="tx1"/>
                </a:solidFill>
              </a:rPr>
              <a:t>     2006                       1.910</a:t>
            </a:r>
          </a:p>
          <a:p>
            <a:pPr marL="0" indent="0">
              <a:buNone/>
            </a:pPr>
            <a:r>
              <a:rPr lang="tr-TR" sz="2000" b="1" dirty="0">
                <a:solidFill>
                  <a:schemeClr val="tx1"/>
                </a:solidFill>
              </a:rPr>
              <a:t> </a:t>
            </a:r>
            <a:r>
              <a:rPr lang="tr-TR" sz="2000" b="1" dirty="0" smtClean="0">
                <a:solidFill>
                  <a:schemeClr val="tx1"/>
                </a:solidFill>
              </a:rPr>
              <a:t>    2007                       2.064</a:t>
            </a:r>
          </a:p>
          <a:p>
            <a:pPr marL="0" indent="0">
              <a:buNone/>
            </a:pPr>
            <a:r>
              <a:rPr lang="tr-TR" sz="2000" b="1" dirty="0">
                <a:solidFill>
                  <a:schemeClr val="tx1"/>
                </a:solidFill>
              </a:rPr>
              <a:t> </a:t>
            </a:r>
            <a:r>
              <a:rPr lang="tr-TR" sz="2000" b="1" dirty="0" smtClean="0">
                <a:solidFill>
                  <a:schemeClr val="tx1"/>
                </a:solidFill>
              </a:rPr>
              <a:t>    2008                       2.244</a:t>
            </a:r>
          </a:p>
          <a:p>
            <a:pPr marL="0" indent="0">
              <a:buNone/>
            </a:pPr>
            <a:r>
              <a:rPr lang="tr-TR" sz="2000" b="1" dirty="0">
                <a:solidFill>
                  <a:schemeClr val="tx1"/>
                </a:solidFill>
              </a:rPr>
              <a:t> </a:t>
            </a:r>
            <a:r>
              <a:rPr lang="tr-TR" sz="2000" b="1" dirty="0" smtClean="0">
                <a:solidFill>
                  <a:schemeClr val="tx1"/>
                </a:solidFill>
              </a:rPr>
              <a:t>    2009                       2.446</a:t>
            </a:r>
            <a:endParaRPr lang="tr-TR" sz="2000" b="1" dirty="0">
              <a:solidFill>
                <a:schemeClr val="tx1"/>
              </a:solidFill>
            </a:endParaRPr>
          </a:p>
        </p:txBody>
      </p:sp>
    </p:spTree>
    <p:extLst>
      <p:ext uri="{BB962C8B-B14F-4D97-AF65-F5344CB8AC3E}">
        <p14:creationId xmlns:p14="http://schemas.microsoft.com/office/powerpoint/2010/main" val="112934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additive="base">
                                        <p:cTn id="5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 calcmode="lin" valueType="num">
                                      <p:cBhvr additive="base">
                                        <p:cTn id="6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 calcmode="lin" valueType="num">
                                      <p:cBhvr additive="base">
                                        <p:cTn id="6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3" end="3"/>
                                            </p:txEl>
                                          </p:spTgt>
                                        </p:tgtEl>
                                        <p:attrNameLst>
                                          <p:attrName>style.visibility</p:attrName>
                                        </p:attrNameLst>
                                      </p:cBhvr>
                                      <p:to>
                                        <p:strVal val="visible"/>
                                      </p:to>
                                    </p:set>
                                    <p:anim calcmode="lin" valueType="num">
                                      <p:cBhvr additive="base">
                                        <p:cTn id="7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 calcmode="lin" valueType="num">
                                      <p:cBhvr additive="base">
                                        <p:cTn id="7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4900550"/>
            <a:ext cx="8928992" cy="760698"/>
          </a:xfrm>
          <a:solidFill>
            <a:srgbClr val="002060"/>
          </a:solidFill>
        </p:spPr>
        <p:txBody>
          <a:bodyPr/>
          <a:lstStyle/>
          <a:p>
            <a:r>
              <a:rPr lang="tr-TR" b="1" i="1" dirty="0" smtClean="0">
                <a:solidFill>
                  <a:srgbClr val="002060"/>
                </a:solidFill>
              </a:rPr>
              <a:t> İLGİNİLHH     </a:t>
            </a:r>
            <a:r>
              <a:rPr lang="tr-TR" b="1" i="1" dirty="0" smtClean="0">
                <a:solidFill>
                  <a:schemeClr val="bg1"/>
                </a:solidFill>
              </a:rPr>
              <a:t>İLGİNİZE  TEŞEKKÜRLER</a:t>
            </a:r>
            <a:endParaRPr lang="tr-TR" b="1" i="1" dirty="0">
              <a:solidFill>
                <a:schemeClr val="bg1"/>
              </a:solidFill>
            </a:endParaRPr>
          </a:p>
        </p:txBody>
      </p:sp>
      <p:sp>
        <p:nvSpPr>
          <p:cNvPr id="3" name="Metin Yer Tutucusu 2"/>
          <p:cNvSpPr>
            <a:spLocks noGrp="1"/>
          </p:cNvSpPr>
          <p:nvPr>
            <p:ph type="body" sz="half" idx="2"/>
          </p:nvPr>
        </p:nvSpPr>
        <p:spPr>
          <a:xfrm>
            <a:off x="2627784" y="5877272"/>
            <a:ext cx="4464496" cy="792087"/>
          </a:xfrm>
          <a:solidFill>
            <a:srgbClr val="0070C0"/>
          </a:solidFill>
        </p:spPr>
        <p:txBody>
          <a:bodyPr/>
          <a:lstStyle/>
          <a:p>
            <a:endParaRPr lang="tr-TR" dirty="0" smtClean="0"/>
          </a:p>
          <a:p>
            <a:r>
              <a:rPr lang="tr-TR" dirty="0"/>
              <a:t> </a:t>
            </a:r>
            <a:r>
              <a:rPr lang="tr-TR" dirty="0" smtClean="0"/>
              <a:t>           </a:t>
            </a:r>
            <a:r>
              <a:rPr lang="tr-TR" sz="2400" b="1" dirty="0" smtClean="0">
                <a:solidFill>
                  <a:srgbClr val="002060"/>
                </a:solidFill>
              </a:rPr>
              <a:t>   </a:t>
            </a:r>
            <a:r>
              <a:rPr lang="tr-TR" sz="2400" b="1" dirty="0" smtClean="0">
                <a:solidFill>
                  <a:schemeClr val="bg1"/>
                </a:solidFill>
              </a:rPr>
              <a:t>YAKUP  CEYLAN</a:t>
            </a:r>
            <a:r>
              <a:rPr lang="tr-TR" sz="2400" b="1" dirty="0" smtClean="0">
                <a:solidFill>
                  <a:srgbClr val="002060"/>
                </a:solidFill>
              </a:rPr>
              <a:t>    </a:t>
            </a:r>
            <a:endParaRPr lang="tr-TR" sz="2400" b="1" dirty="0">
              <a:solidFill>
                <a:srgbClr val="002060"/>
              </a:solidFill>
            </a:endParaRPr>
          </a:p>
        </p:txBody>
      </p:sp>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t="11653" b="11653"/>
          <a:stretch>
            <a:fillRect/>
          </a:stretch>
        </p:blipFill>
        <p:spPr/>
      </p:pic>
    </p:spTree>
    <p:extLst>
      <p:ext uri="{BB962C8B-B14F-4D97-AF65-F5344CB8AC3E}">
        <p14:creationId xmlns:p14="http://schemas.microsoft.com/office/powerpoint/2010/main" val="89678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normAutofit lnSpcReduction="10000"/>
          </a:bodyPr>
          <a:lstStyle/>
          <a:p>
            <a:endParaRPr lang="tr-TR" dirty="0" smtClean="0"/>
          </a:p>
          <a:p>
            <a:r>
              <a:rPr lang="tr-TR" b="1" dirty="0">
                <a:solidFill>
                  <a:schemeClr val="tx1"/>
                </a:solidFill>
              </a:rPr>
              <a:t> </a:t>
            </a:r>
            <a:r>
              <a:rPr lang="tr-TR" b="1" dirty="0" smtClean="0">
                <a:solidFill>
                  <a:schemeClr val="tx1"/>
                </a:solidFill>
              </a:rPr>
              <a:t>                             G.V.K 94</a:t>
            </a:r>
            <a:endParaRPr lang="tr-TR" b="1" dirty="0">
              <a:solidFill>
                <a:schemeClr val="tx1"/>
              </a:solidFill>
            </a:endParaRPr>
          </a:p>
        </p:txBody>
      </p:sp>
      <p:sp>
        <p:nvSpPr>
          <p:cNvPr id="2" name="Başlık 1"/>
          <p:cNvSpPr>
            <a:spLocks noGrp="1"/>
          </p:cNvSpPr>
          <p:nvPr>
            <p:ph type="ctrTitle"/>
          </p:nvPr>
        </p:nvSpPr>
        <p:spPr/>
        <p:txBody>
          <a:bodyPr/>
          <a:lstStyle/>
          <a:p>
            <a:r>
              <a:rPr lang="tr-TR" sz="3600" b="1" i="1" dirty="0" smtClean="0">
                <a:solidFill>
                  <a:schemeClr val="tx1"/>
                </a:solidFill>
              </a:rPr>
              <a:t>         </a:t>
            </a:r>
            <a:r>
              <a:rPr lang="tr-TR" sz="3200" b="1" i="1" dirty="0" smtClean="0">
                <a:solidFill>
                  <a:schemeClr val="tx1"/>
                </a:solidFill>
              </a:rPr>
              <a:t>GELİR  VERGİSİ  KANUNU  YÖNÜNDEN  </a:t>
            </a:r>
            <a:br>
              <a:rPr lang="tr-TR" sz="3200" b="1" i="1" dirty="0" smtClean="0">
                <a:solidFill>
                  <a:schemeClr val="tx1"/>
                </a:solidFill>
              </a:rPr>
            </a:br>
            <a:r>
              <a:rPr lang="tr-TR" sz="3200" b="1" i="1" dirty="0">
                <a:solidFill>
                  <a:schemeClr val="tx1"/>
                </a:solidFill>
              </a:rPr>
              <a:t> </a:t>
            </a:r>
            <a:r>
              <a:rPr lang="tr-TR" sz="3200" b="1" i="1" dirty="0" smtClean="0">
                <a:solidFill>
                  <a:schemeClr val="tx1"/>
                </a:solidFill>
              </a:rPr>
              <a:t>TEVKİFATLAR  VE  MUHTASAR  BEYANNAMELER</a:t>
            </a:r>
            <a:br>
              <a:rPr lang="tr-TR" sz="3200" b="1" i="1" dirty="0" smtClean="0">
                <a:solidFill>
                  <a:schemeClr val="tx1"/>
                </a:solidFill>
              </a:rPr>
            </a:br>
            <a:r>
              <a:rPr lang="tr-TR" sz="3200" b="1" i="1" dirty="0">
                <a:solidFill>
                  <a:schemeClr val="tx1"/>
                </a:solidFill>
              </a:rPr>
              <a:t> </a:t>
            </a:r>
            <a:r>
              <a:rPr lang="tr-TR" sz="3200" b="1" i="1" dirty="0" smtClean="0">
                <a:solidFill>
                  <a:schemeClr val="tx1"/>
                </a:solidFill>
              </a:rPr>
              <a:t>      YÖNÜNDEN MATRAH VE VERGİ ARTIRIMI</a:t>
            </a:r>
            <a:endParaRPr lang="tr-TR" sz="3200" b="1" i="1" dirty="0">
              <a:solidFill>
                <a:schemeClr val="tx1"/>
              </a:solidFill>
            </a:endParaRPr>
          </a:p>
        </p:txBody>
      </p:sp>
    </p:spTree>
    <p:extLst>
      <p:ext uri="{BB962C8B-B14F-4D97-AF65-F5344CB8AC3E}">
        <p14:creationId xmlns:p14="http://schemas.microsoft.com/office/powerpoint/2010/main" val="262808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572000"/>
            <a:ext cx="7626424" cy="1600200"/>
          </a:xfrm>
          <a:solidFill>
            <a:srgbClr val="002060"/>
          </a:solidFill>
          <a:ln>
            <a:solidFill>
              <a:srgbClr val="002060"/>
            </a:solidFill>
          </a:ln>
        </p:spPr>
        <p:txBody>
          <a:bodyPr>
            <a:normAutofit/>
          </a:bodyPr>
          <a:lstStyle/>
          <a:p>
            <a:r>
              <a:rPr lang="tr-TR" sz="2800" b="1" dirty="0" smtClean="0">
                <a:solidFill>
                  <a:schemeClr val="bg1"/>
                </a:solidFill>
              </a:rPr>
              <a:t>     MUHTASAR  BEYANNAMELERDE  MATRAH ARTIRIMI</a:t>
            </a:r>
            <a:endParaRPr lang="tr-TR" sz="2800" b="1" dirty="0">
              <a:solidFill>
                <a:schemeClr val="bg1"/>
              </a:solidFill>
            </a:endParaRPr>
          </a:p>
        </p:txBody>
      </p:sp>
      <p:sp>
        <p:nvSpPr>
          <p:cNvPr id="3" name="İçerik Yer Tutucusu 2"/>
          <p:cNvSpPr>
            <a:spLocks noGrp="1"/>
          </p:cNvSpPr>
          <p:nvPr>
            <p:ph sz="half" idx="1"/>
          </p:nvPr>
        </p:nvSpPr>
        <p:spPr>
          <a:xfrm>
            <a:off x="762000" y="908720"/>
            <a:ext cx="3657600" cy="288032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a:bodyPr>
          <a:lstStyle/>
          <a:p>
            <a:r>
              <a:rPr lang="tr-TR" b="1" i="1" dirty="0" smtClean="0"/>
              <a:t>MUHTASAR BEYANNAMELER VERİLMİŞSE</a:t>
            </a:r>
            <a:endParaRPr lang="tr-TR" b="1" i="1" dirty="0"/>
          </a:p>
        </p:txBody>
      </p:sp>
      <p:sp>
        <p:nvSpPr>
          <p:cNvPr id="4" name="İçerik Yer Tutucusu 3"/>
          <p:cNvSpPr>
            <a:spLocks noGrp="1"/>
          </p:cNvSpPr>
          <p:nvPr>
            <p:ph sz="half" idx="2"/>
          </p:nvPr>
        </p:nvSpPr>
        <p:spPr>
          <a:xfrm>
            <a:off x="4648200" y="908719"/>
            <a:ext cx="3657600" cy="288032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normAutofit/>
          </a:bodyPr>
          <a:lstStyle/>
          <a:p>
            <a:r>
              <a:rPr lang="tr-TR" b="1" i="1" dirty="0" smtClean="0"/>
              <a:t>MUHTASAR BEYANNAMELER VERİLMEMİŞSE</a:t>
            </a:r>
            <a:endParaRPr lang="tr-TR" b="1" i="1" dirty="0"/>
          </a:p>
        </p:txBody>
      </p:sp>
    </p:spTree>
    <p:extLst>
      <p:ext uri="{BB962C8B-B14F-4D97-AF65-F5344CB8AC3E}">
        <p14:creationId xmlns:p14="http://schemas.microsoft.com/office/powerpoint/2010/main" val="159947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wipe(down)">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517232"/>
            <a:ext cx="7920880" cy="654968"/>
          </a:xfrm>
        </p:spPr>
        <p:txBody>
          <a:bodyPr>
            <a:noAutofit/>
          </a:bodyPr>
          <a:lstStyle/>
          <a:p>
            <a:r>
              <a:rPr lang="tr-TR" sz="2400" b="1" dirty="0" smtClean="0">
                <a:solidFill>
                  <a:schemeClr val="tx1"/>
                </a:solidFill>
              </a:rPr>
              <a:t>             </a:t>
            </a:r>
            <a:r>
              <a:rPr lang="tr-TR" sz="2400" b="1" i="1" dirty="0" smtClean="0">
                <a:solidFill>
                  <a:schemeClr val="tx1"/>
                </a:solidFill>
              </a:rPr>
              <a:t>MUHTASAR  BEYANNAMELER  VERİLMİŞSE  ARTIRIM</a:t>
            </a:r>
            <a:endParaRPr lang="tr-TR" sz="2400" b="1" i="1" dirty="0">
              <a:solidFill>
                <a:schemeClr val="tx1"/>
              </a:solidFill>
            </a:endParaRPr>
          </a:p>
        </p:txBody>
      </p:sp>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t="20344" b="20344"/>
          <a:stretch>
            <a:fillRect/>
          </a:stretch>
        </p:blipFill>
        <p:spPr>
          <a:xfrm>
            <a:off x="467544" y="457200"/>
            <a:ext cx="7920880" cy="2895600"/>
          </a:xfrm>
        </p:spPr>
      </p:pic>
      <p:sp>
        <p:nvSpPr>
          <p:cNvPr id="4" name="Metin Yer Tutucusu 3"/>
          <p:cNvSpPr>
            <a:spLocks noGrp="1"/>
          </p:cNvSpPr>
          <p:nvPr>
            <p:ph type="body" sz="half" idx="2"/>
          </p:nvPr>
        </p:nvSpPr>
        <p:spPr>
          <a:xfrm>
            <a:off x="323528" y="3429000"/>
            <a:ext cx="8352928" cy="2016224"/>
          </a:xfrm>
        </p:spPr>
        <p:txBody>
          <a:bodyPr>
            <a:normAutofit fontScale="77500" lnSpcReduction="20000"/>
          </a:bodyPr>
          <a:lstStyle/>
          <a:p>
            <a:r>
              <a:rPr lang="tr-TR" sz="2400" b="1" dirty="0" smtClean="0">
                <a:solidFill>
                  <a:schemeClr val="tx1"/>
                </a:solidFill>
              </a:rPr>
              <a:t>Muhtasar beyannamelerde yer alan ödemelerin gayrisafi tutarlarının yıllık toplamı üzerinden gelir(stopaj) vergisinin türüne göre yıllar itibariyle belirlenen oranlar esas alınarak hesaplanan gelir(stopaj) vergisinin </a:t>
            </a:r>
            <a:r>
              <a:rPr lang="tr-TR" sz="2400" b="1" dirty="0" smtClean="0">
                <a:solidFill>
                  <a:schemeClr val="tx1"/>
                </a:solidFill>
              </a:rPr>
              <a:t>kanunun yayımlandığı tarihi izleyen 2. </a:t>
            </a:r>
            <a:r>
              <a:rPr lang="tr-TR" sz="2400" b="1" smtClean="0">
                <a:solidFill>
                  <a:schemeClr val="tx1"/>
                </a:solidFill>
              </a:rPr>
              <a:t>ayın sonuna</a:t>
            </a:r>
            <a:r>
              <a:rPr lang="tr-TR" sz="2400" b="1" smtClean="0">
                <a:solidFill>
                  <a:schemeClr val="tx1"/>
                </a:solidFill>
              </a:rPr>
              <a:t> </a:t>
            </a:r>
            <a:r>
              <a:rPr lang="tr-TR" sz="2400" b="1" dirty="0" smtClean="0">
                <a:solidFill>
                  <a:schemeClr val="tx1"/>
                </a:solidFill>
              </a:rPr>
              <a:t>kadar idareye başvurarak artırımda bulunmayı kabul etmeleri halinde , bu mükellefler nezdinde söz konusu vergiyi ödemeyi kabul ettikleri yıllara ait vergilendirme dönemleri ile ilgili olarak inceleme ve tarhiyat yapılmayacaktır.</a:t>
            </a:r>
            <a:endParaRPr lang="tr-TR" sz="2400" b="1" dirty="0">
              <a:solidFill>
                <a:schemeClr val="tx1"/>
              </a:solidFill>
            </a:endParaRPr>
          </a:p>
        </p:txBody>
      </p:sp>
    </p:spTree>
    <p:extLst>
      <p:ext uri="{BB962C8B-B14F-4D97-AF65-F5344CB8AC3E}">
        <p14:creationId xmlns:p14="http://schemas.microsoft.com/office/powerpoint/2010/main" val="425588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5589240"/>
            <a:ext cx="8208912" cy="576064"/>
          </a:xfrm>
        </p:spPr>
        <p:txBody>
          <a:bodyPr>
            <a:normAutofit/>
          </a:bodyPr>
          <a:lstStyle/>
          <a:p>
            <a:r>
              <a:rPr lang="tr-TR" sz="2400" b="1" i="1" dirty="0" smtClean="0">
                <a:effectLst>
                  <a:outerShdw blurRad="38100" dist="38100" dir="2700000" algn="tl">
                    <a:srgbClr val="000000">
                      <a:alpha val="43137"/>
                    </a:srgbClr>
                  </a:outerShdw>
                </a:effectLst>
              </a:rPr>
              <a:t>   </a:t>
            </a:r>
            <a:r>
              <a:rPr lang="tr-TR" sz="2400" b="1" i="1" dirty="0" smtClean="0"/>
              <a:t>MUHTASAR BEYANNAMELERİN VERİLMİŞ OLMASI HALİNDE ARTIRIM</a:t>
            </a:r>
            <a:endParaRPr lang="tr-TR" sz="2400" b="1" i="1" dirty="0"/>
          </a:p>
        </p:txBody>
      </p:sp>
      <p:sp>
        <p:nvSpPr>
          <p:cNvPr id="3" name="İçerik Yer Tutucusu 2"/>
          <p:cNvSpPr>
            <a:spLocks noGrp="1"/>
          </p:cNvSpPr>
          <p:nvPr>
            <p:ph idx="1"/>
          </p:nvPr>
        </p:nvSpPr>
        <p:spPr>
          <a:xfrm>
            <a:off x="762000" y="1124744"/>
            <a:ext cx="7543800" cy="4608512"/>
          </a:xfrm>
          <a:ln>
            <a:solidFill>
              <a:schemeClr val="accent1"/>
            </a:solidFill>
          </a:ln>
        </p:spPr>
        <p:txBody>
          <a:bodyPr>
            <a:noAutofit/>
          </a:bodyPr>
          <a:lstStyle/>
          <a:p>
            <a:pPr marL="457200" indent="-457200">
              <a:buAutoNum type="arabicPlain" startAt="2008"/>
            </a:pPr>
            <a:endParaRPr lang="tr-TR" sz="2000" b="1" dirty="0" smtClean="0"/>
          </a:p>
          <a:p>
            <a:pPr marL="0" indent="0">
              <a:buNone/>
            </a:pPr>
            <a:r>
              <a:rPr lang="tr-TR" sz="2000" b="1" dirty="0" smtClean="0"/>
              <a:t>Yıllar     Ödemenin   Türü        Yasal  Dayanak     Artırım Oranı(%)</a:t>
            </a:r>
          </a:p>
          <a:p>
            <a:pPr marL="0" indent="0">
              <a:buNone/>
            </a:pPr>
            <a:r>
              <a:rPr lang="tr-TR" sz="2000" b="1" dirty="0" smtClean="0"/>
              <a:t>______  ___________________  _____________   _______________</a:t>
            </a:r>
          </a:p>
          <a:p>
            <a:pPr marL="0" indent="0">
              <a:buNone/>
            </a:pPr>
            <a:r>
              <a:rPr lang="tr-TR" sz="2000" b="1" dirty="0" smtClean="0">
                <a:solidFill>
                  <a:srgbClr val="C00000"/>
                </a:solidFill>
              </a:rPr>
              <a:t>2006</a:t>
            </a:r>
            <a:r>
              <a:rPr lang="tr-TR" sz="2000" b="1" dirty="0" smtClean="0"/>
              <a:t>       Ücret-Serbest Meslek-    94/1-1, 94/1-2                5</a:t>
            </a:r>
          </a:p>
          <a:p>
            <a:pPr marL="0" indent="0">
              <a:buNone/>
            </a:pPr>
            <a:r>
              <a:rPr lang="tr-TR" sz="2000" b="1" dirty="0"/>
              <a:t> </a:t>
            </a:r>
            <a:r>
              <a:rPr lang="tr-TR" sz="2000" b="1" dirty="0" smtClean="0"/>
              <a:t>                  Kiralama                          94/1-5</a:t>
            </a:r>
          </a:p>
          <a:p>
            <a:pPr marL="457200" indent="-457200">
              <a:buAutoNum type="arabicPlain" startAt="2007"/>
            </a:pPr>
            <a:r>
              <a:rPr lang="tr-TR" sz="2000" b="1" dirty="0" smtClean="0"/>
              <a:t>           «          «            «           «       «      «                   4                  </a:t>
            </a:r>
          </a:p>
          <a:p>
            <a:pPr marL="457200" indent="-457200">
              <a:buAutoNum type="arabicPlain" startAt="2008"/>
            </a:pPr>
            <a:r>
              <a:rPr lang="tr-TR" sz="2000" b="1" dirty="0" smtClean="0"/>
              <a:t>           «          «            «           «       «      «                   3   </a:t>
            </a:r>
          </a:p>
          <a:p>
            <a:pPr marL="457200" indent="-457200">
              <a:buAutoNum type="arabicPlain" startAt="2008"/>
            </a:pPr>
            <a:r>
              <a:rPr lang="tr-TR" sz="2000" b="1" dirty="0"/>
              <a:t> </a:t>
            </a:r>
            <a:r>
              <a:rPr lang="tr-TR" sz="2000" b="1" dirty="0" smtClean="0"/>
              <a:t>          «          «            «           «      «       «                   2</a:t>
            </a:r>
          </a:p>
          <a:p>
            <a:pPr marL="0" indent="0">
              <a:buNone/>
            </a:pPr>
            <a:r>
              <a:rPr lang="tr-TR" sz="2000" b="1" dirty="0" smtClean="0">
                <a:solidFill>
                  <a:srgbClr val="C00000"/>
                </a:solidFill>
              </a:rPr>
              <a:t>2006-2009</a:t>
            </a:r>
            <a:r>
              <a:rPr lang="tr-TR" sz="2000" b="1" dirty="0" smtClean="0"/>
              <a:t>  Yıllara Sari İnşaat  ve     94/1-3                        1</a:t>
            </a:r>
          </a:p>
          <a:p>
            <a:pPr marL="0" indent="0">
              <a:buNone/>
            </a:pPr>
            <a:r>
              <a:rPr lang="tr-TR" sz="2000" b="1" dirty="0"/>
              <a:t> </a:t>
            </a:r>
            <a:r>
              <a:rPr lang="tr-TR" sz="2000" b="1" dirty="0" smtClean="0"/>
              <a:t>                  Onarım İşleri</a:t>
            </a:r>
          </a:p>
          <a:p>
            <a:pPr marL="0" indent="0">
              <a:buNone/>
            </a:pPr>
            <a:r>
              <a:rPr lang="tr-TR" sz="2000" b="1" dirty="0" smtClean="0">
                <a:solidFill>
                  <a:srgbClr val="C00000"/>
                </a:solidFill>
              </a:rPr>
              <a:t>2006-2009 </a:t>
            </a:r>
            <a:r>
              <a:rPr lang="tr-TR" sz="2000" b="1" dirty="0" smtClean="0"/>
              <a:t> Zirai Mahsul Alımları    94/1-11                       1</a:t>
            </a:r>
          </a:p>
          <a:p>
            <a:pPr marL="0" indent="0">
              <a:buNone/>
            </a:pPr>
            <a:r>
              <a:rPr lang="tr-TR" sz="2000" b="1" dirty="0" smtClean="0">
                <a:solidFill>
                  <a:srgbClr val="C00000"/>
                </a:solidFill>
              </a:rPr>
              <a:t>2006-2009  </a:t>
            </a:r>
            <a:r>
              <a:rPr lang="tr-TR" sz="2000" b="1" dirty="0" smtClean="0"/>
              <a:t>Esnaf Muaflığından        94/1-13                      2</a:t>
            </a:r>
          </a:p>
          <a:p>
            <a:pPr marL="0" indent="0">
              <a:buNone/>
            </a:pPr>
            <a:r>
              <a:rPr lang="tr-TR" sz="2000" b="1" dirty="0"/>
              <a:t> </a:t>
            </a:r>
            <a:r>
              <a:rPr lang="tr-TR" sz="2000" b="1" dirty="0" smtClean="0"/>
              <a:t>                   Yararlananlardan Alınan Mallar</a:t>
            </a:r>
          </a:p>
        </p:txBody>
      </p:sp>
    </p:spTree>
    <p:extLst>
      <p:ext uri="{BB962C8B-B14F-4D97-AF65-F5344CB8AC3E}">
        <p14:creationId xmlns:p14="http://schemas.microsoft.com/office/powerpoint/2010/main" val="111654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4941168"/>
            <a:ext cx="8928992" cy="1728192"/>
          </a:xfrm>
          <a:solidFill>
            <a:srgbClr val="002060"/>
          </a:solidFill>
        </p:spPr>
        <p:txBody>
          <a:bodyPr/>
          <a:lstStyle/>
          <a:p>
            <a:r>
              <a:rPr lang="tr-TR" sz="2400" b="1" i="1" dirty="0" smtClean="0">
                <a:solidFill>
                  <a:schemeClr val="bg1"/>
                </a:solidFill>
              </a:rPr>
              <a:t>           MUHTASAR BEYANNAMELER VERİLMEMİŞSE</a:t>
            </a:r>
            <a:endParaRPr lang="tr-TR" sz="2400" b="1" i="1" dirty="0">
              <a:solidFill>
                <a:schemeClr val="bg1"/>
              </a:solidFill>
            </a:endParaRPr>
          </a:p>
        </p:txBody>
      </p:sp>
      <p:sp>
        <p:nvSpPr>
          <p:cNvPr id="3" name="Metin Yer Tutucusu 2"/>
          <p:cNvSpPr>
            <a:spLocks noGrp="1"/>
          </p:cNvSpPr>
          <p:nvPr>
            <p:ph type="body" sz="half" idx="2"/>
          </p:nvPr>
        </p:nvSpPr>
        <p:spPr>
          <a:xfrm flipV="1">
            <a:off x="914400" y="6131623"/>
            <a:ext cx="7315200" cy="45719"/>
          </a:xfrm>
        </p:spPr>
        <p:txBody>
          <a:bodyPr/>
          <a:lstStyle/>
          <a:p>
            <a:endParaRPr lang="tr-TR" dirty="0"/>
          </a:p>
        </p:txBody>
      </p:sp>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t="16067" b="16067"/>
          <a:stretch>
            <a:fillRect/>
          </a:stretch>
        </p:blipFill>
        <p:spPr/>
      </p:pic>
    </p:spTree>
    <p:extLst>
      <p:ext uri="{BB962C8B-B14F-4D97-AF65-F5344CB8AC3E}">
        <p14:creationId xmlns:p14="http://schemas.microsoft.com/office/powerpoint/2010/main" val="10405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4653136"/>
            <a:ext cx="6781800" cy="1600200"/>
          </a:xfrm>
        </p:spPr>
        <p:txBody>
          <a:bodyPr>
            <a:normAutofit fontScale="90000"/>
          </a:bodyPr>
          <a:lstStyle/>
          <a:p>
            <a:r>
              <a:rPr lang="tr-TR" sz="3600" b="1" i="1" dirty="0" smtClean="0">
                <a:solidFill>
                  <a:schemeClr val="tx1"/>
                </a:solidFill>
              </a:rPr>
              <a:t>ÜCRET  ÖDEMELERİ  YÖNÜNDEN  MUHTASAR    BEYANNAMELER  VERİLMEMİŞ</a:t>
            </a:r>
            <a:br>
              <a:rPr lang="tr-TR" sz="3600" b="1" i="1" dirty="0" smtClean="0">
                <a:solidFill>
                  <a:schemeClr val="tx1"/>
                </a:solidFill>
              </a:rPr>
            </a:br>
            <a:r>
              <a:rPr lang="tr-TR" sz="3600" b="1" i="1" dirty="0" smtClean="0">
                <a:solidFill>
                  <a:schemeClr val="tx1"/>
                </a:solidFill>
              </a:rPr>
              <a:t>VEYA  EKSİK    VERİLMİŞSE    </a:t>
            </a:r>
            <a:endParaRPr lang="tr-TR" sz="3600" b="1" i="1" dirty="0">
              <a:solidFill>
                <a:schemeClr val="tx1"/>
              </a:solidFill>
            </a:endParaRPr>
          </a:p>
        </p:txBody>
      </p:sp>
      <p:sp>
        <p:nvSpPr>
          <p:cNvPr id="3" name="Metin Yer Tutucusu 2"/>
          <p:cNvSpPr>
            <a:spLocks noGrp="1"/>
          </p:cNvSpPr>
          <p:nvPr>
            <p:ph type="body" idx="1"/>
          </p:nvPr>
        </p:nvSpPr>
        <p:spPr/>
        <p:txBody>
          <a:bodyPr/>
          <a:lstStyle/>
          <a:p>
            <a:r>
              <a:rPr lang="tr-TR" sz="2400" b="1" dirty="0" smtClean="0">
                <a:solidFill>
                  <a:schemeClr val="tx1"/>
                </a:solidFill>
              </a:rPr>
              <a:t>EN AZ BİR DÖNEM BEYANNAME VERİLMİŞSE</a:t>
            </a:r>
            <a:endParaRPr lang="tr-TR" sz="2400" b="1" dirty="0">
              <a:solidFill>
                <a:schemeClr val="tx1"/>
              </a:solidFill>
            </a:endParaRPr>
          </a:p>
        </p:txBody>
      </p:sp>
      <p:sp>
        <p:nvSpPr>
          <p:cNvPr id="4" name="İçerik Yer Tutucusu 3"/>
          <p:cNvSpPr>
            <a:spLocks noGrp="1"/>
          </p:cNvSpPr>
          <p:nvPr>
            <p:ph sz="half" idx="2"/>
          </p:nvPr>
        </p:nvSpPr>
        <p:spPr>
          <a:xfrm>
            <a:off x="755576" y="1196752"/>
            <a:ext cx="3657600" cy="3048000"/>
          </a:xfrm>
        </p:spPr>
        <p:txBody>
          <a:bodyPr>
            <a:normAutofit fontScale="85000" lnSpcReduction="10000"/>
          </a:bodyPr>
          <a:lstStyle/>
          <a:p>
            <a:r>
              <a:rPr lang="tr-TR" b="1" dirty="0" smtClean="0"/>
              <a:t>Beyan edilmiş ücret ödemelerine ilişkin gayrisafi tutar ortalaması alınmak suretiyle bir yıla iblağ edilerek , artırıma esas olmak üzere yıllık ücretler üzerinden gelir(stopaj) vergisi matrahı bulunur ve bu tutar üzerinden belirlenen oranlarda vergi hesaplanır.</a:t>
            </a:r>
            <a:endParaRPr lang="tr-TR" b="1" dirty="0"/>
          </a:p>
        </p:txBody>
      </p:sp>
      <p:sp>
        <p:nvSpPr>
          <p:cNvPr id="5" name="Metin Yer Tutucusu 4"/>
          <p:cNvSpPr>
            <a:spLocks noGrp="1"/>
          </p:cNvSpPr>
          <p:nvPr>
            <p:ph type="body" sz="quarter" idx="3"/>
          </p:nvPr>
        </p:nvSpPr>
        <p:spPr/>
        <p:txBody>
          <a:bodyPr/>
          <a:lstStyle/>
          <a:p>
            <a:r>
              <a:rPr lang="tr-TR" sz="2400" b="1" dirty="0" smtClean="0">
                <a:solidFill>
                  <a:schemeClr val="tx1"/>
                </a:solidFill>
              </a:rPr>
              <a:t>BEYANNAME  VERİLMEMİŞSE</a:t>
            </a:r>
            <a:endParaRPr lang="tr-TR" sz="2400" b="1" dirty="0">
              <a:solidFill>
                <a:schemeClr val="tx1"/>
              </a:solidFill>
            </a:endParaRPr>
          </a:p>
        </p:txBody>
      </p:sp>
      <p:sp>
        <p:nvSpPr>
          <p:cNvPr id="6" name="İçerik Yer Tutucusu 5"/>
          <p:cNvSpPr>
            <a:spLocks noGrp="1"/>
          </p:cNvSpPr>
          <p:nvPr>
            <p:ph sz="quarter" idx="4"/>
          </p:nvPr>
        </p:nvSpPr>
        <p:spPr>
          <a:xfrm>
            <a:off x="4499992" y="1196752"/>
            <a:ext cx="4248472" cy="3456384"/>
          </a:xfrm>
        </p:spPr>
        <p:txBody>
          <a:bodyPr>
            <a:noAutofit/>
          </a:bodyPr>
          <a:lstStyle/>
          <a:p>
            <a:pPr>
              <a:lnSpc>
                <a:spcPct val="110000"/>
              </a:lnSpc>
            </a:pPr>
            <a:r>
              <a:rPr lang="tr-TR" sz="1400" b="1" dirty="0"/>
              <a:t>Kanunun yayımlandığı </a:t>
            </a:r>
            <a:r>
              <a:rPr lang="tr-TR" sz="1400" b="1" dirty="0" smtClean="0"/>
              <a:t>tarihten Önce </a:t>
            </a:r>
            <a:r>
              <a:rPr lang="tr-TR" sz="1400" b="1" dirty="0"/>
              <a:t>ilgili yılda verilmiş olan aylık prim ve hizmet belgelerinde bildirilen ortalama işçi sayısı kadar işçi ,</a:t>
            </a:r>
          </a:p>
          <a:p>
            <a:pPr>
              <a:lnSpc>
                <a:spcPct val="110000"/>
              </a:lnSpc>
            </a:pPr>
            <a:r>
              <a:rPr lang="tr-TR" sz="1400" b="1" dirty="0" smtClean="0"/>
              <a:t>İlgili </a:t>
            </a:r>
            <a:r>
              <a:rPr lang="tr-TR" sz="1400" b="1" dirty="0"/>
              <a:t>yılda aylık prim ve hizmet belgesinin hiç verilmemiş olması halinde , kanunun yayımlandığı tarihe kadar verilmiş olmak şartıyla , izleyen vergilendirme dönemlerinde verilen ilk aylık prim ve hizmet belgesindeki işçi sayısı kadar işçi ,</a:t>
            </a:r>
          </a:p>
          <a:p>
            <a:pPr>
              <a:lnSpc>
                <a:spcPct val="110000"/>
              </a:lnSpc>
            </a:pPr>
            <a:r>
              <a:rPr lang="tr-TR" sz="1400" b="1" dirty="0" smtClean="0"/>
              <a:t>Aylık </a:t>
            </a:r>
            <a:r>
              <a:rPr lang="tr-TR" sz="1400" b="1" dirty="0"/>
              <a:t>prim ve hizmet belgesinin hiç verilmemiş olması halinde en az iki işçi çalıştırdığı kabul edilerek </a:t>
            </a:r>
            <a:r>
              <a:rPr lang="tr-TR" sz="1400" b="1" dirty="0">
                <a:solidFill>
                  <a:srgbClr val="C00000"/>
                </a:solidFill>
              </a:rPr>
              <a:t>ilgili yılın son vergilendirme döneminde on altı yaşından büyük işçiler için geçerli olan asgari ücret tutarı esas alınacaktır. </a:t>
            </a:r>
          </a:p>
        </p:txBody>
      </p:sp>
    </p:spTree>
    <p:extLst>
      <p:ext uri="{BB962C8B-B14F-4D97-AF65-F5344CB8AC3E}">
        <p14:creationId xmlns:p14="http://schemas.microsoft.com/office/powerpoint/2010/main" val="25591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circle(in)">
                                      <p:cBhvr>
                                        <p:cTn id="24" dur="20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188640"/>
            <a:ext cx="7772400" cy="129614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tr-TR" sz="2400" b="1" dirty="0" smtClean="0">
                <a:solidFill>
                  <a:schemeClr val="tx1"/>
                </a:solidFill>
              </a:rPr>
              <a:t>MUHTASAR BEYANNAMELER VERİLMEMİŞ VEYA VERİLMİŞ OLMAKLA BERABER ÖDEME TÜRÜNÜN GÖSTERİLMEMİŞ OLMASI HALİNDE ARTIRIM </a:t>
            </a:r>
            <a:endParaRPr lang="tr-TR" sz="2400" b="1" dirty="0">
              <a:solidFill>
                <a:schemeClr val="tx1"/>
              </a:solidFill>
            </a:endParaRPr>
          </a:p>
        </p:txBody>
      </p:sp>
      <p:sp>
        <p:nvSpPr>
          <p:cNvPr id="3" name="Metin Yer Tutucusu 2"/>
          <p:cNvSpPr>
            <a:spLocks noGrp="1"/>
          </p:cNvSpPr>
          <p:nvPr>
            <p:ph type="body" idx="2"/>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endParaRPr lang="tr-TR" b="1" dirty="0" smtClean="0"/>
          </a:p>
          <a:p>
            <a:r>
              <a:rPr lang="tr-TR" b="1" dirty="0" smtClean="0"/>
              <a:t>G.V.K. 94/1-2</a:t>
            </a:r>
          </a:p>
          <a:p>
            <a:r>
              <a:rPr lang="tr-TR" b="1" dirty="0" smtClean="0"/>
              <a:t>Serbest Meslek İşleri Nedeniyle Yapılan Ödemeler</a:t>
            </a:r>
          </a:p>
          <a:p>
            <a:endParaRPr lang="tr-TR" sz="2600" b="1" dirty="0"/>
          </a:p>
          <a:p>
            <a:r>
              <a:rPr lang="tr-TR" b="1" dirty="0" smtClean="0"/>
              <a:t>G.V.K. 94/1-5</a:t>
            </a:r>
          </a:p>
          <a:p>
            <a:r>
              <a:rPr lang="tr-TR" b="1" dirty="0" smtClean="0"/>
              <a:t>Kiralama nedeniyle yapılan ödemeler</a:t>
            </a:r>
          </a:p>
          <a:p>
            <a:endParaRPr lang="tr-TR" b="1" dirty="0"/>
          </a:p>
          <a:p>
            <a:endParaRPr lang="tr-TR" b="1" dirty="0"/>
          </a:p>
        </p:txBody>
      </p:sp>
      <p:sp>
        <p:nvSpPr>
          <p:cNvPr id="4" name="İçerik Yer Tutucusu 3"/>
          <p:cNvSpPr>
            <a:spLocks noGrp="1"/>
          </p:cNvSpPr>
          <p:nvPr>
            <p:ph sz="quarter"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lstStyle/>
          <a:p>
            <a:endParaRPr lang="tr-TR" sz="2000" b="1" dirty="0" smtClean="0"/>
          </a:p>
          <a:p>
            <a:r>
              <a:rPr lang="tr-TR" sz="2000" b="1" dirty="0" smtClean="0"/>
              <a:t>Bilanço esasına göre defter tutan GV mükellefleri için belirlenmiş asgari GV matrah tutarının %50 ‘ si esas alınarak belirlenen gelir (stopaj) vergisi matrahı üzerinden % 15 vergi hesaplanacaktır.</a:t>
            </a:r>
          </a:p>
          <a:p>
            <a:pPr marL="0" indent="0">
              <a:buNone/>
            </a:pPr>
            <a:endParaRPr lang="tr-TR" sz="2000" b="1" dirty="0"/>
          </a:p>
          <a:p>
            <a:r>
              <a:rPr lang="tr-TR" sz="2000" b="1" dirty="0" smtClean="0"/>
              <a:t>İlgili yıllar için beyana tabi geliri sadece GMSİ ‘ dan oluşan GV mükellefleri için belirlenen asgari GV matrah tutarı esas alınarak belirlenen gelir(</a:t>
            </a:r>
            <a:r>
              <a:rPr lang="tr-TR" sz="2000" b="1" dirty="0" err="1" smtClean="0"/>
              <a:t>st</a:t>
            </a:r>
            <a:r>
              <a:rPr lang="tr-TR" sz="2000" b="1" dirty="0" smtClean="0"/>
              <a:t>) veya kurumlar(</a:t>
            </a:r>
            <a:r>
              <a:rPr lang="tr-TR" sz="2000" b="1" dirty="0" err="1" smtClean="0"/>
              <a:t>st</a:t>
            </a:r>
            <a:r>
              <a:rPr lang="tr-TR" sz="2000" b="1" dirty="0" smtClean="0"/>
              <a:t>) vergisi matrahı üzerinden %15 vergi hesaplanacaktır.</a:t>
            </a:r>
          </a:p>
          <a:p>
            <a:pPr marL="0" indent="0">
              <a:buNone/>
            </a:pPr>
            <a:endParaRPr lang="tr-TR" sz="2000" b="1" dirty="0" smtClean="0"/>
          </a:p>
          <a:p>
            <a:endParaRPr lang="tr-TR" sz="2000" b="1" dirty="0"/>
          </a:p>
        </p:txBody>
      </p:sp>
    </p:spTree>
    <p:extLst>
      <p:ext uri="{BB962C8B-B14F-4D97-AF65-F5344CB8AC3E}">
        <p14:creationId xmlns:p14="http://schemas.microsoft.com/office/powerpoint/2010/main" val="132968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bg/>
                                          </p:spTgt>
                                        </p:tgtEl>
                                        <p:attrNameLst>
                                          <p:attrName>style.visibility</p:attrName>
                                        </p:attrNameLst>
                                      </p:cBhvr>
                                      <p:to>
                                        <p:strVal val="visible"/>
                                      </p:to>
                                    </p:set>
                                    <p:anim calcmode="lin" valueType="num">
                                      <p:cBhvr additive="base">
                                        <p:cTn id="36" dur="500" fill="hold"/>
                                        <p:tgtEl>
                                          <p:spTgt spid="4">
                                            <p:bg/>
                                          </p:spTgt>
                                        </p:tgtEl>
                                        <p:attrNameLst>
                                          <p:attrName>ppt_x</p:attrName>
                                        </p:attrNameLst>
                                      </p:cBhvr>
                                      <p:tavLst>
                                        <p:tav tm="0">
                                          <p:val>
                                            <p:strVal val="#ppt_x"/>
                                          </p:val>
                                        </p:tav>
                                        <p:tav tm="100000">
                                          <p:val>
                                            <p:strVal val="#ppt_x"/>
                                          </p:val>
                                        </p:tav>
                                      </p:tavLst>
                                    </p:anim>
                                    <p:anim calcmode="lin" valueType="num">
                                      <p:cBhvr additive="base">
                                        <p:cTn id="37"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 calcmode="lin" valueType="num">
                                      <p:cBhvr additive="base">
                                        <p:cTn id="4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
        <a:ea typeface=""/>
        <a:cs typeface=""/>
      </a:majorFont>
      <a:minorFont>
        <a:latin typeface=""/>
        <a:ea typeface=""/>
        <a:cs typeface=""/>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647</TotalTime>
  <Words>1140</Words>
  <Application>Microsoft Office PowerPoint</Application>
  <PresentationFormat>Ekran Gösterisi (4:3)</PresentationFormat>
  <Paragraphs>137</Paragraphs>
  <Slides>21</Slides>
  <Notes>2</Notes>
  <HiddenSlides>0</HiddenSlides>
  <MMClips>0</MMClips>
  <ScaleCrop>false</ScaleCrop>
  <HeadingPairs>
    <vt:vector size="4" baseType="variant">
      <vt:variant>
        <vt:lpstr>Tema</vt:lpstr>
      </vt:variant>
      <vt:variant>
        <vt:i4>2</vt:i4>
      </vt:variant>
      <vt:variant>
        <vt:lpstr>Slayt Başlıkları</vt:lpstr>
      </vt:variant>
      <vt:variant>
        <vt:i4>21</vt:i4>
      </vt:variant>
    </vt:vector>
  </HeadingPairs>
  <TitlesOfParts>
    <vt:vector size="23" baseType="lpstr">
      <vt:lpstr>Hisse Senedi</vt:lpstr>
      <vt:lpstr>NewsPrint</vt:lpstr>
      <vt:lpstr>       MUHTASAR   BEYANNAMELER</vt:lpstr>
      <vt:lpstr>                         MUHTASAR   BEYANNAMELER</vt:lpstr>
      <vt:lpstr>         GELİR  VERGİSİ  KANUNU  YÖNÜNDEN    TEVKİFATLAR  VE  MUHTASAR  BEYANNAMELER        YÖNÜNDEN MATRAH VE VERGİ ARTIRIMI</vt:lpstr>
      <vt:lpstr>     MUHTASAR  BEYANNAMELERDE  MATRAH ARTIRIMI</vt:lpstr>
      <vt:lpstr>             MUHTASAR  BEYANNAMELER  VERİLMİŞSE  ARTIRIM</vt:lpstr>
      <vt:lpstr>   MUHTASAR BEYANNAMELERİN VERİLMİŞ OLMASI HALİNDE ARTIRIM</vt:lpstr>
      <vt:lpstr>           MUHTASAR BEYANNAMELER VERİLMEMİŞSE</vt:lpstr>
      <vt:lpstr>ÜCRET  ÖDEMELERİ  YÖNÜNDEN  MUHTASAR    BEYANNAMELER  VERİLMEMİŞ VEYA  EKSİK    VERİLMİŞSE    </vt:lpstr>
      <vt:lpstr>MUHTASAR BEYANNAMELER VERİLMEMİŞ VEYA VERİLMİŞ OLMAKLA BERABER ÖDEME TÜRÜNÜN GÖSTERİLMEMİŞ OLMASI HALİNDE ARTIRIM </vt:lpstr>
      <vt:lpstr>MUHTASAR BEYANNAMELER VERİLMEMİŞ VEYA VERİLMİŞ OLMAKLA BİRLİKTE ÖDEME TÜRÜNÜN GÖSTERİLMEMİŞ OLMASI HALİNDE ARTIRIM </vt:lpstr>
      <vt:lpstr>MUHTASAR BEYANNAMELER VERİLMEMİŞ VEYA VERİLMİŞ OLMAKLA BİRLİKTE ÖDEME TÜRÜNÜN GÖSTERİLMEMİŞ OLMASI HALİNDE ARTIRIM </vt:lpstr>
      <vt:lpstr>BİLANÇO  ESASINA  GÖRE  DEFTER  TUTAN  GV     MÜKELLEFLERİ  İÇİN  BELİRLENMİŞ  ASGARİ  GV  MATRAH    TUTARININ  %50 ‘si  ve  ASGARİ  GMSİ  TUTARI</vt:lpstr>
      <vt:lpstr>GELİR (STOPAJ) VERGİSİ  ARTIRIMINA İLİŞKİN DİĞER HUSUSLAR</vt:lpstr>
      <vt:lpstr> KURUMLAR  VERGİSİ  KANUNU  YÖNÜNDEN  TEVKİFATLAR  VE  MUHTASAR  BEYANNAMELER YÖNÜNDEN    MATRAH VE VERGİ                                                     ARTIRIMI</vt:lpstr>
      <vt:lpstr>                  MUHTASAR  BEYANNAMELER</vt:lpstr>
      <vt:lpstr>           MUHTASAR  BEYANNAMELER VERİLMİŞSE  ARTIRIM</vt:lpstr>
      <vt:lpstr> MUHTASAR  BEYANNAMELER  VERİLMİŞ SE MATRAH  ARTIRIMI</vt:lpstr>
      <vt:lpstr>MUHTASAR  BEYANNAMELER  VERİLMEMİŞ  VEYA ARTIRILMASI  İSTENEN  ÖDEME  TÜRÜNÜN BEYANNAMEDE  BULUNMAMASI HALİNDE ARTIRIM</vt:lpstr>
      <vt:lpstr>MUHTASAR  BEYANNAMELER  VERİLMEMİŞ  VEYA ARTIRILMASI  İSTENEN  ÖDEME  TÜRÜNÜN BEYANNAMEDE  BULUNMAMASI HALİNDE ARTIRIM</vt:lpstr>
      <vt:lpstr>BİLANÇO  ESASINA  TABİ   MüKELLEFLERİN  ASGARİ GELİR  VERGİSİ  MATRAHI  İLE  GELİRİ SADECE GMSİ OLANLARIN  ASGARİ GMSİ MATRAHLARI</vt:lpstr>
      <vt:lpstr> İLGİNİLHH     İLGİNİZE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nnnnn</dc:title>
  <dc:creator>ACER</dc:creator>
  <cp:lastModifiedBy>Mesut</cp:lastModifiedBy>
  <cp:revision>58</cp:revision>
  <dcterms:created xsi:type="dcterms:W3CDTF">2011-01-14T07:35:51Z</dcterms:created>
  <dcterms:modified xsi:type="dcterms:W3CDTF">2011-01-28T17:01:11Z</dcterms:modified>
</cp:coreProperties>
</file>