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4"/>
  </p:notesMasterIdLst>
  <p:handoutMasterIdLst>
    <p:handoutMasterId r:id="rId25"/>
  </p:handoutMasterIdLst>
  <p:sldIdLst>
    <p:sldId id="256" r:id="rId2"/>
    <p:sldId id="264" r:id="rId3"/>
    <p:sldId id="257" r:id="rId4"/>
    <p:sldId id="258" r:id="rId5"/>
    <p:sldId id="260" r:id="rId6"/>
    <p:sldId id="261" r:id="rId7"/>
    <p:sldId id="263" r:id="rId8"/>
    <p:sldId id="276" r:id="rId9"/>
    <p:sldId id="265" r:id="rId10"/>
    <p:sldId id="266" r:id="rId11"/>
    <p:sldId id="275" r:id="rId12"/>
    <p:sldId id="267" r:id="rId13"/>
    <p:sldId id="268" r:id="rId14"/>
    <p:sldId id="269" r:id="rId15"/>
    <p:sldId id="270" r:id="rId16"/>
    <p:sldId id="271" r:id="rId17"/>
    <p:sldId id="272" r:id="rId18"/>
    <p:sldId id="273" r:id="rId19"/>
    <p:sldId id="274" r:id="rId20"/>
    <p:sldId id="278" r:id="rId21"/>
    <p:sldId id="279" r:id="rId22"/>
    <p:sldId id="277" r:id="rId23"/>
  </p:sldIdLst>
  <p:sldSz cx="12601575" cy="6804025"/>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660C8"/>
    <a:srgbClr val="CE76D0"/>
    <a:srgbClr val="D17F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636" y="-108"/>
      </p:cViewPr>
      <p:guideLst>
        <p:guide orient="horz" pos="2143"/>
        <p:guide pos="396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3F4ABAC-D8BD-4593-B612-AB504EB1EB6F}" type="datetimeFigureOut">
              <a:rPr lang="tr-TR" smtClean="0"/>
              <a:t>28.01.2011</a:t>
            </a:fld>
            <a:endParaRPr lang="tr-TR"/>
          </a:p>
        </p:txBody>
      </p:sp>
      <p:sp>
        <p:nvSpPr>
          <p:cNvPr id="4" name="Altbilgi Yer Tutucusu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C8C1424-A7FD-4D82-A2FF-76F35606D66F}" type="slidenum">
              <a:rPr lang="tr-TR" smtClean="0"/>
              <a:t>‹#›</a:t>
            </a:fld>
            <a:endParaRPr lang="tr-TR"/>
          </a:p>
        </p:txBody>
      </p:sp>
    </p:spTree>
    <p:extLst>
      <p:ext uri="{BB962C8B-B14F-4D97-AF65-F5344CB8AC3E}">
        <p14:creationId xmlns:p14="http://schemas.microsoft.com/office/powerpoint/2010/main" val="39881001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694F4C-7ECE-4FE3-A40A-CB7652F38271}" type="datetimeFigureOut">
              <a:rPr lang="tr-TR" smtClean="0"/>
              <a:t>28.01.2011</a:t>
            </a:fld>
            <a:endParaRPr lang="tr-TR"/>
          </a:p>
        </p:txBody>
      </p:sp>
      <p:sp>
        <p:nvSpPr>
          <p:cNvPr id="4" name="Slayt Görüntüsü Yer Tutucusu 3"/>
          <p:cNvSpPr>
            <a:spLocks noGrp="1" noRot="1" noChangeAspect="1"/>
          </p:cNvSpPr>
          <p:nvPr>
            <p:ph type="sldImg" idx="2"/>
          </p:nvPr>
        </p:nvSpPr>
        <p:spPr>
          <a:xfrm>
            <a:off x="254000" y="685800"/>
            <a:ext cx="6350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748BCF-C136-4AA5-88BF-332976A03AAB}" type="slidenum">
              <a:rPr lang="tr-TR" smtClean="0"/>
              <a:t>‹#›</a:t>
            </a:fld>
            <a:endParaRPr lang="tr-TR"/>
          </a:p>
        </p:txBody>
      </p:sp>
    </p:spTree>
    <p:extLst>
      <p:ext uri="{BB962C8B-B14F-4D97-AF65-F5344CB8AC3E}">
        <p14:creationId xmlns:p14="http://schemas.microsoft.com/office/powerpoint/2010/main" val="326320504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254000" y="685800"/>
            <a:ext cx="6350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82748BCF-C136-4AA5-88BF-332976A03AAB}" type="slidenum">
              <a:rPr lang="tr-TR" smtClean="0"/>
              <a:t>1</a:t>
            </a:fld>
            <a:endParaRPr lang="tr-TR"/>
          </a:p>
        </p:txBody>
      </p:sp>
    </p:spTree>
    <p:extLst>
      <p:ext uri="{BB962C8B-B14F-4D97-AF65-F5344CB8AC3E}">
        <p14:creationId xmlns:p14="http://schemas.microsoft.com/office/powerpoint/2010/main" val="29078351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254000" y="685800"/>
            <a:ext cx="6350000" cy="3429000"/>
          </a:xfrm>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82748BCF-C136-4AA5-88BF-332976A03AAB}" type="slidenum">
              <a:rPr lang="tr-TR" smtClean="0"/>
              <a:t>10</a:t>
            </a:fld>
            <a:endParaRPr lang="tr-TR"/>
          </a:p>
        </p:txBody>
      </p:sp>
    </p:spTree>
    <p:extLst>
      <p:ext uri="{BB962C8B-B14F-4D97-AF65-F5344CB8AC3E}">
        <p14:creationId xmlns:p14="http://schemas.microsoft.com/office/powerpoint/2010/main" val="29078351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254000" y="685800"/>
            <a:ext cx="6350000" cy="3429000"/>
          </a:xfrm>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82748BCF-C136-4AA5-88BF-332976A03AAB}" type="slidenum">
              <a:rPr lang="tr-TR" smtClean="0"/>
              <a:t>11</a:t>
            </a:fld>
            <a:endParaRPr lang="tr-TR"/>
          </a:p>
        </p:txBody>
      </p:sp>
    </p:spTree>
    <p:extLst>
      <p:ext uri="{BB962C8B-B14F-4D97-AF65-F5344CB8AC3E}">
        <p14:creationId xmlns:p14="http://schemas.microsoft.com/office/powerpoint/2010/main" val="29078351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254000" y="685800"/>
            <a:ext cx="6350000" cy="3429000"/>
          </a:xfrm>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82748BCF-C136-4AA5-88BF-332976A03AAB}" type="slidenum">
              <a:rPr lang="tr-TR" smtClean="0"/>
              <a:t>12</a:t>
            </a:fld>
            <a:endParaRPr lang="tr-TR"/>
          </a:p>
        </p:txBody>
      </p:sp>
    </p:spTree>
    <p:extLst>
      <p:ext uri="{BB962C8B-B14F-4D97-AF65-F5344CB8AC3E}">
        <p14:creationId xmlns:p14="http://schemas.microsoft.com/office/powerpoint/2010/main" val="29078351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254000" y="685800"/>
            <a:ext cx="6350000" cy="3429000"/>
          </a:xfrm>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82748BCF-C136-4AA5-88BF-332976A03AAB}" type="slidenum">
              <a:rPr lang="tr-TR" smtClean="0"/>
              <a:t>13</a:t>
            </a:fld>
            <a:endParaRPr lang="tr-TR"/>
          </a:p>
        </p:txBody>
      </p:sp>
    </p:spTree>
    <p:extLst>
      <p:ext uri="{BB962C8B-B14F-4D97-AF65-F5344CB8AC3E}">
        <p14:creationId xmlns:p14="http://schemas.microsoft.com/office/powerpoint/2010/main" val="29078351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254000" y="685800"/>
            <a:ext cx="6350000" cy="3429000"/>
          </a:xfrm>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82748BCF-C136-4AA5-88BF-332976A03AAB}" type="slidenum">
              <a:rPr lang="tr-TR" smtClean="0"/>
              <a:t>14</a:t>
            </a:fld>
            <a:endParaRPr lang="tr-TR"/>
          </a:p>
        </p:txBody>
      </p:sp>
    </p:spTree>
    <p:extLst>
      <p:ext uri="{BB962C8B-B14F-4D97-AF65-F5344CB8AC3E}">
        <p14:creationId xmlns:p14="http://schemas.microsoft.com/office/powerpoint/2010/main" val="29078351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254000" y="685800"/>
            <a:ext cx="6350000" cy="3429000"/>
          </a:xfrm>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82748BCF-C136-4AA5-88BF-332976A03AAB}" type="slidenum">
              <a:rPr lang="tr-TR" smtClean="0"/>
              <a:t>15</a:t>
            </a:fld>
            <a:endParaRPr lang="tr-TR"/>
          </a:p>
        </p:txBody>
      </p:sp>
    </p:spTree>
    <p:extLst>
      <p:ext uri="{BB962C8B-B14F-4D97-AF65-F5344CB8AC3E}">
        <p14:creationId xmlns:p14="http://schemas.microsoft.com/office/powerpoint/2010/main" val="29078351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254000" y="685800"/>
            <a:ext cx="6350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82748BCF-C136-4AA5-88BF-332976A03AAB}" type="slidenum">
              <a:rPr lang="tr-TR" smtClean="0"/>
              <a:t>16</a:t>
            </a:fld>
            <a:endParaRPr lang="tr-TR"/>
          </a:p>
        </p:txBody>
      </p:sp>
    </p:spTree>
    <p:extLst>
      <p:ext uri="{BB962C8B-B14F-4D97-AF65-F5344CB8AC3E}">
        <p14:creationId xmlns:p14="http://schemas.microsoft.com/office/powerpoint/2010/main" val="29078351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254000" y="685800"/>
            <a:ext cx="6350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82748BCF-C136-4AA5-88BF-332976A03AAB}" type="slidenum">
              <a:rPr lang="tr-TR" smtClean="0"/>
              <a:t>17</a:t>
            </a:fld>
            <a:endParaRPr lang="tr-TR"/>
          </a:p>
        </p:txBody>
      </p:sp>
    </p:spTree>
    <p:extLst>
      <p:ext uri="{BB962C8B-B14F-4D97-AF65-F5344CB8AC3E}">
        <p14:creationId xmlns:p14="http://schemas.microsoft.com/office/powerpoint/2010/main" val="29078351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254000" y="685800"/>
            <a:ext cx="6350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82748BCF-C136-4AA5-88BF-332976A03AAB}" type="slidenum">
              <a:rPr lang="tr-TR" smtClean="0"/>
              <a:t>18</a:t>
            </a:fld>
            <a:endParaRPr lang="tr-TR"/>
          </a:p>
        </p:txBody>
      </p:sp>
    </p:spTree>
    <p:extLst>
      <p:ext uri="{BB962C8B-B14F-4D97-AF65-F5344CB8AC3E}">
        <p14:creationId xmlns:p14="http://schemas.microsoft.com/office/powerpoint/2010/main" val="29078351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254000" y="685800"/>
            <a:ext cx="6350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82748BCF-C136-4AA5-88BF-332976A03AAB}" type="slidenum">
              <a:rPr lang="tr-TR" smtClean="0"/>
              <a:t>19</a:t>
            </a:fld>
            <a:endParaRPr lang="tr-TR"/>
          </a:p>
        </p:txBody>
      </p:sp>
    </p:spTree>
    <p:extLst>
      <p:ext uri="{BB962C8B-B14F-4D97-AF65-F5344CB8AC3E}">
        <p14:creationId xmlns:p14="http://schemas.microsoft.com/office/powerpoint/2010/main" val="2907835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254000" y="685800"/>
            <a:ext cx="6350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82748BCF-C136-4AA5-88BF-332976A03AAB}" type="slidenum">
              <a:rPr lang="tr-TR" smtClean="0"/>
              <a:t>2</a:t>
            </a:fld>
            <a:endParaRPr lang="tr-TR"/>
          </a:p>
        </p:txBody>
      </p:sp>
    </p:spTree>
    <p:extLst>
      <p:ext uri="{BB962C8B-B14F-4D97-AF65-F5344CB8AC3E}">
        <p14:creationId xmlns:p14="http://schemas.microsoft.com/office/powerpoint/2010/main" val="29078351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254000" y="685800"/>
            <a:ext cx="6350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82748BCF-C136-4AA5-88BF-332976A03AAB}" type="slidenum">
              <a:rPr lang="tr-TR" smtClean="0"/>
              <a:t>20</a:t>
            </a:fld>
            <a:endParaRPr lang="tr-TR"/>
          </a:p>
        </p:txBody>
      </p:sp>
    </p:spTree>
    <p:extLst>
      <p:ext uri="{BB962C8B-B14F-4D97-AF65-F5344CB8AC3E}">
        <p14:creationId xmlns:p14="http://schemas.microsoft.com/office/powerpoint/2010/main" val="29078351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254000" y="685800"/>
            <a:ext cx="6350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82748BCF-C136-4AA5-88BF-332976A03AAB}" type="slidenum">
              <a:rPr lang="tr-TR" smtClean="0"/>
              <a:t>21</a:t>
            </a:fld>
            <a:endParaRPr lang="tr-TR"/>
          </a:p>
        </p:txBody>
      </p:sp>
    </p:spTree>
    <p:extLst>
      <p:ext uri="{BB962C8B-B14F-4D97-AF65-F5344CB8AC3E}">
        <p14:creationId xmlns:p14="http://schemas.microsoft.com/office/powerpoint/2010/main" val="29078351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254000" y="685800"/>
            <a:ext cx="6350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82748BCF-C136-4AA5-88BF-332976A03AAB}" type="slidenum">
              <a:rPr lang="tr-TR" smtClean="0"/>
              <a:t>22</a:t>
            </a:fld>
            <a:endParaRPr lang="tr-TR"/>
          </a:p>
        </p:txBody>
      </p:sp>
    </p:spTree>
    <p:extLst>
      <p:ext uri="{BB962C8B-B14F-4D97-AF65-F5344CB8AC3E}">
        <p14:creationId xmlns:p14="http://schemas.microsoft.com/office/powerpoint/2010/main" val="2907835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254000" y="685800"/>
            <a:ext cx="6350000" cy="3429000"/>
          </a:xfrm>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82748BCF-C136-4AA5-88BF-332976A03AAB}" type="slidenum">
              <a:rPr lang="tr-TR" smtClean="0"/>
              <a:t>3</a:t>
            </a:fld>
            <a:endParaRPr lang="tr-TR"/>
          </a:p>
        </p:txBody>
      </p:sp>
    </p:spTree>
    <p:extLst>
      <p:ext uri="{BB962C8B-B14F-4D97-AF65-F5344CB8AC3E}">
        <p14:creationId xmlns:p14="http://schemas.microsoft.com/office/powerpoint/2010/main" val="2907835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254000" y="685800"/>
            <a:ext cx="6350000" cy="3429000"/>
          </a:xfrm>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82748BCF-C136-4AA5-88BF-332976A03AAB}" type="slidenum">
              <a:rPr lang="tr-TR" smtClean="0"/>
              <a:t>4</a:t>
            </a:fld>
            <a:endParaRPr lang="tr-TR"/>
          </a:p>
        </p:txBody>
      </p:sp>
    </p:spTree>
    <p:extLst>
      <p:ext uri="{BB962C8B-B14F-4D97-AF65-F5344CB8AC3E}">
        <p14:creationId xmlns:p14="http://schemas.microsoft.com/office/powerpoint/2010/main" val="2907835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254000" y="685800"/>
            <a:ext cx="6350000" cy="3429000"/>
          </a:xfrm>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82748BCF-C136-4AA5-88BF-332976A03AAB}" type="slidenum">
              <a:rPr lang="tr-TR" smtClean="0"/>
              <a:t>5</a:t>
            </a:fld>
            <a:endParaRPr lang="tr-TR"/>
          </a:p>
        </p:txBody>
      </p:sp>
    </p:spTree>
    <p:extLst>
      <p:ext uri="{BB962C8B-B14F-4D97-AF65-F5344CB8AC3E}">
        <p14:creationId xmlns:p14="http://schemas.microsoft.com/office/powerpoint/2010/main" val="2907835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254000" y="685800"/>
            <a:ext cx="6350000" cy="3429000"/>
          </a:xfrm>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82748BCF-C136-4AA5-88BF-332976A03AAB}" type="slidenum">
              <a:rPr lang="tr-TR" smtClean="0"/>
              <a:t>6</a:t>
            </a:fld>
            <a:endParaRPr lang="tr-TR"/>
          </a:p>
        </p:txBody>
      </p:sp>
    </p:spTree>
    <p:extLst>
      <p:ext uri="{BB962C8B-B14F-4D97-AF65-F5344CB8AC3E}">
        <p14:creationId xmlns:p14="http://schemas.microsoft.com/office/powerpoint/2010/main" val="29078351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254000" y="685800"/>
            <a:ext cx="6350000" cy="3429000"/>
          </a:xfrm>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82748BCF-C136-4AA5-88BF-332976A03AAB}" type="slidenum">
              <a:rPr lang="tr-TR" smtClean="0"/>
              <a:t>7</a:t>
            </a:fld>
            <a:endParaRPr lang="tr-TR"/>
          </a:p>
        </p:txBody>
      </p:sp>
    </p:spTree>
    <p:extLst>
      <p:ext uri="{BB962C8B-B14F-4D97-AF65-F5344CB8AC3E}">
        <p14:creationId xmlns:p14="http://schemas.microsoft.com/office/powerpoint/2010/main" val="29078351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254000" y="685800"/>
            <a:ext cx="6350000" cy="3429000"/>
          </a:xfrm>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82748BCF-C136-4AA5-88BF-332976A03AAB}" type="slidenum">
              <a:rPr lang="tr-TR" smtClean="0"/>
              <a:t>8</a:t>
            </a:fld>
            <a:endParaRPr lang="tr-TR"/>
          </a:p>
        </p:txBody>
      </p:sp>
    </p:spTree>
    <p:extLst>
      <p:ext uri="{BB962C8B-B14F-4D97-AF65-F5344CB8AC3E}">
        <p14:creationId xmlns:p14="http://schemas.microsoft.com/office/powerpoint/2010/main" val="29078351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254000" y="685800"/>
            <a:ext cx="6350000" cy="3429000"/>
          </a:xfrm>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82748BCF-C136-4AA5-88BF-332976A03AAB}" type="slidenum">
              <a:rPr lang="tr-TR" smtClean="0"/>
              <a:t>9</a:t>
            </a:fld>
            <a:endParaRPr lang="tr-TR"/>
          </a:p>
        </p:txBody>
      </p:sp>
    </p:spTree>
    <p:extLst>
      <p:ext uri="{BB962C8B-B14F-4D97-AF65-F5344CB8AC3E}">
        <p14:creationId xmlns:p14="http://schemas.microsoft.com/office/powerpoint/2010/main" val="29078351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2"/>
      </p:bgRef>
    </p:bg>
    <p:spTree>
      <p:nvGrpSpPr>
        <p:cNvPr id="1" name=""/>
        <p:cNvGrpSpPr/>
        <p:nvPr/>
      </p:nvGrpSpPr>
      <p:grpSpPr>
        <a:xfrm>
          <a:off x="0" y="0"/>
          <a:ext cx="0" cy="0"/>
          <a:chOff x="0" y="0"/>
          <a:chExt cx="0" cy="0"/>
        </a:xfrm>
      </p:grpSpPr>
      <p:pic>
        <p:nvPicPr>
          <p:cNvPr id="9" name="Picture 8" descr="Moonlight title.png"/>
          <p:cNvPicPr>
            <a:picLocks noChangeAspect="1"/>
          </p:cNvPicPr>
          <p:nvPr/>
        </p:nvPicPr>
        <p:blipFill>
          <a:blip r:embed="rId2"/>
          <a:srcRect l="6765" r="4151" b="4117"/>
          <a:stretch>
            <a:fillRect/>
          </a:stretch>
        </p:blipFill>
        <p:spPr>
          <a:xfrm>
            <a:off x="2" y="0"/>
            <a:ext cx="12601575" cy="6805317"/>
          </a:xfrm>
          <a:prstGeom prst="rect">
            <a:avLst/>
          </a:prstGeom>
        </p:spPr>
      </p:pic>
      <p:sp>
        <p:nvSpPr>
          <p:cNvPr id="2" name="Title 1"/>
          <p:cNvSpPr>
            <a:spLocks noGrp="1"/>
          </p:cNvSpPr>
          <p:nvPr>
            <p:ph type="ctrTitle"/>
          </p:nvPr>
        </p:nvSpPr>
        <p:spPr>
          <a:xfrm>
            <a:off x="1050133" y="1738807"/>
            <a:ext cx="7455931" cy="1787724"/>
          </a:xfrm>
        </p:spPr>
        <p:txBody>
          <a:bodyPr vert="horz" lIns="91440" tIns="45720" rIns="91440" bIns="45720" rtlCol="0" anchor="b" anchorCtr="0">
            <a:normAutofit/>
          </a:bodyPr>
          <a:lstStyle>
            <a:lvl1pPr algn="l" defTabSz="914400" rtl="0" eaLnBrk="1" latinLnBrk="0" hangingPunct="1">
              <a:spcBef>
                <a:spcPct val="0"/>
              </a:spcBef>
              <a:buNone/>
              <a:defRPr sz="4400" kern="1200">
                <a:gradFill>
                  <a:gsLst>
                    <a:gs pos="0">
                      <a:schemeClr val="bg1"/>
                    </a:gs>
                    <a:gs pos="90000">
                      <a:schemeClr val="bg2">
                        <a:lumMod val="90000"/>
                      </a:schemeClr>
                    </a:gs>
                  </a:gsLst>
                  <a:lin ang="5400000" scaled="0"/>
                </a:gradFill>
                <a:effectLst>
                  <a:reflection blurRad="6350" stA="55000" endA="300" endPos="25500" dir="5400000" sy="-100000" algn="bl" rotWithShape="0"/>
                </a:effectLst>
                <a:latin typeface="+mj-lt"/>
                <a:ea typeface="+mj-ea"/>
                <a:cs typeface="+mj-cs"/>
              </a:defRPr>
            </a:lvl1pPr>
          </a:lstStyle>
          <a:p>
            <a:r>
              <a:rPr lang="tr-TR" smtClean="0"/>
              <a:t>Asıl başlık stili için tıklatın</a:t>
            </a:r>
            <a:endParaRPr/>
          </a:p>
        </p:txBody>
      </p:sp>
      <p:sp>
        <p:nvSpPr>
          <p:cNvPr id="3" name="Subtitle 2"/>
          <p:cNvSpPr>
            <a:spLocks noGrp="1"/>
          </p:cNvSpPr>
          <p:nvPr>
            <p:ph type="subTitle" idx="1"/>
          </p:nvPr>
        </p:nvSpPr>
        <p:spPr>
          <a:xfrm>
            <a:off x="1995250" y="3704414"/>
            <a:ext cx="6510814" cy="1663206"/>
          </a:xfrm>
        </p:spPr>
        <p:txBody>
          <a:bodyPr>
            <a:normAutofit/>
          </a:bodyPr>
          <a:lstStyle>
            <a:lvl1pPr marL="0" indent="0" algn="l">
              <a:buNone/>
              <a:defRPr sz="2200" kern="1200">
                <a:gradFill>
                  <a:gsLst>
                    <a:gs pos="0">
                      <a:schemeClr val="bg1"/>
                    </a:gs>
                    <a:gs pos="90000">
                      <a:schemeClr val="bg2">
                        <a:lumMod val="90000"/>
                      </a:schemeClr>
                    </a:gs>
                  </a:gsLst>
                  <a:lin ang="5400000" scaled="0"/>
                </a:gra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a:p>
        </p:txBody>
      </p:sp>
      <p:sp>
        <p:nvSpPr>
          <p:cNvPr id="4" name="Date Placeholder 3"/>
          <p:cNvSpPr>
            <a:spLocks noGrp="1"/>
          </p:cNvSpPr>
          <p:nvPr>
            <p:ph type="dt" sz="half" idx="10"/>
          </p:nvPr>
        </p:nvSpPr>
        <p:spPr>
          <a:xfrm>
            <a:off x="9451181" y="6297947"/>
            <a:ext cx="2940368" cy="181441"/>
          </a:xfrm>
        </p:spPr>
        <p:txBody>
          <a:bodyPr/>
          <a:lstStyle>
            <a:lvl1pPr algn="r">
              <a:defRPr>
                <a:solidFill>
                  <a:schemeClr val="bg2"/>
                </a:solidFill>
              </a:defRPr>
            </a:lvl1pPr>
          </a:lstStyle>
          <a:p>
            <a:fld id="{9363D2D7-F22D-4315-8840-B8909D822A87}" type="datetime1">
              <a:rPr lang="tr-TR" smtClean="0"/>
              <a:t>28.01.2011</a:t>
            </a:fld>
            <a:endParaRPr lang="tr-TR"/>
          </a:p>
        </p:txBody>
      </p:sp>
      <p:sp>
        <p:nvSpPr>
          <p:cNvPr id="5" name="Footer Placeholder 4"/>
          <p:cNvSpPr>
            <a:spLocks noGrp="1"/>
          </p:cNvSpPr>
          <p:nvPr>
            <p:ph type="ftr" sz="quarter" idx="11"/>
          </p:nvPr>
        </p:nvSpPr>
        <p:spPr>
          <a:xfrm>
            <a:off x="8401051" y="6492728"/>
            <a:ext cx="3990499" cy="181441"/>
          </a:xfrm>
        </p:spPr>
        <p:txBody>
          <a:bodyPr/>
          <a:lstStyle>
            <a:lvl1pPr algn="r">
              <a:defRPr>
                <a:solidFill>
                  <a:schemeClr val="bg2"/>
                </a:solidFill>
              </a:defRPr>
            </a:lvl1pPr>
          </a:lstStyle>
          <a:p>
            <a:endParaRPr lang="tr-TR"/>
          </a:p>
        </p:txBody>
      </p:sp>
      <p:sp>
        <p:nvSpPr>
          <p:cNvPr id="6" name="Slide Number Placeholder 5"/>
          <p:cNvSpPr>
            <a:spLocks noGrp="1"/>
          </p:cNvSpPr>
          <p:nvPr>
            <p:ph type="sldNum" sz="quarter" idx="12"/>
          </p:nvPr>
        </p:nvSpPr>
        <p:spPr>
          <a:xfrm>
            <a:off x="315040" y="6460708"/>
            <a:ext cx="1470184" cy="213461"/>
          </a:xfrm>
        </p:spPr>
        <p:txBody>
          <a:bodyPr/>
          <a:lstStyle>
            <a:lvl1pPr>
              <a:defRPr>
                <a:solidFill>
                  <a:schemeClr val="bg2"/>
                </a:solidFill>
              </a:defRPr>
            </a:lvl1pPr>
          </a:lstStyle>
          <a:p>
            <a:fld id="{28140BBF-EAB7-43D1-8B4A-9990D3932DF5}"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a:p>
        </p:txBody>
      </p:sp>
      <p:sp>
        <p:nvSpPr>
          <p:cNvPr id="3" name="Vertical Text Placeholder 2"/>
          <p:cNvSpPr>
            <a:spLocks noGrp="1"/>
          </p:cNvSpPr>
          <p:nvPr>
            <p:ph type="body" orient="vert" idx="1"/>
          </p:nvPr>
        </p:nvSpPr>
        <p:spPr>
          <a:xfrm>
            <a:off x="2723779" y="1965611"/>
            <a:ext cx="7338950" cy="381114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a:p>
        </p:txBody>
      </p:sp>
      <p:sp>
        <p:nvSpPr>
          <p:cNvPr id="4" name="Date Placeholder 3"/>
          <p:cNvSpPr>
            <a:spLocks noGrp="1"/>
          </p:cNvSpPr>
          <p:nvPr>
            <p:ph type="dt" sz="half" idx="10"/>
          </p:nvPr>
        </p:nvSpPr>
        <p:spPr/>
        <p:txBody>
          <a:bodyPr/>
          <a:lstStyle/>
          <a:p>
            <a:fld id="{13B73827-650D-472F-A151-A89453C7CF5C}" type="datetime1">
              <a:rPr lang="tr-TR" smtClean="0"/>
              <a:t>28.01.2011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140BBF-EAB7-43D1-8B4A-9990D3932DF5}"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66221" y="787504"/>
            <a:ext cx="1890236" cy="5002218"/>
          </a:xfrm>
        </p:spPr>
        <p:txBody>
          <a:bodyPr vert="eaVert"/>
          <a:lstStyle/>
          <a:p>
            <a:r>
              <a:rPr lang="tr-TR" smtClean="0"/>
              <a:t>Asıl başlık stili için tıklatın</a:t>
            </a:r>
            <a:endParaRPr/>
          </a:p>
        </p:txBody>
      </p:sp>
      <p:sp>
        <p:nvSpPr>
          <p:cNvPr id="3" name="Vertical Text Placeholder 2"/>
          <p:cNvSpPr>
            <a:spLocks noGrp="1"/>
          </p:cNvSpPr>
          <p:nvPr>
            <p:ph type="body" orient="vert" idx="1"/>
          </p:nvPr>
        </p:nvSpPr>
        <p:spPr>
          <a:xfrm>
            <a:off x="2723780" y="787504"/>
            <a:ext cx="6202336" cy="500221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a:p>
        </p:txBody>
      </p:sp>
      <p:sp>
        <p:nvSpPr>
          <p:cNvPr id="4" name="Date Placeholder 3"/>
          <p:cNvSpPr>
            <a:spLocks noGrp="1"/>
          </p:cNvSpPr>
          <p:nvPr>
            <p:ph type="dt" sz="half" idx="10"/>
          </p:nvPr>
        </p:nvSpPr>
        <p:spPr/>
        <p:txBody>
          <a:bodyPr/>
          <a:lstStyle/>
          <a:p>
            <a:fld id="{0A2C6933-32A2-4C0B-96FF-764EE23B46DB}" type="datetime1">
              <a:rPr lang="tr-TR" smtClean="0"/>
              <a:t>28.01.2011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140BBF-EAB7-43D1-8B4A-9990D3932DF5}"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a:p>
        </p:txBody>
      </p:sp>
      <p:sp>
        <p:nvSpPr>
          <p:cNvPr id="4" name="Date Placeholder 3"/>
          <p:cNvSpPr>
            <a:spLocks noGrp="1"/>
          </p:cNvSpPr>
          <p:nvPr>
            <p:ph type="dt" sz="half" idx="10"/>
          </p:nvPr>
        </p:nvSpPr>
        <p:spPr/>
        <p:txBody>
          <a:bodyPr/>
          <a:lstStyle/>
          <a:p>
            <a:fld id="{2D0DB04A-1963-44C6-AF11-F28E5B9F66C6}" type="datetime1">
              <a:rPr lang="tr-TR" smtClean="0"/>
              <a:t>28.01.2011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140BBF-EAB7-43D1-8B4A-9990D3932DF5}"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pic>
        <p:nvPicPr>
          <p:cNvPr id="8" name="Picture 7" descr="moonlight section.png"/>
          <p:cNvPicPr>
            <a:picLocks noChangeAspect="1"/>
          </p:cNvPicPr>
          <p:nvPr/>
        </p:nvPicPr>
        <p:blipFill>
          <a:blip r:embed="rId2"/>
          <a:srcRect l="6389" r="4959" b="27051"/>
          <a:stretch>
            <a:fillRect/>
          </a:stretch>
        </p:blipFill>
        <p:spPr>
          <a:xfrm>
            <a:off x="2" y="3"/>
            <a:ext cx="12601575" cy="6804728"/>
          </a:xfrm>
          <a:prstGeom prst="rect">
            <a:avLst/>
          </a:prstGeom>
        </p:spPr>
      </p:pic>
      <p:sp>
        <p:nvSpPr>
          <p:cNvPr id="2" name="Title 1"/>
          <p:cNvSpPr>
            <a:spLocks noGrp="1"/>
          </p:cNvSpPr>
          <p:nvPr>
            <p:ph type="title"/>
          </p:nvPr>
        </p:nvSpPr>
        <p:spPr>
          <a:xfrm>
            <a:off x="945120" y="2419211"/>
            <a:ext cx="10711339" cy="1351355"/>
          </a:xfrm>
        </p:spPr>
        <p:txBody>
          <a:bodyPr vert="horz" lIns="91440" tIns="45720" rIns="91440" bIns="45720" rtlCol="0" anchor="b" anchorCtr="0">
            <a:normAutofit/>
          </a:bodyPr>
          <a:lstStyle>
            <a:lvl1pPr algn="ctr" defTabSz="914400" rtl="0" eaLnBrk="1" latinLnBrk="0" hangingPunct="1">
              <a:spcBef>
                <a:spcPct val="0"/>
              </a:spcBef>
              <a:buNone/>
              <a:defRPr sz="4400" kern="1200">
                <a:gradFill>
                  <a:gsLst>
                    <a:gs pos="0">
                      <a:schemeClr val="bg1"/>
                    </a:gs>
                    <a:gs pos="90000">
                      <a:schemeClr val="bg2">
                        <a:lumMod val="90000"/>
                      </a:schemeClr>
                    </a:gs>
                  </a:gsLst>
                  <a:lin ang="5400000" scaled="0"/>
                </a:gradFill>
                <a:effectLst>
                  <a:reflection blurRad="6350" stA="55000" endA="300" endPos="25500" dir="5400000" sy="-100000" algn="bl" rotWithShape="0"/>
                </a:effectLst>
                <a:latin typeface="+mj-lt"/>
                <a:ea typeface="+mj-ea"/>
                <a:cs typeface="+mj-cs"/>
              </a:defRPr>
            </a:lvl1pPr>
          </a:lstStyle>
          <a:p>
            <a:r>
              <a:rPr lang="tr-TR" smtClean="0"/>
              <a:t>Asıl başlık stili için tıklatın</a:t>
            </a:r>
            <a:endParaRPr/>
          </a:p>
        </p:txBody>
      </p:sp>
      <p:sp>
        <p:nvSpPr>
          <p:cNvPr id="3" name="Text Placeholder 2"/>
          <p:cNvSpPr>
            <a:spLocks noGrp="1"/>
          </p:cNvSpPr>
          <p:nvPr>
            <p:ph type="body" idx="1"/>
          </p:nvPr>
        </p:nvSpPr>
        <p:spPr>
          <a:xfrm>
            <a:off x="945120" y="3855614"/>
            <a:ext cx="10711339" cy="933886"/>
          </a:xfrm>
        </p:spPr>
        <p:txBody>
          <a:bodyPr anchor="t" anchorCtr="0">
            <a:normAutofit/>
          </a:bodyPr>
          <a:lstStyle>
            <a:lvl1pPr marL="0" indent="0" algn="ctr">
              <a:buNone/>
              <a:defRPr sz="2000" kern="1200">
                <a:gradFill>
                  <a:gsLst>
                    <a:gs pos="0">
                      <a:schemeClr val="bg1"/>
                    </a:gs>
                    <a:gs pos="90000">
                      <a:schemeClr val="bg2">
                        <a:lumMod val="90000"/>
                      </a:schemeClr>
                    </a:gs>
                  </a:gsLst>
                  <a:lin ang="5400000" scaled="0"/>
                </a:gra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92780D-8B68-4169-9A8A-64DBFBF640D8}" type="datetime1">
              <a:rPr lang="tr-TR" smtClean="0"/>
              <a:t>28.01.2011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140BBF-EAB7-43D1-8B4A-9990D3932DF5}"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pic>
        <p:nvPicPr>
          <p:cNvPr id="10" name="Picture 9" descr="moonlight - two content.png"/>
          <p:cNvPicPr>
            <a:picLocks noChangeAspect="1"/>
          </p:cNvPicPr>
          <p:nvPr/>
        </p:nvPicPr>
        <p:blipFill>
          <a:blip r:embed="rId2"/>
          <a:srcRect l="2281" t="1035" r="4562"/>
          <a:stretch>
            <a:fillRect/>
          </a:stretch>
        </p:blipFill>
        <p:spPr>
          <a:xfrm>
            <a:off x="2" y="0"/>
            <a:ext cx="12601575" cy="6800356"/>
          </a:xfrm>
          <a:prstGeom prst="rect">
            <a:avLst/>
          </a:prstGeom>
        </p:spPr>
      </p:pic>
      <p:sp>
        <p:nvSpPr>
          <p:cNvPr id="2" name="Title 1"/>
          <p:cNvSpPr>
            <a:spLocks noGrp="1"/>
          </p:cNvSpPr>
          <p:nvPr>
            <p:ph type="title"/>
          </p:nvPr>
        </p:nvSpPr>
        <p:spPr>
          <a:xfrm>
            <a:off x="2730344" y="785928"/>
            <a:ext cx="8296035" cy="801678"/>
          </a:xfrm>
        </p:spPr>
        <p:txBody>
          <a:bodyPr/>
          <a:lstStyle/>
          <a:p>
            <a:r>
              <a:rPr lang="tr-TR" smtClean="0"/>
              <a:t>Asıl başlık stili için tıklatın</a:t>
            </a:r>
            <a:endParaRPr/>
          </a:p>
        </p:txBody>
      </p:sp>
      <p:sp>
        <p:nvSpPr>
          <p:cNvPr id="3" name="Content Placeholder 2"/>
          <p:cNvSpPr>
            <a:spLocks noGrp="1"/>
          </p:cNvSpPr>
          <p:nvPr>
            <p:ph sz="half" idx="1"/>
          </p:nvPr>
        </p:nvSpPr>
        <p:spPr>
          <a:xfrm>
            <a:off x="2723781" y="1987657"/>
            <a:ext cx="4095511" cy="380206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a:p>
        </p:txBody>
      </p:sp>
      <p:sp>
        <p:nvSpPr>
          <p:cNvPr id="4" name="Content Placeholder 3"/>
          <p:cNvSpPr>
            <a:spLocks noGrp="1"/>
          </p:cNvSpPr>
          <p:nvPr>
            <p:ph sz="half" idx="2"/>
          </p:nvPr>
        </p:nvSpPr>
        <p:spPr>
          <a:xfrm>
            <a:off x="6930868" y="1987658"/>
            <a:ext cx="4095511" cy="3802064"/>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a:p>
        </p:txBody>
      </p:sp>
      <p:sp>
        <p:nvSpPr>
          <p:cNvPr id="5" name="Date Placeholder 4"/>
          <p:cNvSpPr>
            <a:spLocks noGrp="1"/>
          </p:cNvSpPr>
          <p:nvPr>
            <p:ph type="dt" sz="half" idx="10"/>
          </p:nvPr>
        </p:nvSpPr>
        <p:spPr/>
        <p:txBody>
          <a:bodyPr/>
          <a:lstStyle/>
          <a:p>
            <a:fld id="{32F042BF-022C-4BFB-8D3D-A4DEA6023B10}" type="datetime1">
              <a:rPr lang="tr-TR" smtClean="0"/>
              <a:t>28.01.2011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8140BBF-EAB7-43D1-8B4A-9990D3932DF5}"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pic>
        <p:nvPicPr>
          <p:cNvPr id="10" name="Picture 9" descr="moonlight - two content.png"/>
          <p:cNvPicPr>
            <a:picLocks noChangeAspect="1"/>
          </p:cNvPicPr>
          <p:nvPr/>
        </p:nvPicPr>
        <p:blipFill>
          <a:blip r:embed="rId2"/>
          <a:srcRect l="2281" t="1035" r="4562"/>
          <a:stretch>
            <a:fillRect/>
          </a:stretch>
        </p:blipFill>
        <p:spPr>
          <a:xfrm>
            <a:off x="2" y="0"/>
            <a:ext cx="12601575" cy="6800356"/>
          </a:xfrm>
          <a:prstGeom prst="rect">
            <a:avLst/>
          </a:prstGeom>
        </p:spPr>
      </p:pic>
      <p:sp>
        <p:nvSpPr>
          <p:cNvPr id="2" name="Title 1"/>
          <p:cNvSpPr>
            <a:spLocks noGrp="1"/>
          </p:cNvSpPr>
          <p:nvPr>
            <p:ph type="title"/>
          </p:nvPr>
        </p:nvSpPr>
        <p:spPr>
          <a:xfrm>
            <a:off x="2730344" y="785928"/>
            <a:ext cx="8296035" cy="801678"/>
          </a:xfrm>
        </p:spPr>
        <p:txBody>
          <a:bodyPr/>
          <a:lstStyle>
            <a:lvl1pPr>
              <a:defRPr/>
            </a:lvl1pPr>
          </a:lstStyle>
          <a:p>
            <a:r>
              <a:rPr lang="tr-TR" smtClean="0"/>
              <a:t>Asıl başlık stili için tıklatın</a:t>
            </a:r>
            <a:endParaRPr/>
          </a:p>
        </p:txBody>
      </p:sp>
      <p:sp>
        <p:nvSpPr>
          <p:cNvPr id="3" name="Text Placeholder 2"/>
          <p:cNvSpPr>
            <a:spLocks noGrp="1"/>
          </p:cNvSpPr>
          <p:nvPr>
            <p:ph type="body" idx="1"/>
          </p:nvPr>
        </p:nvSpPr>
        <p:spPr>
          <a:xfrm>
            <a:off x="2730343" y="1687575"/>
            <a:ext cx="4095511" cy="744977"/>
          </a:xfrm>
        </p:spPr>
        <p:txBody>
          <a:bodyPr anchor="ctr" anchorCtr="0">
            <a:noAutofit/>
          </a:bodyPr>
          <a:lstStyle>
            <a:lvl1pPr marL="0" indent="0" algn="ctr">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730343" y="2521491"/>
            <a:ext cx="4095511" cy="3268230"/>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a:p>
        </p:txBody>
      </p:sp>
      <p:sp>
        <p:nvSpPr>
          <p:cNvPr id="5" name="Text Placeholder 4"/>
          <p:cNvSpPr>
            <a:spLocks noGrp="1"/>
          </p:cNvSpPr>
          <p:nvPr>
            <p:ph type="body" sz="quarter" idx="3"/>
          </p:nvPr>
        </p:nvSpPr>
        <p:spPr>
          <a:xfrm>
            <a:off x="6930867" y="1687575"/>
            <a:ext cx="4095511" cy="744977"/>
          </a:xfrm>
        </p:spPr>
        <p:txBody>
          <a:bodyPr anchor="ctr" anchorCtr="0">
            <a:noAutofit/>
          </a:bodyPr>
          <a:lstStyle>
            <a:lvl1pPr marL="0" indent="0" algn="ctr">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930868" y="2521491"/>
            <a:ext cx="4095511" cy="3268230"/>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a:p>
        </p:txBody>
      </p:sp>
      <p:sp>
        <p:nvSpPr>
          <p:cNvPr id="7" name="Date Placeholder 6"/>
          <p:cNvSpPr>
            <a:spLocks noGrp="1"/>
          </p:cNvSpPr>
          <p:nvPr>
            <p:ph type="dt" sz="half" idx="10"/>
          </p:nvPr>
        </p:nvSpPr>
        <p:spPr/>
        <p:txBody>
          <a:bodyPr/>
          <a:lstStyle/>
          <a:p>
            <a:fld id="{A404EC51-3BCB-445C-9254-089715A5C251}" type="datetime1">
              <a:rPr lang="tr-TR" smtClean="0"/>
              <a:t>28.01.2011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8140BBF-EAB7-43D1-8B4A-9990D3932DF5}"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a:p>
        </p:txBody>
      </p:sp>
      <p:sp>
        <p:nvSpPr>
          <p:cNvPr id="3" name="Date Placeholder 2"/>
          <p:cNvSpPr>
            <a:spLocks noGrp="1"/>
          </p:cNvSpPr>
          <p:nvPr>
            <p:ph type="dt" sz="half" idx="10"/>
          </p:nvPr>
        </p:nvSpPr>
        <p:spPr/>
        <p:txBody>
          <a:bodyPr/>
          <a:lstStyle/>
          <a:p>
            <a:fld id="{5CF26280-78C2-4B15-8BEB-CF314F6D3E96}" type="datetime1">
              <a:rPr lang="tr-TR" smtClean="0"/>
              <a:t>28.01.2011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8140BBF-EAB7-43D1-8B4A-9990D3932DF5}"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4CC66A-4613-47E2-AB6A-95BA0B66A667}" type="datetime1">
              <a:rPr lang="tr-TR" smtClean="0"/>
              <a:t>28.01.2011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8140BBF-EAB7-43D1-8B4A-9990D3932DF5}"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pic>
        <p:nvPicPr>
          <p:cNvPr id="8" name="Picture 7" descr="moonlight - two content.png"/>
          <p:cNvPicPr>
            <a:picLocks noChangeAspect="1"/>
          </p:cNvPicPr>
          <p:nvPr/>
        </p:nvPicPr>
        <p:blipFill>
          <a:blip r:embed="rId2"/>
          <a:srcRect l="2281" t="1035" r="4562"/>
          <a:stretch>
            <a:fillRect/>
          </a:stretch>
        </p:blipFill>
        <p:spPr>
          <a:xfrm>
            <a:off x="2" y="0"/>
            <a:ext cx="12601575" cy="6800356"/>
          </a:xfrm>
          <a:prstGeom prst="rect">
            <a:avLst/>
          </a:prstGeom>
        </p:spPr>
      </p:pic>
      <p:sp>
        <p:nvSpPr>
          <p:cNvPr id="2" name="Title 1"/>
          <p:cNvSpPr>
            <a:spLocks noGrp="1"/>
          </p:cNvSpPr>
          <p:nvPr>
            <p:ph type="title"/>
          </p:nvPr>
        </p:nvSpPr>
        <p:spPr>
          <a:xfrm>
            <a:off x="415852" y="1025140"/>
            <a:ext cx="1789424" cy="2603674"/>
          </a:xfrm>
        </p:spPr>
        <p:txBody>
          <a:bodyPr anchor="t" anchorCtr="0"/>
          <a:lstStyle>
            <a:lvl1pPr algn="l">
              <a:defRPr sz="2000" b="1"/>
            </a:lvl1pPr>
          </a:lstStyle>
          <a:p>
            <a:r>
              <a:rPr lang="tr-TR" smtClean="0"/>
              <a:t>Asıl başlık stili için tıklatın</a:t>
            </a:r>
            <a:endParaRPr/>
          </a:p>
        </p:txBody>
      </p:sp>
      <p:sp>
        <p:nvSpPr>
          <p:cNvPr id="3" name="Content Placeholder 2"/>
          <p:cNvSpPr>
            <a:spLocks noGrp="1"/>
          </p:cNvSpPr>
          <p:nvPr>
            <p:ph idx="1"/>
          </p:nvPr>
        </p:nvSpPr>
        <p:spPr>
          <a:xfrm>
            <a:off x="2940367" y="1360805"/>
            <a:ext cx="6825854" cy="3855614"/>
          </a:xfrm>
        </p:spPr>
        <p:txBody>
          <a:bodyPr>
            <a:normAutofit/>
          </a:bodyPr>
          <a:lstStyle>
            <a:lvl1pPr>
              <a:defRPr sz="20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a:p>
        </p:txBody>
      </p:sp>
      <p:sp>
        <p:nvSpPr>
          <p:cNvPr id="4" name="Text Placeholder 3"/>
          <p:cNvSpPr>
            <a:spLocks noGrp="1"/>
          </p:cNvSpPr>
          <p:nvPr>
            <p:ph type="body" sz="half" idx="2"/>
          </p:nvPr>
        </p:nvSpPr>
        <p:spPr>
          <a:xfrm>
            <a:off x="4309740" y="5443220"/>
            <a:ext cx="6199975" cy="75297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3F762F6-4ADB-4492-959D-E2B006FEFE37}" type="datetime1">
              <a:rPr lang="tr-TR" smtClean="0"/>
              <a:t>28.01.2011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8140BBF-EAB7-43D1-8B4A-9990D3932DF5}"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pic>
        <p:nvPicPr>
          <p:cNvPr id="8" name="Picture 7" descr="moonlight - two content.png"/>
          <p:cNvPicPr>
            <a:picLocks noChangeAspect="1"/>
          </p:cNvPicPr>
          <p:nvPr/>
        </p:nvPicPr>
        <p:blipFill>
          <a:blip r:embed="rId2"/>
          <a:srcRect l="2281" t="1035" r="4562"/>
          <a:stretch>
            <a:fillRect/>
          </a:stretch>
        </p:blipFill>
        <p:spPr>
          <a:xfrm>
            <a:off x="2" y="0"/>
            <a:ext cx="12601575" cy="6800356"/>
          </a:xfrm>
          <a:prstGeom prst="rect">
            <a:avLst/>
          </a:prstGeom>
        </p:spPr>
      </p:pic>
      <p:sp>
        <p:nvSpPr>
          <p:cNvPr id="2" name="Title 1"/>
          <p:cNvSpPr>
            <a:spLocks noGrp="1"/>
          </p:cNvSpPr>
          <p:nvPr>
            <p:ph type="title"/>
          </p:nvPr>
        </p:nvSpPr>
        <p:spPr>
          <a:xfrm>
            <a:off x="420052" y="1025328"/>
            <a:ext cx="1785224" cy="2603485"/>
          </a:xfrm>
        </p:spPr>
        <p:txBody>
          <a:bodyPr anchor="t" anchorCtr="0"/>
          <a:lstStyle>
            <a:lvl1pPr algn="l">
              <a:defRPr sz="2000" b="1"/>
            </a:lvl1pPr>
          </a:lstStyle>
          <a:p>
            <a:r>
              <a:rPr lang="tr-TR" smtClean="0"/>
              <a:t>Asıl başlık stili için tıklatın</a:t>
            </a:r>
            <a:endParaRPr/>
          </a:p>
        </p:txBody>
      </p:sp>
      <p:sp>
        <p:nvSpPr>
          <p:cNvPr id="3" name="Picture Placeholder 2"/>
          <p:cNvSpPr>
            <a:spLocks noGrp="1"/>
          </p:cNvSpPr>
          <p:nvPr>
            <p:ph type="pic" idx="1"/>
          </p:nvPr>
        </p:nvSpPr>
        <p:spPr>
          <a:xfrm>
            <a:off x="2625330" y="907204"/>
            <a:ext cx="7560945" cy="4460416"/>
          </a:xfrm>
          <a:prstGeom prst="ellipse">
            <a:avLst/>
          </a:prstGeom>
          <a:effectLst>
            <a:innerShdw blurRad="254000">
              <a:schemeClr val="tx1"/>
            </a:innerShdw>
            <a:softEdge rad="1270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a:p>
        </p:txBody>
      </p:sp>
      <p:sp>
        <p:nvSpPr>
          <p:cNvPr id="4" name="Text Placeholder 3"/>
          <p:cNvSpPr>
            <a:spLocks noGrp="1"/>
          </p:cNvSpPr>
          <p:nvPr>
            <p:ph type="body" sz="half" idx="2"/>
          </p:nvPr>
        </p:nvSpPr>
        <p:spPr>
          <a:xfrm>
            <a:off x="4305538" y="5443220"/>
            <a:ext cx="6195775" cy="75600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1512310-8119-43CC-967A-C215A87BBC38}" type="datetime1">
              <a:rPr lang="tr-TR" smtClean="0"/>
              <a:t>28.01.2011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8140BBF-EAB7-43D1-8B4A-9990D3932DF5}"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12" name="Picture 11" descr="moonlight master 2.png"/>
          <p:cNvPicPr>
            <a:picLocks noChangeAspect="1"/>
          </p:cNvPicPr>
          <p:nvPr/>
        </p:nvPicPr>
        <p:blipFill>
          <a:blip r:embed="rId13"/>
          <a:srcRect l="2391" t="1099" r="1988"/>
          <a:stretch>
            <a:fillRect/>
          </a:stretch>
        </p:blipFill>
        <p:spPr>
          <a:xfrm>
            <a:off x="2" y="0"/>
            <a:ext cx="12601575" cy="6804025"/>
          </a:xfrm>
          <a:prstGeom prst="rect">
            <a:avLst/>
          </a:prstGeom>
        </p:spPr>
      </p:pic>
      <p:sp>
        <p:nvSpPr>
          <p:cNvPr id="2" name="Title Placeholder 1"/>
          <p:cNvSpPr>
            <a:spLocks noGrp="1"/>
          </p:cNvSpPr>
          <p:nvPr>
            <p:ph type="title"/>
          </p:nvPr>
        </p:nvSpPr>
        <p:spPr>
          <a:xfrm>
            <a:off x="2730342" y="785928"/>
            <a:ext cx="7319996" cy="801678"/>
          </a:xfrm>
          <a:prstGeom prst="rect">
            <a:avLst/>
          </a:prstGeom>
        </p:spPr>
        <p:txBody>
          <a:bodyPr vert="horz" lIns="91440" tIns="45720" rIns="91440" bIns="45720" rtlCol="0" anchor="ctr">
            <a:normAutofit/>
          </a:bodyPr>
          <a:lstStyle/>
          <a:p>
            <a:r>
              <a:rPr lang="tr-TR" smtClean="0"/>
              <a:t>Asıl başlık stili için tıklatın</a:t>
            </a:r>
            <a:endParaRPr/>
          </a:p>
        </p:txBody>
      </p:sp>
      <p:sp>
        <p:nvSpPr>
          <p:cNvPr id="3" name="Text Placeholder 2"/>
          <p:cNvSpPr>
            <a:spLocks noGrp="1"/>
          </p:cNvSpPr>
          <p:nvPr>
            <p:ph type="body" idx="1"/>
          </p:nvPr>
        </p:nvSpPr>
        <p:spPr>
          <a:xfrm>
            <a:off x="3150395" y="1965611"/>
            <a:ext cx="6912335" cy="3811142"/>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a:p>
        </p:txBody>
      </p:sp>
      <p:sp>
        <p:nvSpPr>
          <p:cNvPr id="4" name="Date Placeholder 3"/>
          <p:cNvSpPr>
            <a:spLocks noGrp="1"/>
          </p:cNvSpPr>
          <p:nvPr>
            <p:ph type="dt" sz="half" idx="2"/>
          </p:nvPr>
        </p:nvSpPr>
        <p:spPr>
          <a:xfrm>
            <a:off x="315040" y="6297947"/>
            <a:ext cx="2940368" cy="181441"/>
          </a:xfrm>
          <a:prstGeom prst="rect">
            <a:avLst/>
          </a:prstGeom>
        </p:spPr>
        <p:txBody>
          <a:bodyPr vert="horz" lIns="91440" tIns="45720" rIns="91440" bIns="45720" rtlCol="0" anchor="ctr"/>
          <a:lstStyle>
            <a:lvl1pPr algn="l">
              <a:defRPr sz="1100">
                <a:solidFill>
                  <a:schemeClr val="bg2"/>
                </a:solidFill>
              </a:defRPr>
            </a:lvl1pPr>
          </a:lstStyle>
          <a:p>
            <a:fld id="{EF3B9733-4966-43F6-A992-A401AAC0D9F3}" type="datetime1">
              <a:rPr lang="tr-TR" smtClean="0"/>
              <a:t>28.01.2011</a:t>
            </a:fld>
            <a:endParaRPr lang="tr-TR"/>
          </a:p>
        </p:txBody>
      </p:sp>
      <p:sp>
        <p:nvSpPr>
          <p:cNvPr id="5" name="Footer Placeholder 4"/>
          <p:cNvSpPr>
            <a:spLocks noGrp="1"/>
          </p:cNvSpPr>
          <p:nvPr>
            <p:ph type="ftr" sz="quarter" idx="3"/>
          </p:nvPr>
        </p:nvSpPr>
        <p:spPr>
          <a:xfrm>
            <a:off x="315041" y="6492728"/>
            <a:ext cx="3990499" cy="181441"/>
          </a:xfrm>
          <a:prstGeom prst="rect">
            <a:avLst/>
          </a:prstGeom>
        </p:spPr>
        <p:txBody>
          <a:bodyPr vert="horz" lIns="91440" tIns="45720" rIns="91440" bIns="45720" rtlCol="0" anchor="ctr"/>
          <a:lstStyle>
            <a:lvl1pPr algn="l">
              <a:defRPr sz="1100">
                <a:solidFill>
                  <a:schemeClr val="bg2"/>
                </a:solidFill>
              </a:defRPr>
            </a:lvl1pPr>
          </a:lstStyle>
          <a:p>
            <a:endParaRPr lang="tr-TR"/>
          </a:p>
        </p:txBody>
      </p:sp>
      <p:sp>
        <p:nvSpPr>
          <p:cNvPr id="6" name="Slide Number Placeholder 5"/>
          <p:cNvSpPr>
            <a:spLocks noGrp="1"/>
          </p:cNvSpPr>
          <p:nvPr>
            <p:ph type="sldNum" sz="quarter" idx="4"/>
          </p:nvPr>
        </p:nvSpPr>
        <p:spPr>
          <a:xfrm>
            <a:off x="315040" y="5985762"/>
            <a:ext cx="1470184" cy="213461"/>
          </a:xfrm>
          <a:prstGeom prst="rect">
            <a:avLst/>
          </a:prstGeom>
        </p:spPr>
        <p:txBody>
          <a:bodyPr vert="horz" lIns="91440" tIns="45720" rIns="91440" bIns="45720" rtlCol="0" anchor="ctr"/>
          <a:lstStyle>
            <a:lvl1pPr algn="l">
              <a:defRPr sz="1300">
                <a:solidFill>
                  <a:schemeClr val="bg2"/>
                </a:solidFill>
              </a:defRPr>
            </a:lvl1pPr>
          </a:lstStyle>
          <a:p>
            <a:fld id="{28140BBF-EAB7-43D1-8B4A-9990D3932DF5}"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hf hdr="0" ftr="0" dt="0"/>
  <p:txStyles>
    <p:titleStyle>
      <a:lvl1pPr algn="l" defTabSz="914400" rtl="0" eaLnBrk="1" latinLnBrk="0" hangingPunct="1">
        <a:spcBef>
          <a:spcPct val="0"/>
        </a:spcBef>
        <a:buNone/>
        <a:defRPr sz="3600" kern="1200">
          <a:gradFill>
            <a:gsLst>
              <a:gs pos="0">
                <a:schemeClr val="bg1"/>
              </a:gs>
              <a:gs pos="90000">
                <a:schemeClr val="bg2">
                  <a:lumMod val="90000"/>
                </a:schemeClr>
              </a:gs>
            </a:gsLst>
            <a:lin ang="5400000" scaled="0"/>
          </a:gradFill>
          <a:effectLst>
            <a:reflection blurRad="6350" stA="55000" endA="300" endPos="25500" dir="5400000" sy="-100000" algn="bl" rotWithShape="0"/>
          </a:effectLst>
          <a:latin typeface="+mj-lt"/>
          <a:ea typeface="+mj-ea"/>
          <a:cs typeface="+mj-cs"/>
        </a:defRPr>
      </a:lvl1pPr>
    </p:titleStyle>
    <p:bodyStyle>
      <a:lvl1pPr marL="228600" indent="-228600" algn="l" defTabSz="914400" rtl="0" eaLnBrk="1" latinLnBrk="0" hangingPunct="1">
        <a:spcBef>
          <a:spcPts val="1200"/>
        </a:spcBef>
        <a:buClr>
          <a:schemeClr val="bg2"/>
        </a:buClr>
        <a:buFontTx/>
        <a:buBlip>
          <a:blip r:embed="rId14"/>
        </a:buBlip>
        <a:defRPr sz="2200" kern="1200">
          <a:gradFill>
            <a:gsLst>
              <a:gs pos="0">
                <a:schemeClr val="bg1"/>
              </a:gs>
              <a:gs pos="90000">
                <a:schemeClr val="bg2">
                  <a:lumMod val="90000"/>
                </a:schemeClr>
              </a:gs>
            </a:gsLst>
            <a:lin ang="5400000" scaled="0"/>
          </a:gradFill>
          <a:latin typeface="+mn-lt"/>
          <a:ea typeface="+mn-ea"/>
          <a:cs typeface="+mn-cs"/>
        </a:defRPr>
      </a:lvl1pPr>
      <a:lvl2pPr marL="457200" indent="-228600" algn="l" defTabSz="914400" rtl="0" eaLnBrk="1" latinLnBrk="0" hangingPunct="1">
        <a:spcBef>
          <a:spcPts val="1200"/>
        </a:spcBef>
        <a:buFontTx/>
        <a:buBlip>
          <a:blip r:embed="rId15"/>
        </a:buBlip>
        <a:defRPr sz="2000" kern="1200">
          <a:gradFill>
            <a:gsLst>
              <a:gs pos="0">
                <a:schemeClr val="bg1"/>
              </a:gs>
              <a:gs pos="90000">
                <a:schemeClr val="bg2">
                  <a:lumMod val="90000"/>
                </a:schemeClr>
              </a:gs>
            </a:gsLst>
            <a:lin ang="5400000" scaled="0"/>
          </a:gradFill>
          <a:latin typeface="+mn-lt"/>
          <a:ea typeface="+mn-ea"/>
          <a:cs typeface="+mn-cs"/>
        </a:defRPr>
      </a:lvl2pPr>
      <a:lvl3pPr marL="685800" indent="-228600" algn="l" defTabSz="914400" rtl="0" eaLnBrk="1" latinLnBrk="0" hangingPunct="1">
        <a:spcBef>
          <a:spcPts val="1200"/>
        </a:spcBef>
        <a:buFontTx/>
        <a:buBlip>
          <a:blip r:embed="rId15"/>
        </a:buBlip>
        <a:defRPr sz="2000" kern="1200">
          <a:gradFill>
            <a:gsLst>
              <a:gs pos="0">
                <a:schemeClr val="bg1"/>
              </a:gs>
              <a:gs pos="90000">
                <a:schemeClr val="bg2">
                  <a:lumMod val="90000"/>
                </a:schemeClr>
              </a:gs>
            </a:gsLst>
            <a:lin ang="5400000" scaled="0"/>
          </a:gradFill>
          <a:latin typeface="+mn-lt"/>
          <a:ea typeface="+mn-ea"/>
          <a:cs typeface="+mn-cs"/>
        </a:defRPr>
      </a:lvl3pPr>
      <a:lvl4pPr marL="914400" indent="-228600" algn="l" defTabSz="914400" rtl="0" eaLnBrk="1" latinLnBrk="0" hangingPunct="1">
        <a:spcBef>
          <a:spcPts val="1200"/>
        </a:spcBef>
        <a:buFontTx/>
        <a:buBlip>
          <a:blip r:embed="rId15"/>
        </a:buBlip>
        <a:defRPr sz="2000" kern="1200">
          <a:gradFill>
            <a:gsLst>
              <a:gs pos="0">
                <a:schemeClr val="bg1"/>
              </a:gs>
              <a:gs pos="90000">
                <a:schemeClr val="bg2">
                  <a:lumMod val="90000"/>
                </a:schemeClr>
              </a:gs>
            </a:gsLst>
            <a:lin ang="5400000" scaled="0"/>
          </a:gradFill>
          <a:latin typeface="+mn-lt"/>
          <a:ea typeface="+mn-ea"/>
          <a:cs typeface="+mn-cs"/>
        </a:defRPr>
      </a:lvl4pPr>
      <a:lvl5pPr marL="1143000" indent="-228600" algn="l" defTabSz="914400" rtl="0" eaLnBrk="1" latinLnBrk="0" hangingPunct="1">
        <a:spcBef>
          <a:spcPts val="1200"/>
        </a:spcBef>
        <a:buFontTx/>
        <a:buBlip>
          <a:blip r:embed="rId15"/>
        </a:buBlip>
        <a:defRPr sz="2000" kern="1200">
          <a:gradFill>
            <a:gsLst>
              <a:gs pos="0">
                <a:schemeClr val="bg1"/>
              </a:gs>
              <a:gs pos="90000">
                <a:schemeClr val="bg2">
                  <a:lumMod val="90000"/>
                </a:schemeClr>
              </a:gs>
            </a:gsLst>
            <a:lin ang="5400000" scaled="0"/>
          </a:gra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10.jpg"/><Relationship Id="rId4" Type="http://schemas.microsoft.com/office/2007/relationships/hdphoto" Target="../media/hdphoto1.wdp"/></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microsoft.com/office/2007/relationships/hdphoto" Target="../media/hdphoto1.wdp"/></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microsoft.com/office/2007/relationships/hdphoto" Target="../media/hdphoto1.wdp"/></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microsoft.com/office/2007/relationships/hdphoto" Target="../media/hdphoto1.wdp"/></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8.jpg"/><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9.jpg"/><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2000">
              <a:srgbClr val="B4E1F9"/>
            </a:gs>
            <a:gs pos="0">
              <a:schemeClr val="tx2">
                <a:lumMod val="40000"/>
                <a:lumOff val="60000"/>
              </a:schemeClr>
            </a:gs>
            <a:gs pos="100000">
              <a:srgbClr val="E6E6E6"/>
            </a:gs>
          </a:gsLst>
          <a:lin ang="5400000" scaled="0"/>
        </a:grad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a:xfrm>
            <a:off x="4572595" y="4770164"/>
            <a:ext cx="3168352" cy="471624"/>
          </a:xfrm>
        </p:spPr>
        <p:txBody>
          <a:bodyPr>
            <a:noAutofit/>
          </a:bodyPr>
          <a:lstStyle/>
          <a:p>
            <a:pPr algn="ctr"/>
            <a:r>
              <a:rPr lang="tr-TR" sz="1800" b="1" dirty="0">
                <a:solidFill>
                  <a:schemeClr val="tx1">
                    <a:lumMod val="75000"/>
                  </a:schemeClr>
                </a:solidFill>
                <a:effectLst/>
              </a:rPr>
              <a:t>MESUT YİĞİT</a:t>
            </a:r>
            <a:r>
              <a:rPr lang="tr-TR" sz="1800" dirty="0">
                <a:solidFill>
                  <a:schemeClr val="tx1">
                    <a:lumMod val="75000"/>
                  </a:schemeClr>
                </a:solidFill>
                <a:effectLst/>
              </a:rPr>
              <a:t/>
            </a:r>
            <a:br>
              <a:rPr lang="tr-TR" sz="1800" dirty="0">
                <a:solidFill>
                  <a:schemeClr val="tx1">
                    <a:lumMod val="75000"/>
                  </a:schemeClr>
                </a:solidFill>
                <a:effectLst/>
              </a:rPr>
            </a:br>
            <a:r>
              <a:rPr lang="tr-TR" sz="1800" b="1" dirty="0">
                <a:solidFill>
                  <a:schemeClr val="tx1">
                    <a:lumMod val="75000"/>
                  </a:schemeClr>
                </a:solidFill>
                <a:effectLst/>
              </a:rPr>
              <a:t>YEMİNLİ MALİ </a:t>
            </a:r>
            <a:r>
              <a:rPr lang="tr-TR" sz="1800" b="1" dirty="0" smtClean="0">
                <a:solidFill>
                  <a:schemeClr val="tx1">
                    <a:lumMod val="75000"/>
                  </a:schemeClr>
                </a:solidFill>
                <a:effectLst/>
              </a:rPr>
              <a:t>MÜŞAVİR</a:t>
            </a:r>
            <a:endParaRPr lang="tr-TR" sz="1800" dirty="0">
              <a:solidFill>
                <a:schemeClr val="tx1">
                  <a:lumMod val="75000"/>
                </a:schemeClr>
              </a:solidFill>
            </a:endParaRPr>
          </a:p>
        </p:txBody>
      </p:sp>
      <p:sp>
        <p:nvSpPr>
          <p:cNvPr id="3" name="Alt Başlık 2"/>
          <p:cNvSpPr>
            <a:spLocks noGrp="1"/>
          </p:cNvSpPr>
          <p:nvPr>
            <p:ph type="subTitle" idx="1"/>
          </p:nvPr>
        </p:nvSpPr>
        <p:spPr>
          <a:xfrm>
            <a:off x="1404243" y="2105868"/>
            <a:ext cx="9937104" cy="2376264"/>
          </a:xfrm>
        </p:spPr>
        <p:txBody>
          <a:bodyPr>
            <a:noAutofit/>
          </a:bodyPr>
          <a:lstStyle/>
          <a:p>
            <a:pPr algn="ctr"/>
            <a:r>
              <a:rPr lang="tr-TR" sz="12000" b="1" dirty="0" smtClean="0">
                <a:solidFill>
                  <a:schemeClr val="accent3">
                    <a:lumMod val="60000"/>
                    <a:lumOff val="40000"/>
                  </a:schemeClr>
                </a:solidFill>
              </a:rPr>
              <a:t>HOŞGELDİNİZ</a:t>
            </a:r>
            <a:endParaRPr lang="tr-TR" sz="12000" b="1" dirty="0">
              <a:solidFill>
                <a:schemeClr val="accent3">
                  <a:lumMod val="60000"/>
                  <a:lumOff val="40000"/>
                </a:schemeClr>
              </a:solidFill>
            </a:endParaRPr>
          </a:p>
        </p:txBody>
      </p:sp>
      <p:pic>
        <p:nvPicPr>
          <p:cNvPr id="1036" name="Picture 12"/>
          <p:cNvPicPr>
            <a:picLocks noChangeAspect="1" noChangeArrowheads="1"/>
          </p:cNvPicPr>
          <p:nvPr/>
        </p:nvPicPr>
        <p:blipFill>
          <a:blip r:embed="rId3" cstate="print">
            <a:extLst>
              <a:ext uri="{BEBA8EAE-BF5A-486C-A8C5-ECC9F3942E4B}">
                <a14:imgProps xmlns:a14="http://schemas.microsoft.com/office/drawing/2010/main">
                  <a14:imgLayer r:embed="rId4">
                    <a14:imgEffect>
                      <a14:colorTemperature colorTemp="6100"/>
                    </a14:imgEffect>
                    <a14:imgEffect>
                      <a14:saturation sat="120000"/>
                    </a14:imgEffect>
                    <a14:imgEffect>
                      <a14:brightnessContrast bright="-12000" contrast="30000"/>
                    </a14:imgEffect>
                  </a14:imgLayer>
                </a14:imgProps>
              </a:ext>
              <a:ext uri="{28A0092B-C50C-407E-A947-70E740481C1C}">
                <a14:useLocalDpi xmlns:a14="http://schemas.microsoft.com/office/drawing/2010/main" val="0"/>
              </a:ext>
            </a:extLst>
          </a:blip>
          <a:srcRect/>
          <a:stretch>
            <a:fillRect/>
          </a:stretch>
        </p:blipFill>
        <p:spPr bwMode="auto">
          <a:xfrm>
            <a:off x="0" y="6300077"/>
            <a:ext cx="680530" cy="472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ayt Numarası Yer Tutucusu 6"/>
          <p:cNvSpPr>
            <a:spLocks noGrp="1"/>
          </p:cNvSpPr>
          <p:nvPr>
            <p:ph type="sldNum" sz="quarter" idx="12"/>
          </p:nvPr>
        </p:nvSpPr>
        <p:spPr>
          <a:xfrm>
            <a:off x="11989419" y="6358365"/>
            <a:ext cx="504056" cy="356343"/>
          </a:xfrm>
        </p:spPr>
        <p:txBody>
          <a:bodyPr/>
          <a:lstStyle/>
          <a:p>
            <a:pPr algn="ctr"/>
            <a:fld id="{28140BBF-EAB7-43D1-8B4A-9990D3932DF5}" type="slidenum">
              <a:rPr lang="tr-TR" sz="2000" b="1" smtClean="0">
                <a:solidFill>
                  <a:schemeClr val="bg2">
                    <a:lumMod val="25000"/>
                  </a:schemeClr>
                </a:solidFill>
                <a:latin typeface="Calibri" pitchFamily="34" charset="0"/>
                <a:cs typeface="Calibri" pitchFamily="34" charset="0"/>
              </a:rPr>
              <a:pPr algn="ctr"/>
              <a:t>1</a:t>
            </a:fld>
            <a:endParaRPr lang="tr-TR" sz="2000" b="1" dirty="0">
              <a:solidFill>
                <a:schemeClr val="bg2">
                  <a:lumMod val="25000"/>
                </a:schemeClr>
              </a:solidFill>
              <a:latin typeface="Calibri" pitchFamily="34" charset="0"/>
              <a:cs typeface="Calibri" pitchFamily="34" charset="0"/>
            </a:endParaRPr>
          </a:p>
        </p:txBody>
      </p:sp>
      <p:sp>
        <p:nvSpPr>
          <p:cNvPr id="9" name="Metin kutusu 8"/>
          <p:cNvSpPr txBox="1"/>
          <p:nvPr/>
        </p:nvSpPr>
        <p:spPr>
          <a:xfrm>
            <a:off x="3999493" y="5979455"/>
            <a:ext cx="4176464" cy="641244"/>
          </a:xfrm>
          <a:prstGeom prst="rect">
            <a:avLst/>
          </a:prstGeom>
          <a:noFill/>
        </p:spPr>
        <p:txBody>
          <a:bodyPr wrap="square" rtlCol="0">
            <a:spAutoFit/>
          </a:bodyPr>
          <a:lstStyle/>
          <a:p>
            <a:pPr algn="ctr"/>
            <a:r>
              <a:rPr lang="tr-TR" dirty="0" smtClean="0">
                <a:solidFill>
                  <a:schemeClr val="accent6">
                    <a:lumMod val="60000"/>
                    <a:lumOff val="40000"/>
                  </a:schemeClr>
                </a:solidFill>
              </a:rPr>
              <a:t>29.01.2011</a:t>
            </a:r>
          </a:p>
          <a:p>
            <a:pPr algn="ctr"/>
            <a:r>
              <a:rPr lang="tr-TR" dirty="0" smtClean="0">
                <a:solidFill>
                  <a:schemeClr val="accent6">
                    <a:lumMod val="60000"/>
                    <a:lumOff val="40000"/>
                  </a:schemeClr>
                </a:solidFill>
              </a:rPr>
              <a:t>OTANTİK CLUB HOTEL</a:t>
            </a:r>
            <a:endParaRPr lang="tr-TR" dirty="0">
              <a:solidFill>
                <a:schemeClr val="accent6">
                  <a:lumMod val="60000"/>
                  <a:lumOff val="40000"/>
                </a:schemeClr>
              </a:solidFill>
            </a:endParaRPr>
          </a:p>
        </p:txBody>
      </p:sp>
    </p:spTree>
    <p:extLst>
      <p:ext uri="{BB962C8B-B14F-4D97-AF65-F5344CB8AC3E}">
        <p14:creationId xmlns:p14="http://schemas.microsoft.com/office/powerpoint/2010/main" val="429423310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iterate type="lt">
                                    <p:tmPct val="0"/>
                                  </p:iterate>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4" presetClass="emph" presetSubtype="0" fill="hold" grpId="1" nodeType="clickEffect">
                                  <p:stCondLst>
                                    <p:cond delay="0"/>
                                  </p:stCondLst>
                                  <p:iterate type="lt">
                                    <p:tmPct val="10000"/>
                                  </p:iterate>
                                  <p:childTnLst>
                                    <p:animMotion origin="layout" path="M 0.00012 -0.07979 L 0.00012 -0.15189 " pathEditMode="relative" rAng="0" ptsTypes="AA">
                                      <p:cBhvr>
                                        <p:cTn id="13" dur="250" accel="50000" decel="50000" autoRev="1" fill="hold">
                                          <p:stCondLst>
                                            <p:cond delay="0"/>
                                          </p:stCondLst>
                                        </p:cTn>
                                        <p:tgtEl>
                                          <p:spTgt spid="9"/>
                                        </p:tgtEl>
                                        <p:attrNameLst>
                                          <p:attrName>ppt_x</p:attrName>
                                          <p:attrName>ppt_y</p:attrName>
                                        </p:attrNameLst>
                                      </p:cBhvr>
                                      <p:rCtr x="0" y="-3616"/>
                                    </p:animMotion>
                                    <p:animRot by="1500000">
                                      <p:cBhvr>
                                        <p:cTn id="14" dur="125" fill="hold">
                                          <p:stCondLst>
                                            <p:cond delay="0"/>
                                          </p:stCondLst>
                                        </p:cTn>
                                        <p:tgtEl>
                                          <p:spTgt spid="9"/>
                                        </p:tgtEl>
                                        <p:attrNameLst>
                                          <p:attrName>r</p:attrName>
                                        </p:attrNameLst>
                                      </p:cBhvr>
                                    </p:animRot>
                                    <p:animRot by="-1500000">
                                      <p:cBhvr>
                                        <p:cTn id="15" dur="125" fill="hold">
                                          <p:stCondLst>
                                            <p:cond delay="125"/>
                                          </p:stCondLst>
                                        </p:cTn>
                                        <p:tgtEl>
                                          <p:spTgt spid="9"/>
                                        </p:tgtEl>
                                        <p:attrNameLst>
                                          <p:attrName>r</p:attrName>
                                        </p:attrNameLst>
                                      </p:cBhvr>
                                    </p:animRot>
                                    <p:animRot by="-1500000">
                                      <p:cBhvr>
                                        <p:cTn id="16" dur="125" fill="hold">
                                          <p:stCondLst>
                                            <p:cond delay="250"/>
                                          </p:stCondLst>
                                        </p:cTn>
                                        <p:tgtEl>
                                          <p:spTgt spid="9"/>
                                        </p:tgtEl>
                                        <p:attrNameLst>
                                          <p:attrName>r</p:attrName>
                                        </p:attrNameLst>
                                      </p:cBhvr>
                                    </p:animRot>
                                    <p:animRot by="1500000">
                                      <p:cBhvr>
                                        <p:cTn id="17" dur="125" fill="hold">
                                          <p:stCondLst>
                                            <p:cond delay="375"/>
                                          </p:stCondLst>
                                        </p:cTn>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12000">
              <a:srgbClr val="B4E1F9"/>
            </a:gs>
            <a:gs pos="0">
              <a:schemeClr val="tx2">
                <a:lumMod val="40000"/>
                <a:lumOff val="60000"/>
              </a:schemeClr>
            </a:gs>
            <a:gs pos="100000">
              <a:srgbClr val="E6E6E6"/>
            </a:gs>
          </a:gsLst>
          <a:lin ang="5400000" scaled="0"/>
        </a:grad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a:xfrm>
            <a:off x="669595" y="6324571"/>
            <a:ext cx="2232247" cy="471624"/>
          </a:xfrm>
        </p:spPr>
        <p:txBody>
          <a:bodyPr>
            <a:normAutofit fontScale="90000"/>
          </a:bodyPr>
          <a:lstStyle/>
          <a:p>
            <a:pPr algn="ctr"/>
            <a:r>
              <a:rPr lang="tr-TR" sz="1600" b="1" dirty="0">
                <a:solidFill>
                  <a:schemeClr val="bg1">
                    <a:lumMod val="65000"/>
                  </a:schemeClr>
                </a:solidFill>
                <a:effectLst/>
              </a:rPr>
              <a:t>MESUT YİĞİT</a:t>
            </a:r>
            <a:r>
              <a:rPr lang="tr-TR" sz="1600" dirty="0">
                <a:solidFill>
                  <a:schemeClr val="bg1">
                    <a:lumMod val="65000"/>
                  </a:schemeClr>
                </a:solidFill>
                <a:effectLst/>
              </a:rPr>
              <a:t/>
            </a:r>
            <a:br>
              <a:rPr lang="tr-TR" sz="1600" dirty="0">
                <a:solidFill>
                  <a:schemeClr val="bg1">
                    <a:lumMod val="65000"/>
                  </a:schemeClr>
                </a:solidFill>
                <a:effectLst/>
              </a:rPr>
            </a:br>
            <a:r>
              <a:rPr lang="tr-TR" sz="1600" b="1" dirty="0">
                <a:solidFill>
                  <a:schemeClr val="bg1">
                    <a:lumMod val="65000"/>
                  </a:schemeClr>
                </a:solidFill>
                <a:effectLst/>
              </a:rPr>
              <a:t>YEMİNLİ MALİ </a:t>
            </a:r>
            <a:r>
              <a:rPr lang="tr-TR" sz="1600" b="1" dirty="0" smtClean="0">
                <a:solidFill>
                  <a:schemeClr val="bg1">
                    <a:lumMod val="65000"/>
                  </a:schemeClr>
                </a:solidFill>
                <a:effectLst/>
              </a:rPr>
              <a:t>MÜŞAVİR</a:t>
            </a:r>
            <a:endParaRPr lang="tr-TR" sz="1600" dirty="0">
              <a:solidFill>
                <a:schemeClr val="bg1">
                  <a:lumMod val="65000"/>
                </a:schemeClr>
              </a:solidFill>
            </a:endParaRPr>
          </a:p>
        </p:txBody>
      </p:sp>
      <p:sp>
        <p:nvSpPr>
          <p:cNvPr id="3" name="Alt Başlık 2"/>
          <p:cNvSpPr>
            <a:spLocks noGrp="1"/>
          </p:cNvSpPr>
          <p:nvPr>
            <p:ph type="subTitle" idx="1"/>
          </p:nvPr>
        </p:nvSpPr>
        <p:spPr>
          <a:xfrm>
            <a:off x="2844403" y="1961852"/>
            <a:ext cx="6624736" cy="1928914"/>
          </a:xfrm>
        </p:spPr>
        <p:txBody>
          <a:bodyPr>
            <a:normAutofit lnSpcReduction="10000"/>
          </a:bodyPr>
          <a:lstStyle/>
          <a:p>
            <a:pPr algn="ctr"/>
            <a:r>
              <a:rPr lang="tr-TR" sz="4400" b="1" dirty="0" smtClean="0">
                <a:solidFill>
                  <a:srgbClr val="C660C8"/>
                </a:solidFill>
                <a:latin typeface="Calibri" pitchFamily="34" charset="0"/>
                <a:cs typeface="Calibri" pitchFamily="34" charset="0"/>
              </a:rPr>
              <a:t>KESİNLEŞMEMİŞ ALACAKLARIN YENİDEN YAPILANDIRILMASI</a:t>
            </a:r>
            <a:endParaRPr lang="tr-TR" sz="4400" b="1" dirty="0">
              <a:solidFill>
                <a:srgbClr val="C660C8"/>
              </a:solidFill>
              <a:latin typeface="Calibri" pitchFamily="34" charset="0"/>
              <a:cs typeface="Calibri" pitchFamily="34" charset="0"/>
            </a:endParaRPr>
          </a:p>
        </p:txBody>
      </p:sp>
      <p:pic>
        <p:nvPicPr>
          <p:cNvPr id="1036" name="Picture 12"/>
          <p:cNvPicPr>
            <a:picLocks noChangeAspect="1" noChangeArrowheads="1"/>
          </p:cNvPicPr>
          <p:nvPr/>
        </p:nvPicPr>
        <p:blipFill>
          <a:blip r:embed="rId3" cstate="print">
            <a:extLst>
              <a:ext uri="{BEBA8EAE-BF5A-486C-A8C5-ECC9F3942E4B}">
                <a14:imgProps xmlns:a14="http://schemas.microsoft.com/office/drawing/2010/main">
                  <a14:imgLayer r:embed="rId4">
                    <a14:imgEffect>
                      <a14:colorTemperature colorTemp="6100"/>
                    </a14:imgEffect>
                    <a14:imgEffect>
                      <a14:saturation sat="120000"/>
                    </a14:imgEffect>
                    <a14:imgEffect>
                      <a14:brightnessContrast bright="-12000" contrast="30000"/>
                    </a14:imgEffect>
                  </a14:imgLayer>
                </a14:imgProps>
              </a:ext>
              <a:ext uri="{28A0092B-C50C-407E-A947-70E740481C1C}">
                <a14:useLocalDpi xmlns:a14="http://schemas.microsoft.com/office/drawing/2010/main" val="0"/>
              </a:ext>
            </a:extLst>
          </a:blip>
          <a:srcRect/>
          <a:stretch>
            <a:fillRect/>
          </a:stretch>
        </p:blipFill>
        <p:spPr bwMode="auto">
          <a:xfrm>
            <a:off x="0" y="6300077"/>
            <a:ext cx="680530" cy="472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ayt Numarası Yer Tutucusu 6"/>
          <p:cNvSpPr>
            <a:spLocks noGrp="1"/>
          </p:cNvSpPr>
          <p:nvPr>
            <p:ph type="sldNum" sz="quarter" idx="12"/>
          </p:nvPr>
        </p:nvSpPr>
        <p:spPr>
          <a:xfrm>
            <a:off x="11989419" y="6358365"/>
            <a:ext cx="504056" cy="356343"/>
          </a:xfrm>
        </p:spPr>
        <p:txBody>
          <a:bodyPr/>
          <a:lstStyle/>
          <a:p>
            <a:pPr algn="ctr"/>
            <a:fld id="{28140BBF-EAB7-43D1-8B4A-9990D3932DF5}" type="slidenum">
              <a:rPr lang="tr-TR" sz="2000" b="1" smtClean="0">
                <a:solidFill>
                  <a:schemeClr val="bg2">
                    <a:lumMod val="25000"/>
                  </a:schemeClr>
                </a:solidFill>
                <a:latin typeface="Calibri" pitchFamily="34" charset="0"/>
                <a:cs typeface="Calibri" pitchFamily="34" charset="0"/>
              </a:rPr>
              <a:pPr algn="ctr"/>
              <a:t>10</a:t>
            </a:fld>
            <a:endParaRPr lang="tr-TR" sz="2000" b="1" dirty="0">
              <a:solidFill>
                <a:schemeClr val="bg2">
                  <a:lumMod val="25000"/>
                </a:schemeClr>
              </a:solidFill>
              <a:latin typeface="Calibri" pitchFamily="34" charset="0"/>
              <a:cs typeface="Calibri" pitchFamily="34" charset="0"/>
            </a:endParaRPr>
          </a:p>
        </p:txBody>
      </p:sp>
    </p:spTree>
    <p:extLst>
      <p:ext uri="{BB962C8B-B14F-4D97-AF65-F5344CB8AC3E}">
        <p14:creationId xmlns:p14="http://schemas.microsoft.com/office/powerpoint/2010/main" val="355238721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1" nodeType="clickEffect">
                                  <p:stCondLst>
                                    <p:cond delay="0"/>
                                  </p:stCondLst>
                                  <p:childTnLst>
                                    <p:animEffect transition="out" filter="fade">
                                      <p:cBhvr>
                                        <p:cTn id="13" dur="1000"/>
                                        <p:tgtEl>
                                          <p:spTgt spid="3">
                                            <p:txEl>
                                              <p:pRg st="0" end="0"/>
                                            </p:txEl>
                                          </p:spTgt>
                                        </p:tgtEl>
                                      </p:cBhvr>
                                    </p:animEffect>
                                    <p:anim calcmode="lin" valueType="num">
                                      <p:cBhvr>
                                        <p:cTn id="14" dur="1000"/>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p:tgtEl>
                                          <p:spTgt spid="3">
                                            <p:txEl>
                                              <p:pRg st="0" end="0"/>
                                            </p:txEl>
                                          </p:spTgt>
                                        </p:tgtEl>
                                        <p:attrNameLst>
                                          <p:attrName>ppt_y</p:attrName>
                                        </p:attrNameLst>
                                      </p:cBhvr>
                                      <p:tavLst>
                                        <p:tav tm="0">
                                          <p:val>
                                            <p:strVal val="ppt_y"/>
                                          </p:val>
                                        </p:tav>
                                        <p:tav tm="100000">
                                          <p:val>
                                            <p:strVal val="ppt_y+.1"/>
                                          </p:val>
                                        </p:tav>
                                      </p:tavLst>
                                    </p:anim>
                                    <p:set>
                                      <p:cBhvr>
                                        <p:cTn id="16" dur="1" fill="hold">
                                          <p:stCondLst>
                                            <p:cond delay="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12000">
              <a:srgbClr val="B4E1F9"/>
            </a:gs>
            <a:gs pos="0">
              <a:schemeClr val="tx2">
                <a:lumMod val="40000"/>
                <a:lumOff val="60000"/>
              </a:schemeClr>
            </a:gs>
            <a:gs pos="100000">
              <a:srgbClr val="E6E6E6"/>
            </a:gs>
          </a:gsLst>
          <a:lin ang="5400000" scaled="0"/>
        </a:grad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a:xfrm>
            <a:off x="669595" y="6324571"/>
            <a:ext cx="2232247" cy="471624"/>
          </a:xfrm>
        </p:spPr>
        <p:txBody>
          <a:bodyPr>
            <a:normAutofit fontScale="90000"/>
          </a:bodyPr>
          <a:lstStyle/>
          <a:p>
            <a:pPr algn="ctr"/>
            <a:r>
              <a:rPr lang="tr-TR" sz="1600" b="1" dirty="0">
                <a:solidFill>
                  <a:schemeClr val="bg1">
                    <a:lumMod val="65000"/>
                  </a:schemeClr>
                </a:solidFill>
                <a:effectLst/>
              </a:rPr>
              <a:t>MESUT YİĞİT</a:t>
            </a:r>
            <a:r>
              <a:rPr lang="tr-TR" sz="1600" dirty="0">
                <a:solidFill>
                  <a:schemeClr val="bg1">
                    <a:lumMod val="65000"/>
                  </a:schemeClr>
                </a:solidFill>
                <a:effectLst/>
              </a:rPr>
              <a:t/>
            </a:r>
            <a:br>
              <a:rPr lang="tr-TR" sz="1600" dirty="0">
                <a:solidFill>
                  <a:schemeClr val="bg1">
                    <a:lumMod val="65000"/>
                  </a:schemeClr>
                </a:solidFill>
                <a:effectLst/>
              </a:rPr>
            </a:br>
            <a:r>
              <a:rPr lang="tr-TR" sz="1600" b="1" dirty="0">
                <a:solidFill>
                  <a:schemeClr val="bg1">
                    <a:lumMod val="65000"/>
                  </a:schemeClr>
                </a:solidFill>
                <a:effectLst/>
              </a:rPr>
              <a:t>YEMİNLİ MALİ </a:t>
            </a:r>
            <a:r>
              <a:rPr lang="tr-TR" sz="1600" b="1" dirty="0" smtClean="0">
                <a:solidFill>
                  <a:schemeClr val="bg1">
                    <a:lumMod val="65000"/>
                  </a:schemeClr>
                </a:solidFill>
                <a:effectLst/>
              </a:rPr>
              <a:t>MÜŞAVİR</a:t>
            </a:r>
            <a:endParaRPr lang="tr-TR" sz="1600" dirty="0">
              <a:solidFill>
                <a:schemeClr val="bg1">
                  <a:lumMod val="65000"/>
                </a:schemeClr>
              </a:solidFill>
            </a:endParaRPr>
          </a:p>
        </p:txBody>
      </p:sp>
      <p:pic>
        <p:nvPicPr>
          <p:cNvPr id="1036" name="Picture 12"/>
          <p:cNvPicPr>
            <a:picLocks noChangeAspect="1" noChangeArrowheads="1"/>
          </p:cNvPicPr>
          <p:nvPr/>
        </p:nvPicPr>
        <p:blipFill>
          <a:blip r:embed="rId3" cstate="print">
            <a:extLst>
              <a:ext uri="{BEBA8EAE-BF5A-486C-A8C5-ECC9F3942E4B}">
                <a14:imgProps xmlns:a14="http://schemas.microsoft.com/office/drawing/2010/main">
                  <a14:imgLayer r:embed="rId4">
                    <a14:imgEffect>
                      <a14:colorTemperature colorTemp="6100"/>
                    </a14:imgEffect>
                    <a14:imgEffect>
                      <a14:saturation sat="120000"/>
                    </a14:imgEffect>
                    <a14:imgEffect>
                      <a14:brightnessContrast bright="-12000" contrast="30000"/>
                    </a14:imgEffect>
                  </a14:imgLayer>
                </a14:imgProps>
              </a:ext>
              <a:ext uri="{28A0092B-C50C-407E-A947-70E740481C1C}">
                <a14:useLocalDpi xmlns:a14="http://schemas.microsoft.com/office/drawing/2010/main" val="0"/>
              </a:ext>
            </a:extLst>
          </a:blip>
          <a:srcRect/>
          <a:stretch>
            <a:fillRect/>
          </a:stretch>
        </p:blipFill>
        <p:spPr bwMode="auto">
          <a:xfrm>
            <a:off x="0" y="6300077"/>
            <a:ext cx="680530" cy="472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ayt Numarası Yer Tutucusu 6"/>
          <p:cNvSpPr>
            <a:spLocks noGrp="1"/>
          </p:cNvSpPr>
          <p:nvPr>
            <p:ph type="sldNum" sz="quarter" idx="12"/>
          </p:nvPr>
        </p:nvSpPr>
        <p:spPr>
          <a:xfrm>
            <a:off x="11989419" y="6358365"/>
            <a:ext cx="504056" cy="356343"/>
          </a:xfrm>
        </p:spPr>
        <p:txBody>
          <a:bodyPr/>
          <a:lstStyle/>
          <a:p>
            <a:pPr algn="ctr"/>
            <a:fld id="{28140BBF-EAB7-43D1-8B4A-9990D3932DF5}" type="slidenum">
              <a:rPr lang="tr-TR" sz="2000" b="1" smtClean="0">
                <a:solidFill>
                  <a:schemeClr val="bg2">
                    <a:lumMod val="25000"/>
                  </a:schemeClr>
                </a:solidFill>
                <a:latin typeface="Calibri" pitchFamily="34" charset="0"/>
                <a:cs typeface="Calibri" pitchFamily="34" charset="0"/>
              </a:rPr>
              <a:pPr algn="ctr"/>
              <a:t>11</a:t>
            </a:fld>
            <a:endParaRPr lang="tr-TR" sz="2000" b="1" dirty="0">
              <a:solidFill>
                <a:schemeClr val="bg2">
                  <a:lumMod val="25000"/>
                </a:schemeClr>
              </a:solidFill>
              <a:latin typeface="Calibri" pitchFamily="34" charset="0"/>
              <a:cs typeface="Calibri" pitchFamily="34" charset="0"/>
            </a:endParaRPr>
          </a:p>
        </p:txBody>
      </p:sp>
      <p:sp>
        <p:nvSpPr>
          <p:cNvPr id="9" name="Metin kutusu 8"/>
          <p:cNvSpPr txBox="1"/>
          <p:nvPr/>
        </p:nvSpPr>
        <p:spPr>
          <a:xfrm>
            <a:off x="1260227" y="1097756"/>
            <a:ext cx="8496944" cy="4970591"/>
          </a:xfrm>
          <a:prstGeom prst="rect">
            <a:avLst/>
          </a:prstGeom>
          <a:noFill/>
        </p:spPr>
        <p:txBody>
          <a:bodyPr wrap="square" rtlCol="0">
            <a:spAutoFit/>
          </a:bodyPr>
          <a:lstStyle/>
          <a:p>
            <a:r>
              <a:rPr lang="tr-TR" sz="2400" b="1" dirty="0" smtClean="0">
                <a:solidFill>
                  <a:schemeClr val="accent5">
                    <a:lumMod val="75000"/>
                  </a:schemeClr>
                </a:solidFill>
              </a:rPr>
              <a:t>VERGİ MAHKEMESİNDE DAVA AÇILMIŞ YADA DAVA AÇMA SÜRESİ GEÇMEMİŞ İKMALEN, RE’SEN VEYA İDARECE TARH EDİLMİŞ KAMU ALACAKLARININ;</a:t>
            </a:r>
            <a:endParaRPr lang="tr-TR" sz="2400" b="1" dirty="0">
              <a:solidFill>
                <a:schemeClr val="accent5">
                  <a:lumMod val="75000"/>
                </a:schemeClr>
              </a:solidFill>
            </a:endParaRPr>
          </a:p>
          <a:p>
            <a:pPr marL="342900" indent="-342900">
              <a:lnSpc>
                <a:spcPct val="150000"/>
              </a:lnSpc>
              <a:spcBef>
                <a:spcPts val="600"/>
              </a:spcBef>
              <a:spcAft>
                <a:spcPts val="600"/>
              </a:spcAft>
              <a:buFontTx/>
              <a:buChar char="-"/>
            </a:pPr>
            <a:r>
              <a:rPr lang="tr-TR" sz="2000" dirty="0" smtClean="0">
                <a:solidFill>
                  <a:schemeClr val="tx1">
                    <a:lumMod val="50000"/>
                  </a:schemeClr>
                </a:solidFill>
              </a:rPr>
              <a:t>Asıllarının % 50’si ile TEFE / ÜFE oranları ile hesaplanacak tutar ödenecek, kalan vergi aslının tahsilinden vazgeçilecektir,</a:t>
            </a:r>
          </a:p>
          <a:p>
            <a:pPr marL="342900" indent="-342900">
              <a:lnSpc>
                <a:spcPct val="150000"/>
              </a:lnSpc>
              <a:spcBef>
                <a:spcPts val="600"/>
              </a:spcBef>
              <a:spcAft>
                <a:spcPts val="600"/>
              </a:spcAft>
              <a:buFontTx/>
              <a:buChar char="-"/>
            </a:pPr>
            <a:r>
              <a:rPr lang="tr-TR" sz="2000" dirty="0" smtClean="0">
                <a:solidFill>
                  <a:schemeClr val="tx1">
                    <a:lumMod val="50000"/>
                  </a:schemeClr>
                </a:solidFill>
              </a:rPr>
              <a:t>Vergi Ziya-ı Cezasının tamamının tahsilinden vazgeçilecek,</a:t>
            </a:r>
          </a:p>
          <a:p>
            <a:pPr marL="342900" indent="-342900">
              <a:lnSpc>
                <a:spcPct val="150000"/>
              </a:lnSpc>
              <a:spcBef>
                <a:spcPts val="600"/>
              </a:spcBef>
              <a:spcAft>
                <a:spcPts val="600"/>
              </a:spcAft>
              <a:buFontTx/>
              <a:buChar char="-"/>
            </a:pPr>
            <a:r>
              <a:rPr lang="tr-TR" sz="2000" dirty="0" smtClean="0">
                <a:solidFill>
                  <a:schemeClr val="tx1">
                    <a:lumMod val="50000"/>
                  </a:schemeClr>
                </a:solidFill>
              </a:rPr>
              <a:t>Vergi aslına bağlı olmayan cezanın % 25’i ödenecek, kalan tutarın tahsilinden vazgeçilecek,</a:t>
            </a:r>
          </a:p>
          <a:p>
            <a:pPr marL="342900" indent="-342900">
              <a:lnSpc>
                <a:spcPct val="150000"/>
              </a:lnSpc>
              <a:spcBef>
                <a:spcPts val="600"/>
              </a:spcBef>
              <a:spcAft>
                <a:spcPts val="600"/>
              </a:spcAft>
              <a:buFontTx/>
              <a:buChar char="-"/>
            </a:pPr>
            <a:r>
              <a:rPr lang="tr-TR" sz="2000" dirty="0" smtClean="0">
                <a:solidFill>
                  <a:schemeClr val="tx1">
                    <a:lumMod val="50000"/>
                  </a:schemeClr>
                </a:solidFill>
              </a:rPr>
              <a:t>Alacak asıllarına bağlı gecikme faizinin tamamının tahsilinden vazgeçilecektir.</a:t>
            </a:r>
          </a:p>
        </p:txBody>
      </p:sp>
    </p:spTree>
    <p:extLst>
      <p:ext uri="{BB962C8B-B14F-4D97-AF65-F5344CB8AC3E}">
        <p14:creationId xmlns:p14="http://schemas.microsoft.com/office/powerpoint/2010/main" val="115007232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xit" presetSubtype="0" fill="hold" grpId="1" nodeType="clickEffect">
                                  <p:stCondLst>
                                    <p:cond delay="0"/>
                                  </p:stCondLst>
                                  <p:childTnLst>
                                    <p:anim calcmode="lin" valueType="num">
                                      <p:cBhvr>
                                        <p:cTn id="14" dur="1000"/>
                                        <p:tgtEl>
                                          <p:spTgt spid="9"/>
                                        </p:tgtEl>
                                        <p:attrNameLst>
                                          <p:attrName>ppt_w</p:attrName>
                                        </p:attrNameLst>
                                      </p:cBhvr>
                                      <p:tavLst>
                                        <p:tav tm="0">
                                          <p:val>
                                            <p:strVal val="ppt_w"/>
                                          </p:val>
                                        </p:tav>
                                        <p:tav tm="100000">
                                          <p:val>
                                            <p:fltVal val="0"/>
                                          </p:val>
                                        </p:tav>
                                      </p:tavLst>
                                    </p:anim>
                                    <p:anim calcmode="lin" valueType="num">
                                      <p:cBhvr>
                                        <p:cTn id="15" dur="1000"/>
                                        <p:tgtEl>
                                          <p:spTgt spid="9"/>
                                        </p:tgtEl>
                                        <p:attrNameLst>
                                          <p:attrName>ppt_h</p:attrName>
                                        </p:attrNameLst>
                                      </p:cBhvr>
                                      <p:tavLst>
                                        <p:tav tm="0">
                                          <p:val>
                                            <p:strVal val="ppt_h"/>
                                          </p:val>
                                        </p:tav>
                                        <p:tav tm="100000">
                                          <p:val>
                                            <p:fltVal val="0"/>
                                          </p:val>
                                        </p:tav>
                                      </p:tavLst>
                                    </p:anim>
                                    <p:anim calcmode="lin" valueType="num">
                                      <p:cBhvr>
                                        <p:cTn id="16" dur="1000"/>
                                        <p:tgtEl>
                                          <p:spTgt spid="9"/>
                                        </p:tgtEl>
                                        <p:attrNameLst>
                                          <p:attrName>style.rotation</p:attrName>
                                        </p:attrNameLst>
                                      </p:cBhvr>
                                      <p:tavLst>
                                        <p:tav tm="0">
                                          <p:val>
                                            <p:fltVal val="0"/>
                                          </p:val>
                                        </p:tav>
                                        <p:tav tm="100000">
                                          <p:val>
                                            <p:fltVal val="90"/>
                                          </p:val>
                                        </p:tav>
                                      </p:tavLst>
                                    </p:anim>
                                    <p:animEffect transition="out" filter="fade">
                                      <p:cBhvr>
                                        <p:cTn id="17" dur="1000"/>
                                        <p:tgtEl>
                                          <p:spTgt spid="9"/>
                                        </p:tgtEl>
                                      </p:cBhvr>
                                    </p:animEffect>
                                    <p:set>
                                      <p:cBhvr>
                                        <p:cTn id="18" dur="1" fill="hold">
                                          <p:stCondLst>
                                            <p:cond delay="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12000">
              <a:srgbClr val="B4E1F9"/>
            </a:gs>
            <a:gs pos="0">
              <a:schemeClr val="tx2">
                <a:lumMod val="40000"/>
                <a:lumOff val="60000"/>
              </a:schemeClr>
            </a:gs>
            <a:gs pos="100000">
              <a:srgbClr val="E6E6E6"/>
            </a:gs>
          </a:gsLst>
          <a:lin ang="5400000" scaled="0"/>
        </a:grad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a:xfrm>
            <a:off x="669595" y="6324571"/>
            <a:ext cx="2232247" cy="471624"/>
          </a:xfrm>
        </p:spPr>
        <p:txBody>
          <a:bodyPr>
            <a:normAutofit fontScale="90000"/>
          </a:bodyPr>
          <a:lstStyle/>
          <a:p>
            <a:pPr algn="ctr"/>
            <a:r>
              <a:rPr lang="tr-TR" sz="1600" b="1" dirty="0">
                <a:solidFill>
                  <a:schemeClr val="bg1">
                    <a:lumMod val="65000"/>
                  </a:schemeClr>
                </a:solidFill>
                <a:effectLst/>
              </a:rPr>
              <a:t>MESUT YİĞİT</a:t>
            </a:r>
            <a:r>
              <a:rPr lang="tr-TR" sz="1600" dirty="0">
                <a:solidFill>
                  <a:schemeClr val="bg1">
                    <a:lumMod val="65000"/>
                  </a:schemeClr>
                </a:solidFill>
                <a:effectLst/>
              </a:rPr>
              <a:t/>
            </a:r>
            <a:br>
              <a:rPr lang="tr-TR" sz="1600" dirty="0">
                <a:solidFill>
                  <a:schemeClr val="bg1">
                    <a:lumMod val="65000"/>
                  </a:schemeClr>
                </a:solidFill>
                <a:effectLst/>
              </a:rPr>
            </a:br>
            <a:r>
              <a:rPr lang="tr-TR" sz="1600" b="1" dirty="0">
                <a:solidFill>
                  <a:schemeClr val="bg1">
                    <a:lumMod val="65000"/>
                  </a:schemeClr>
                </a:solidFill>
                <a:effectLst/>
              </a:rPr>
              <a:t>YEMİNLİ MALİ </a:t>
            </a:r>
            <a:r>
              <a:rPr lang="tr-TR" sz="1600" b="1" dirty="0" smtClean="0">
                <a:solidFill>
                  <a:schemeClr val="bg1">
                    <a:lumMod val="65000"/>
                  </a:schemeClr>
                </a:solidFill>
                <a:effectLst/>
              </a:rPr>
              <a:t>MÜŞAVİR</a:t>
            </a:r>
            <a:endParaRPr lang="tr-TR" sz="1600" dirty="0">
              <a:solidFill>
                <a:schemeClr val="bg1">
                  <a:lumMod val="65000"/>
                </a:schemeClr>
              </a:solidFill>
            </a:endParaRPr>
          </a:p>
        </p:txBody>
      </p:sp>
      <p:pic>
        <p:nvPicPr>
          <p:cNvPr id="1036" name="Picture 12"/>
          <p:cNvPicPr>
            <a:picLocks noChangeAspect="1" noChangeArrowheads="1"/>
          </p:cNvPicPr>
          <p:nvPr/>
        </p:nvPicPr>
        <p:blipFill>
          <a:blip r:embed="rId3" cstate="print">
            <a:extLst>
              <a:ext uri="{BEBA8EAE-BF5A-486C-A8C5-ECC9F3942E4B}">
                <a14:imgProps xmlns:a14="http://schemas.microsoft.com/office/drawing/2010/main">
                  <a14:imgLayer r:embed="rId4">
                    <a14:imgEffect>
                      <a14:colorTemperature colorTemp="6100"/>
                    </a14:imgEffect>
                    <a14:imgEffect>
                      <a14:saturation sat="120000"/>
                    </a14:imgEffect>
                    <a14:imgEffect>
                      <a14:brightnessContrast bright="-12000" contrast="30000"/>
                    </a14:imgEffect>
                  </a14:imgLayer>
                </a14:imgProps>
              </a:ext>
              <a:ext uri="{28A0092B-C50C-407E-A947-70E740481C1C}">
                <a14:useLocalDpi xmlns:a14="http://schemas.microsoft.com/office/drawing/2010/main" val="0"/>
              </a:ext>
            </a:extLst>
          </a:blip>
          <a:srcRect/>
          <a:stretch>
            <a:fillRect/>
          </a:stretch>
        </p:blipFill>
        <p:spPr bwMode="auto">
          <a:xfrm>
            <a:off x="0" y="6300077"/>
            <a:ext cx="680530" cy="472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ayt Numarası Yer Tutucusu 6"/>
          <p:cNvSpPr>
            <a:spLocks noGrp="1"/>
          </p:cNvSpPr>
          <p:nvPr>
            <p:ph type="sldNum" sz="quarter" idx="12"/>
          </p:nvPr>
        </p:nvSpPr>
        <p:spPr>
          <a:xfrm>
            <a:off x="11989419" y="6358365"/>
            <a:ext cx="504056" cy="356343"/>
          </a:xfrm>
        </p:spPr>
        <p:txBody>
          <a:bodyPr/>
          <a:lstStyle/>
          <a:p>
            <a:pPr algn="ctr"/>
            <a:fld id="{28140BBF-EAB7-43D1-8B4A-9990D3932DF5}" type="slidenum">
              <a:rPr lang="tr-TR" sz="2000" b="1" smtClean="0">
                <a:solidFill>
                  <a:schemeClr val="bg2">
                    <a:lumMod val="25000"/>
                  </a:schemeClr>
                </a:solidFill>
                <a:latin typeface="Calibri" pitchFamily="34" charset="0"/>
                <a:cs typeface="Calibri" pitchFamily="34" charset="0"/>
              </a:rPr>
              <a:pPr algn="ctr"/>
              <a:t>12</a:t>
            </a:fld>
            <a:endParaRPr lang="tr-TR" sz="2000" b="1" dirty="0">
              <a:solidFill>
                <a:schemeClr val="bg2">
                  <a:lumMod val="25000"/>
                </a:schemeClr>
              </a:solidFill>
              <a:latin typeface="Calibri" pitchFamily="34" charset="0"/>
              <a:cs typeface="Calibri" pitchFamily="34" charset="0"/>
            </a:endParaRPr>
          </a:p>
        </p:txBody>
      </p:sp>
      <p:sp>
        <p:nvSpPr>
          <p:cNvPr id="9" name="Metin kutusu 8"/>
          <p:cNvSpPr txBox="1"/>
          <p:nvPr/>
        </p:nvSpPr>
        <p:spPr>
          <a:xfrm>
            <a:off x="900187" y="1241772"/>
            <a:ext cx="8640960" cy="4970591"/>
          </a:xfrm>
          <a:prstGeom prst="rect">
            <a:avLst/>
          </a:prstGeom>
          <a:noFill/>
        </p:spPr>
        <p:txBody>
          <a:bodyPr wrap="square" rtlCol="0">
            <a:spAutoFit/>
          </a:bodyPr>
          <a:lstStyle/>
          <a:p>
            <a:r>
              <a:rPr lang="tr-TR" sz="2400" b="1" dirty="0" smtClean="0">
                <a:solidFill>
                  <a:schemeClr val="accent5">
                    <a:lumMod val="75000"/>
                  </a:schemeClr>
                </a:solidFill>
              </a:rPr>
              <a:t>VERGİ MAHKEMESİ TARHİYATI TERKİN ETMİŞ FAKAT TEMYİZ VEYA İTİRAZ AŞAMASINDA BULUNAN İKMALEN, RE’SEN VEYA İDARECE TARH EDİLMİŞ KAMU ALACAKLARININ;</a:t>
            </a:r>
            <a:endParaRPr lang="tr-TR" sz="2400" b="1" dirty="0">
              <a:solidFill>
                <a:schemeClr val="accent5">
                  <a:lumMod val="75000"/>
                </a:schemeClr>
              </a:solidFill>
            </a:endParaRPr>
          </a:p>
          <a:p>
            <a:pPr marL="342900" indent="-342900">
              <a:lnSpc>
                <a:spcPct val="150000"/>
              </a:lnSpc>
              <a:spcBef>
                <a:spcPts val="600"/>
              </a:spcBef>
              <a:spcAft>
                <a:spcPts val="600"/>
              </a:spcAft>
              <a:buFontTx/>
              <a:buChar char="-"/>
            </a:pPr>
            <a:r>
              <a:rPr lang="tr-TR" sz="2000" dirty="0" smtClean="0">
                <a:solidFill>
                  <a:schemeClr val="tx1">
                    <a:lumMod val="50000"/>
                  </a:schemeClr>
                </a:solidFill>
              </a:rPr>
              <a:t>Asıllarının % 20’si ile TEFE / ÜFE oranları ile hesaplanacak tutar ödenecek, kalan vergi aslının tahsilinden vazgeçilecek,</a:t>
            </a:r>
          </a:p>
          <a:p>
            <a:pPr marL="342900" indent="-342900">
              <a:lnSpc>
                <a:spcPct val="150000"/>
              </a:lnSpc>
              <a:spcBef>
                <a:spcPts val="600"/>
              </a:spcBef>
              <a:spcAft>
                <a:spcPts val="600"/>
              </a:spcAft>
              <a:buFontTx/>
              <a:buChar char="-"/>
            </a:pPr>
            <a:r>
              <a:rPr lang="tr-TR" sz="2000" dirty="0" smtClean="0">
                <a:solidFill>
                  <a:schemeClr val="tx1">
                    <a:lumMod val="50000"/>
                  </a:schemeClr>
                </a:solidFill>
              </a:rPr>
              <a:t>Vergi Ziya-ı Cezasının </a:t>
            </a:r>
            <a:r>
              <a:rPr lang="tr-TR" sz="2000" dirty="0">
                <a:solidFill>
                  <a:schemeClr val="tx1">
                    <a:lumMod val="50000"/>
                  </a:schemeClr>
                </a:solidFill>
              </a:rPr>
              <a:t>tamamının tahsilinden </a:t>
            </a:r>
            <a:r>
              <a:rPr lang="tr-TR" sz="2000" dirty="0" smtClean="0">
                <a:solidFill>
                  <a:schemeClr val="tx1">
                    <a:lumMod val="50000"/>
                  </a:schemeClr>
                </a:solidFill>
              </a:rPr>
              <a:t>vazgeçilecek,</a:t>
            </a:r>
          </a:p>
          <a:p>
            <a:pPr marL="342900" indent="-342900">
              <a:lnSpc>
                <a:spcPct val="150000"/>
              </a:lnSpc>
              <a:spcBef>
                <a:spcPts val="600"/>
              </a:spcBef>
              <a:spcAft>
                <a:spcPts val="600"/>
              </a:spcAft>
              <a:buFontTx/>
              <a:buChar char="-"/>
            </a:pPr>
            <a:r>
              <a:rPr lang="tr-TR" sz="2000" dirty="0" smtClean="0">
                <a:solidFill>
                  <a:schemeClr val="tx1">
                    <a:lumMod val="50000"/>
                  </a:schemeClr>
                </a:solidFill>
              </a:rPr>
              <a:t>Vergi aslına bağlı olmayan cezanın % 10’u ödenecek, kalan tutarın </a:t>
            </a:r>
            <a:r>
              <a:rPr lang="tr-TR" sz="2000" dirty="0">
                <a:solidFill>
                  <a:schemeClr val="tx1">
                    <a:lumMod val="50000"/>
                  </a:schemeClr>
                </a:solidFill>
              </a:rPr>
              <a:t>tahsilinden vazgeçilecek,</a:t>
            </a:r>
            <a:endParaRPr lang="tr-TR" sz="2000" dirty="0" smtClean="0">
              <a:solidFill>
                <a:schemeClr val="tx1">
                  <a:lumMod val="50000"/>
                </a:schemeClr>
              </a:solidFill>
            </a:endParaRPr>
          </a:p>
          <a:p>
            <a:pPr marL="342900" indent="-342900">
              <a:lnSpc>
                <a:spcPct val="150000"/>
              </a:lnSpc>
              <a:spcBef>
                <a:spcPts val="600"/>
              </a:spcBef>
              <a:spcAft>
                <a:spcPts val="600"/>
              </a:spcAft>
              <a:buFontTx/>
              <a:buChar char="-"/>
            </a:pPr>
            <a:r>
              <a:rPr lang="tr-TR" sz="2000" dirty="0" smtClean="0">
                <a:solidFill>
                  <a:schemeClr val="tx1">
                    <a:lumMod val="50000"/>
                  </a:schemeClr>
                </a:solidFill>
              </a:rPr>
              <a:t>Alacak asıllarına bağlı gecikme faizinin </a:t>
            </a:r>
            <a:r>
              <a:rPr lang="tr-TR" sz="2000" dirty="0">
                <a:solidFill>
                  <a:schemeClr val="tx1">
                    <a:lumMod val="50000"/>
                  </a:schemeClr>
                </a:solidFill>
              </a:rPr>
              <a:t>tamamının tahsilinden </a:t>
            </a:r>
            <a:r>
              <a:rPr lang="tr-TR" sz="2000" dirty="0" smtClean="0">
                <a:solidFill>
                  <a:schemeClr val="tx1">
                    <a:lumMod val="50000"/>
                  </a:schemeClr>
                </a:solidFill>
              </a:rPr>
              <a:t>vazgeçilecektir.</a:t>
            </a:r>
          </a:p>
        </p:txBody>
      </p:sp>
    </p:spTree>
    <p:extLst>
      <p:ext uri="{BB962C8B-B14F-4D97-AF65-F5344CB8AC3E}">
        <p14:creationId xmlns:p14="http://schemas.microsoft.com/office/powerpoint/2010/main" val="265048166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xit" presetSubtype="0" fill="hold" grpId="1" nodeType="clickEffect">
                                  <p:stCondLst>
                                    <p:cond delay="0"/>
                                  </p:stCondLst>
                                  <p:childTnLst>
                                    <p:anim calcmode="lin" valueType="num">
                                      <p:cBhvr>
                                        <p:cTn id="14" dur="1000"/>
                                        <p:tgtEl>
                                          <p:spTgt spid="9"/>
                                        </p:tgtEl>
                                        <p:attrNameLst>
                                          <p:attrName>ppt_w</p:attrName>
                                        </p:attrNameLst>
                                      </p:cBhvr>
                                      <p:tavLst>
                                        <p:tav tm="0">
                                          <p:val>
                                            <p:strVal val="ppt_w"/>
                                          </p:val>
                                        </p:tav>
                                        <p:tav tm="100000">
                                          <p:val>
                                            <p:fltVal val="0"/>
                                          </p:val>
                                        </p:tav>
                                      </p:tavLst>
                                    </p:anim>
                                    <p:anim calcmode="lin" valueType="num">
                                      <p:cBhvr>
                                        <p:cTn id="15" dur="1000"/>
                                        <p:tgtEl>
                                          <p:spTgt spid="9"/>
                                        </p:tgtEl>
                                        <p:attrNameLst>
                                          <p:attrName>ppt_h</p:attrName>
                                        </p:attrNameLst>
                                      </p:cBhvr>
                                      <p:tavLst>
                                        <p:tav tm="0">
                                          <p:val>
                                            <p:strVal val="ppt_h"/>
                                          </p:val>
                                        </p:tav>
                                        <p:tav tm="100000">
                                          <p:val>
                                            <p:fltVal val="0"/>
                                          </p:val>
                                        </p:tav>
                                      </p:tavLst>
                                    </p:anim>
                                    <p:anim calcmode="lin" valueType="num">
                                      <p:cBhvr>
                                        <p:cTn id="16" dur="1000"/>
                                        <p:tgtEl>
                                          <p:spTgt spid="9"/>
                                        </p:tgtEl>
                                        <p:attrNameLst>
                                          <p:attrName>style.rotation</p:attrName>
                                        </p:attrNameLst>
                                      </p:cBhvr>
                                      <p:tavLst>
                                        <p:tav tm="0">
                                          <p:val>
                                            <p:fltVal val="0"/>
                                          </p:val>
                                        </p:tav>
                                        <p:tav tm="100000">
                                          <p:val>
                                            <p:fltVal val="90"/>
                                          </p:val>
                                        </p:tav>
                                      </p:tavLst>
                                    </p:anim>
                                    <p:animEffect transition="out" filter="fade">
                                      <p:cBhvr>
                                        <p:cTn id="17" dur="1000"/>
                                        <p:tgtEl>
                                          <p:spTgt spid="9"/>
                                        </p:tgtEl>
                                      </p:cBhvr>
                                    </p:animEffect>
                                    <p:set>
                                      <p:cBhvr>
                                        <p:cTn id="18" dur="1" fill="hold">
                                          <p:stCondLst>
                                            <p:cond delay="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12000">
              <a:srgbClr val="B4E1F9"/>
            </a:gs>
            <a:gs pos="0">
              <a:schemeClr val="tx2">
                <a:lumMod val="40000"/>
                <a:lumOff val="60000"/>
              </a:schemeClr>
            </a:gs>
            <a:gs pos="100000">
              <a:srgbClr val="E6E6E6"/>
            </a:gs>
          </a:gsLst>
          <a:lin ang="5400000" scaled="0"/>
        </a:grad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a:xfrm>
            <a:off x="669595" y="6324571"/>
            <a:ext cx="2232247" cy="471624"/>
          </a:xfrm>
        </p:spPr>
        <p:txBody>
          <a:bodyPr>
            <a:normAutofit fontScale="90000"/>
          </a:bodyPr>
          <a:lstStyle/>
          <a:p>
            <a:pPr algn="ctr"/>
            <a:r>
              <a:rPr lang="tr-TR" sz="1600" b="1" dirty="0">
                <a:solidFill>
                  <a:schemeClr val="bg1">
                    <a:lumMod val="65000"/>
                  </a:schemeClr>
                </a:solidFill>
                <a:effectLst/>
              </a:rPr>
              <a:t>MESUT YİĞİT</a:t>
            </a:r>
            <a:r>
              <a:rPr lang="tr-TR" sz="1600" dirty="0">
                <a:solidFill>
                  <a:schemeClr val="bg1">
                    <a:lumMod val="65000"/>
                  </a:schemeClr>
                </a:solidFill>
                <a:effectLst/>
              </a:rPr>
              <a:t/>
            </a:r>
            <a:br>
              <a:rPr lang="tr-TR" sz="1600" dirty="0">
                <a:solidFill>
                  <a:schemeClr val="bg1">
                    <a:lumMod val="65000"/>
                  </a:schemeClr>
                </a:solidFill>
                <a:effectLst/>
              </a:rPr>
            </a:br>
            <a:r>
              <a:rPr lang="tr-TR" sz="1600" b="1" dirty="0">
                <a:solidFill>
                  <a:schemeClr val="bg1">
                    <a:lumMod val="65000"/>
                  </a:schemeClr>
                </a:solidFill>
                <a:effectLst/>
              </a:rPr>
              <a:t>YEMİNLİ MALİ </a:t>
            </a:r>
            <a:r>
              <a:rPr lang="tr-TR" sz="1600" b="1" dirty="0" smtClean="0">
                <a:solidFill>
                  <a:schemeClr val="bg1">
                    <a:lumMod val="65000"/>
                  </a:schemeClr>
                </a:solidFill>
                <a:effectLst/>
              </a:rPr>
              <a:t>MÜŞAVİR</a:t>
            </a:r>
            <a:endParaRPr lang="tr-TR" sz="1600" dirty="0">
              <a:solidFill>
                <a:schemeClr val="bg1">
                  <a:lumMod val="65000"/>
                </a:schemeClr>
              </a:solidFill>
            </a:endParaRPr>
          </a:p>
        </p:txBody>
      </p:sp>
      <p:pic>
        <p:nvPicPr>
          <p:cNvPr id="1036" name="Picture 12"/>
          <p:cNvPicPr>
            <a:picLocks noChangeAspect="1" noChangeArrowheads="1"/>
          </p:cNvPicPr>
          <p:nvPr/>
        </p:nvPicPr>
        <p:blipFill>
          <a:blip r:embed="rId3" cstate="print">
            <a:extLst>
              <a:ext uri="{BEBA8EAE-BF5A-486C-A8C5-ECC9F3942E4B}">
                <a14:imgProps xmlns:a14="http://schemas.microsoft.com/office/drawing/2010/main">
                  <a14:imgLayer r:embed="rId4">
                    <a14:imgEffect>
                      <a14:colorTemperature colorTemp="6100"/>
                    </a14:imgEffect>
                    <a14:imgEffect>
                      <a14:saturation sat="120000"/>
                    </a14:imgEffect>
                    <a14:imgEffect>
                      <a14:brightnessContrast bright="-12000" contrast="30000"/>
                    </a14:imgEffect>
                  </a14:imgLayer>
                </a14:imgProps>
              </a:ext>
              <a:ext uri="{28A0092B-C50C-407E-A947-70E740481C1C}">
                <a14:useLocalDpi xmlns:a14="http://schemas.microsoft.com/office/drawing/2010/main" val="0"/>
              </a:ext>
            </a:extLst>
          </a:blip>
          <a:srcRect/>
          <a:stretch>
            <a:fillRect/>
          </a:stretch>
        </p:blipFill>
        <p:spPr bwMode="auto">
          <a:xfrm>
            <a:off x="0" y="6300077"/>
            <a:ext cx="680530" cy="472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ayt Numarası Yer Tutucusu 6"/>
          <p:cNvSpPr>
            <a:spLocks noGrp="1"/>
          </p:cNvSpPr>
          <p:nvPr>
            <p:ph type="sldNum" sz="quarter" idx="12"/>
          </p:nvPr>
        </p:nvSpPr>
        <p:spPr>
          <a:xfrm>
            <a:off x="11989419" y="6358365"/>
            <a:ext cx="504056" cy="356343"/>
          </a:xfrm>
        </p:spPr>
        <p:txBody>
          <a:bodyPr/>
          <a:lstStyle/>
          <a:p>
            <a:pPr algn="ctr"/>
            <a:fld id="{28140BBF-EAB7-43D1-8B4A-9990D3932DF5}" type="slidenum">
              <a:rPr lang="tr-TR" sz="2000" b="1" smtClean="0">
                <a:solidFill>
                  <a:schemeClr val="bg2">
                    <a:lumMod val="25000"/>
                  </a:schemeClr>
                </a:solidFill>
                <a:latin typeface="Calibri" pitchFamily="34" charset="0"/>
                <a:cs typeface="Calibri" pitchFamily="34" charset="0"/>
              </a:rPr>
              <a:pPr algn="ctr"/>
              <a:t>13</a:t>
            </a:fld>
            <a:endParaRPr lang="tr-TR" sz="2000" b="1" dirty="0">
              <a:solidFill>
                <a:schemeClr val="bg2">
                  <a:lumMod val="25000"/>
                </a:schemeClr>
              </a:solidFill>
              <a:latin typeface="Calibri" pitchFamily="34" charset="0"/>
              <a:cs typeface="Calibri" pitchFamily="34" charset="0"/>
            </a:endParaRPr>
          </a:p>
        </p:txBody>
      </p:sp>
      <p:sp>
        <p:nvSpPr>
          <p:cNvPr id="9" name="Metin kutusu 8"/>
          <p:cNvSpPr txBox="1"/>
          <p:nvPr/>
        </p:nvSpPr>
        <p:spPr>
          <a:xfrm>
            <a:off x="972195" y="1253458"/>
            <a:ext cx="8424936" cy="4878259"/>
          </a:xfrm>
          <a:prstGeom prst="rect">
            <a:avLst/>
          </a:prstGeom>
          <a:noFill/>
        </p:spPr>
        <p:txBody>
          <a:bodyPr wrap="square" rtlCol="0">
            <a:spAutoFit/>
          </a:bodyPr>
          <a:lstStyle/>
          <a:p>
            <a:r>
              <a:rPr lang="tr-TR" sz="2400" b="1" dirty="0" smtClean="0">
                <a:solidFill>
                  <a:schemeClr val="accent5">
                    <a:lumMod val="75000"/>
                  </a:schemeClr>
                </a:solidFill>
              </a:rPr>
              <a:t>VERGİ MAHKEMESİ TARHİYATI TASDİK ETMİŞ FAKAT TEMYİZ VEYA İTİRAZ AŞAMASINDA BULUNAN İKMALEN, RE’SEN VEYA İDARECE TARH EDİLMİŞ KAMU ALACAKLARININ;</a:t>
            </a:r>
          </a:p>
          <a:p>
            <a:endParaRPr lang="tr-TR" sz="2400" b="1" dirty="0">
              <a:solidFill>
                <a:schemeClr val="accent5">
                  <a:lumMod val="75000"/>
                </a:schemeClr>
              </a:solidFill>
            </a:endParaRPr>
          </a:p>
          <a:p>
            <a:pPr marL="342900" indent="-342900">
              <a:lnSpc>
                <a:spcPct val="150000"/>
              </a:lnSpc>
              <a:spcBef>
                <a:spcPts val="600"/>
              </a:spcBef>
              <a:spcAft>
                <a:spcPts val="600"/>
              </a:spcAft>
              <a:buFontTx/>
              <a:buChar char="-"/>
            </a:pPr>
            <a:r>
              <a:rPr lang="tr-TR" sz="2000" dirty="0" smtClean="0">
                <a:solidFill>
                  <a:schemeClr val="tx1">
                    <a:lumMod val="50000"/>
                  </a:schemeClr>
                </a:solidFill>
              </a:rPr>
              <a:t>Asıllarının tamamı ile TEFE / ÜFE oranları ile hesaplanacak tutar ödenecek,</a:t>
            </a:r>
          </a:p>
          <a:p>
            <a:pPr marL="342900" indent="-342900">
              <a:lnSpc>
                <a:spcPct val="150000"/>
              </a:lnSpc>
              <a:spcBef>
                <a:spcPts val="600"/>
              </a:spcBef>
              <a:spcAft>
                <a:spcPts val="600"/>
              </a:spcAft>
              <a:buFontTx/>
              <a:buChar char="-"/>
            </a:pPr>
            <a:r>
              <a:rPr lang="tr-TR" sz="2000" dirty="0" smtClean="0">
                <a:solidFill>
                  <a:schemeClr val="tx1">
                    <a:lumMod val="50000"/>
                  </a:schemeClr>
                </a:solidFill>
              </a:rPr>
              <a:t>Vergi Ziya-ı Cezasının </a:t>
            </a:r>
            <a:r>
              <a:rPr lang="tr-TR" sz="2000" dirty="0">
                <a:solidFill>
                  <a:schemeClr val="tx1">
                    <a:lumMod val="50000"/>
                  </a:schemeClr>
                </a:solidFill>
              </a:rPr>
              <a:t>tamamının tahsilinden </a:t>
            </a:r>
            <a:r>
              <a:rPr lang="tr-TR" sz="2000" dirty="0" smtClean="0">
                <a:solidFill>
                  <a:schemeClr val="tx1">
                    <a:lumMod val="50000"/>
                  </a:schemeClr>
                </a:solidFill>
              </a:rPr>
              <a:t>vazgeçilecek,</a:t>
            </a:r>
          </a:p>
          <a:p>
            <a:pPr marL="342900" indent="-342900">
              <a:lnSpc>
                <a:spcPct val="150000"/>
              </a:lnSpc>
              <a:spcBef>
                <a:spcPts val="600"/>
              </a:spcBef>
              <a:spcAft>
                <a:spcPts val="600"/>
              </a:spcAft>
              <a:buFontTx/>
              <a:buChar char="-"/>
            </a:pPr>
            <a:r>
              <a:rPr lang="tr-TR" sz="2000" dirty="0" smtClean="0">
                <a:solidFill>
                  <a:schemeClr val="tx1">
                    <a:lumMod val="50000"/>
                  </a:schemeClr>
                </a:solidFill>
              </a:rPr>
              <a:t>Vergi aslına bağlı olmayan cezanın % 25’i ödenecek</a:t>
            </a:r>
            <a:r>
              <a:rPr lang="tr-TR" sz="2000" dirty="0">
                <a:solidFill>
                  <a:schemeClr val="tx1">
                    <a:lumMod val="50000"/>
                  </a:schemeClr>
                </a:solidFill>
              </a:rPr>
              <a:t>, </a:t>
            </a:r>
            <a:r>
              <a:rPr lang="tr-TR" sz="2000" dirty="0" smtClean="0">
                <a:solidFill>
                  <a:schemeClr val="tx1">
                    <a:lumMod val="50000"/>
                  </a:schemeClr>
                </a:solidFill>
              </a:rPr>
              <a:t>kalan tutarın </a:t>
            </a:r>
            <a:r>
              <a:rPr lang="tr-TR" sz="2000" dirty="0">
                <a:solidFill>
                  <a:schemeClr val="tx1">
                    <a:lumMod val="50000"/>
                  </a:schemeClr>
                </a:solidFill>
              </a:rPr>
              <a:t>tahsilinden vazgeçilecek</a:t>
            </a:r>
            <a:r>
              <a:rPr lang="tr-TR" sz="2000" dirty="0" smtClean="0">
                <a:solidFill>
                  <a:schemeClr val="tx1">
                    <a:lumMod val="50000"/>
                  </a:schemeClr>
                </a:solidFill>
              </a:rPr>
              <a:t>,</a:t>
            </a:r>
          </a:p>
          <a:p>
            <a:pPr marL="342900" indent="-342900">
              <a:lnSpc>
                <a:spcPct val="150000"/>
              </a:lnSpc>
              <a:spcBef>
                <a:spcPts val="600"/>
              </a:spcBef>
              <a:spcAft>
                <a:spcPts val="600"/>
              </a:spcAft>
              <a:buFontTx/>
              <a:buChar char="-"/>
            </a:pPr>
            <a:r>
              <a:rPr lang="tr-TR" sz="2000" dirty="0" smtClean="0">
                <a:solidFill>
                  <a:schemeClr val="tx1">
                    <a:lumMod val="50000"/>
                  </a:schemeClr>
                </a:solidFill>
              </a:rPr>
              <a:t>Alacak asıllarına bağlı gecikme faizinin </a:t>
            </a:r>
            <a:r>
              <a:rPr lang="tr-TR" sz="2000" dirty="0">
                <a:solidFill>
                  <a:schemeClr val="tx1">
                    <a:lumMod val="50000"/>
                  </a:schemeClr>
                </a:solidFill>
              </a:rPr>
              <a:t>tamamının tahsilinden </a:t>
            </a:r>
            <a:r>
              <a:rPr lang="tr-TR" sz="2000" dirty="0" smtClean="0">
                <a:solidFill>
                  <a:schemeClr val="tx1">
                    <a:lumMod val="50000"/>
                  </a:schemeClr>
                </a:solidFill>
              </a:rPr>
              <a:t>vazgeçilecektir.</a:t>
            </a:r>
          </a:p>
        </p:txBody>
      </p:sp>
    </p:spTree>
    <p:extLst>
      <p:ext uri="{BB962C8B-B14F-4D97-AF65-F5344CB8AC3E}">
        <p14:creationId xmlns:p14="http://schemas.microsoft.com/office/powerpoint/2010/main" val="233414417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xit" presetSubtype="0" fill="hold" grpId="1" nodeType="clickEffect">
                                  <p:stCondLst>
                                    <p:cond delay="0"/>
                                  </p:stCondLst>
                                  <p:childTnLst>
                                    <p:anim calcmode="lin" valueType="num">
                                      <p:cBhvr>
                                        <p:cTn id="14" dur="1000"/>
                                        <p:tgtEl>
                                          <p:spTgt spid="9"/>
                                        </p:tgtEl>
                                        <p:attrNameLst>
                                          <p:attrName>ppt_w</p:attrName>
                                        </p:attrNameLst>
                                      </p:cBhvr>
                                      <p:tavLst>
                                        <p:tav tm="0">
                                          <p:val>
                                            <p:strVal val="ppt_w"/>
                                          </p:val>
                                        </p:tav>
                                        <p:tav tm="100000">
                                          <p:val>
                                            <p:fltVal val="0"/>
                                          </p:val>
                                        </p:tav>
                                      </p:tavLst>
                                    </p:anim>
                                    <p:anim calcmode="lin" valueType="num">
                                      <p:cBhvr>
                                        <p:cTn id="15" dur="1000"/>
                                        <p:tgtEl>
                                          <p:spTgt spid="9"/>
                                        </p:tgtEl>
                                        <p:attrNameLst>
                                          <p:attrName>ppt_h</p:attrName>
                                        </p:attrNameLst>
                                      </p:cBhvr>
                                      <p:tavLst>
                                        <p:tav tm="0">
                                          <p:val>
                                            <p:strVal val="ppt_h"/>
                                          </p:val>
                                        </p:tav>
                                        <p:tav tm="100000">
                                          <p:val>
                                            <p:fltVal val="0"/>
                                          </p:val>
                                        </p:tav>
                                      </p:tavLst>
                                    </p:anim>
                                    <p:anim calcmode="lin" valueType="num">
                                      <p:cBhvr>
                                        <p:cTn id="16" dur="1000"/>
                                        <p:tgtEl>
                                          <p:spTgt spid="9"/>
                                        </p:tgtEl>
                                        <p:attrNameLst>
                                          <p:attrName>style.rotation</p:attrName>
                                        </p:attrNameLst>
                                      </p:cBhvr>
                                      <p:tavLst>
                                        <p:tav tm="0">
                                          <p:val>
                                            <p:fltVal val="0"/>
                                          </p:val>
                                        </p:tav>
                                        <p:tav tm="100000">
                                          <p:val>
                                            <p:fltVal val="90"/>
                                          </p:val>
                                        </p:tav>
                                      </p:tavLst>
                                    </p:anim>
                                    <p:animEffect transition="out" filter="fade">
                                      <p:cBhvr>
                                        <p:cTn id="17" dur="1000"/>
                                        <p:tgtEl>
                                          <p:spTgt spid="9"/>
                                        </p:tgtEl>
                                      </p:cBhvr>
                                    </p:animEffect>
                                    <p:set>
                                      <p:cBhvr>
                                        <p:cTn id="18" dur="1" fill="hold">
                                          <p:stCondLst>
                                            <p:cond delay="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12000">
              <a:srgbClr val="B4E1F9"/>
            </a:gs>
            <a:gs pos="0">
              <a:schemeClr val="tx2">
                <a:lumMod val="40000"/>
                <a:lumOff val="60000"/>
              </a:schemeClr>
            </a:gs>
            <a:gs pos="100000">
              <a:srgbClr val="E6E6E6"/>
            </a:gs>
          </a:gsLst>
          <a:lin ang="5400000" scaled="0"/>
        </a:grad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a:xfrm>
            <a:off x="669595" y="6324571"/>
            <a:ext cx="2232247" cy="471624"/>
          </a:xfrm>
        </p:spPr>
        <p:txBody>
          <a:bodyPr>
            <a:normAutofit fontScale="90000"/>
          </a:bodyPr>
          <a:lstStyle/>
          <a:p>
            <a:pPr algn="ctr"/>
            <a:r>
              <a:rPr lang="tr-TR" sz="1600" b="1" dirty="0">
                <a:solidFill>
                  <a:schemeClr val="bg1">
                    <a:lumMod val="65000"/>
                  </a:schemeClr>
                </a:solidFill>
                <a:effectLst/>
              </a:rPr>
              <a:t>MESUT YİĞİT</a:t>
            </a:r>
            <a:r>
              <a:rPr lang="tr-TR" sz="1600" dirty="0">
                <a:solidFill>
                  <a:schemeClr val="bg1">
                    <a:lumMod val="65000"/>
                  </a:schemeClr>
                </a:solidFill>
                <a:effectLst/>
              </a:rPr>
              <a:t/>
            </a:r>
            <a:br>
              <a:rPr lang="tr-TR" sz="1600" dirty="0">
                <a:solidFill>
                  <a:schemeClr val="bg1">
                    <a:lumMod val="65000"/>
                  </a:schemeClr>
                </a:solidFill>
                <a:effectLst/>
              </a:rPr>
            </a:br>
            <a:r>
              <a:rPr lang="tr-TR" sz="1600" b="1" dirty="0">
                <a:solidFill>
                  <a:schemeClr val="bg1">
                    <a:lumMod val="65000"/>
                  </a:schemeClr>
                </a:solidFill>
                <a:effectLst/>
              </a:rPr>
              <a:t>YEMİNLİ MALİ </a:t>
            </a:r>
            <a:r>
              <a:rPr lang="tr-TR" sz="1600" b="1" dirty="0" smtClean="0">
                <a:solidFill>
                  <a:schemeClr val="bg1">
                    <a:lumMod val="65000"/>
                  </a:schemeClr>
                </a:solidFill>
                <a:effectLst/>
              </a:rPr>
              <a:t>MÜŞAVİR</a:t>
            </a:r>
            <a:endParaRPr lang="tr-TR" sz="1600" dirty="0">
              <a:solidFill>
                <a:schemeClr val="bg1">
                  <a:lumMod val="65000"/>
                </a:schemeClr>
              </a:solidFill>
            </a:endParaRPr>
          </a:p>
        </p:txBody>
      </p:sp>
      <p:pic>
        <p:nvPicPr>
          <p:cNvPr id="1036" name="Picture 12"/>
          <p:cNvPicPr>
            <a:picLocks noChangeAspect="1" noChangeArrowheads="1"/>
          </p:cNvPicPr>
          <p:nvPr/>
        </p:nvPicPr>
        <p:blipFill>
          <a:blip r:embed="rId3" cstate="print">
            <a:extLst>
              <a:ext uri="{BEBA8EAE-BF5A-486C-A8C5-ECC9F3942E4B}">
                <a14:imgProps xmlns:a14="http://schemas.microsoft.com/office/drawing/2010/main">
                  <a14:imgLayer r:embed="rId4">
                    <a14:imgEffect>
                      <a14:colorTemperature colorTemp="6100"/>
                    </a14:imgEffect>
                    <a14:imgEffect>
                      <a14:saturation sat="120000"/>
                    </a14:imgEffect>
                    <a14:imgEffect>
                      <a14:brightnessContrast bright="-12000" contrast="30000"/>
                    </a14:imgEffect>
                  </a14:imgLayer>
                </a14:imgProps>
              </a:ext>
              <a:ext uri="{28A0092B-C50C-407E-A947-70E740481C1C}">
                <a14:useLocalDpi xmlns:a14="http://schemas.microsoft.com/office/drawing/2010/main" val="0"/>
              </a:ext>
            </a:extLst>
          </a:blip>
          <a:srcRect/>
          <a:stretch>
            <a:fillRect/>
          </a:stretch>
        </p:blipFill>
        <p:spPr bwMode="auto">
          <a:xfrm>
            <a:off x="0" y="6300077"/>
            <a:ext cx="680530" cy="472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ayt Numarası Yer Tutucusu 6"/>
          <p:cNvSpPr>
            <a:spLocks noGrp="1"/>
          </p:cNvSpPr>
          <p:nvPr>
            <p:ph type="sldNum" sz="quarter" idx="12"/>
          </p:nvPr>
        </p:nvSpPr>
        <p:spPr>
          <a:xfrm>
            <a:off x="11989419" y="6358365"/>
            <a:ext cx="504056" cy="356343"/>
          </a:xfrm>
        </p:spPr>
        <p:txBody>
          <a:bodyPr/>
          <a:lstStyle/>
          <a:p>
            <a:pPr algn="ctr"/>
            <a:fld id="{28140BBF-EAB7-43D1-8B4A-9990D3932DF5}" type="slidenum">
              <a:rPr lang="tr-TR" sz="2000" b="1" smtClean="0">
                <a:solidFill>
                  <a:schemeClr val="bg2">
                    <a:lumMod val="25000"/>
                  </a:schemeClr>
                </a:solidFill>
                <a:latin typeface="Calibri" pitchFamily="34" charset="0"/>
                <a:cs typeface="Calibri" pitchFamily="34" charset="0"/>
              </a:rPr>
              <a:pPr algn="ctr"/>
              <a:t>14</a:t>
            </a:fld>
            <a:endParaRPr lang="tr-TR" sz="2000" b="1" dirty="0">
              <a:solidFill>
                <a:schemeClr val="bg2">
                  <a:lumMod val="25000"/>
                </a:schemeClr>
              </a:solidFill>
              <a:latin typeface="Calibri" pitchFamily="34" charset="0"/>
              <a:cs typeface="Calibri" pitchFamily="34" charset="0"/>
            </a:endParaRPr>
          </a:p>
        </p:txBody>
      </p:sp>
      <p:sp>
        <p:nvSpPr>
          <p:cNvPr id="9" name="Metin kutusu 8"/>
          <p:cNvSpPr txBox="1"/>
          <p:nvPr/>
        </p:nvSpPr>
        <p:spPr>
          <a:xfrm>
            <a:off x="1188219" y="953740"/>
            <a:ext cx="9001000" cy="5247590"/>
          </a:xfrm>
          <a:prstGeom prst="rect">
            <a:avLst/>
          </a:prstGeom>
          <a:noFill/>
        </p:spPr>
        <p:txBody>
          <a:bodyPr wrap="square" rtlCol="0">
            <a:spAutoFit/>
          </a:bodyPr>
          <a:lstStyle/>
          <a:p>
            <a:r>
              <a:rPr lang="tr-TR" sz="2400" b="1" dirty="0" smtClean="0">
                <a:solidFill>
                  <a:schemeClr val="accent5">
                    <a:lumMod val="75000"/>
                  </a:schemeClr>
                </a:solidFill>
              </a:rPr>
              <a:t>DANIŞTAY VEYA B.İ.M. VERGİ MAHKEMESİ KARARINI BOZMA KARARI VERMİŞ FAKAT TEMYİZ VEYA İTİRAZ AŞAMASINDA BULUNAN İKMALEN, RE’SEN VEYA İDARECE TARH EDİLMİŞ KAMU ALACAKLARININ;</a:t>
            </a:r>
          </a:p>
          <a:p>
            <a:endParaRPr lang="tr-TR" sz="2400" dirty="0">
              <a:solidFill>
                <a:schemeClr val="accent5">
                  <a:lumMod val="75000"/>
                </a:schemeClr>
              </a:solidFill>
            </a:endParaRPr>
          </a:p>
          <a:p>
            <a:pPr marL="342900" indent="-342900">
              <a:lnSpc>
                <a:spcPct val="150000"/>
              </a:lnSpc>
              <a:spcBef>
                <a:spcPts val="600"/>
              </a:spcBef>
              <a:spcAft>
                <a:spcPts val="600"/>
              </a:spcAft>
              <a:buFontTx/>
              <a:buChar char="-"/>
            </a:pPr>
            <a:r>
              <a:rPr lang="tr-TR" sz="2000" dirty="0">
                <a:solidFill>
                  <a:schemeClr val="tx1">
                    <a:lumMod val="50000"/>
                  </a:schemeClr>
                </a:solidFill>
              </a:rPr>
              <a:t>Asıllarının % </a:t>
            </a:r>
            <a:r>
              <a:rPr lang="tr-TR" sz="2000" dirty="0" smtClean="0">
                <a:solidFill>
                  <a:schemeClr val="tx1">
                    <a:lumMod val="50000"/>
                  </a:schemeClr>
                </a:solidFill>
              </a:rPr>
              <a:t>50’si </a:t>
            </a:r>
            <a:r>
              <a:rPr lang="tr-TR" sz="2000" dirty="0">
                <a:solidFill>
                  <a:schemeClr val="tx1">
                    <a:lumMod val="50000"/>
                  </a:schemeClr>
                </a:solidFill>
              </a:rPr>
              <a:t>ile TEFE / ÜFE oranları ile hesaplanacak tutar </a:t>
            </a:r>
            <a:r>
              <a:rPr lang="tr-TR" sz="2000" dirty="0" smtClean="0">
                <a:solidFill>
                  <a:schemeClr val="tx1">
                    <a:lumMod val="50000"/>
                  </a:schemeClr>
                </a:solidFill>
              </a:rPr>
              <a:t>ödenecek, kalan </a:t>
            </a:r>
            <a:r>
              <a:rPr lang="tr-TR" sz="2000" dirty="0">
                <a:solidFill>
                  <a:schemeClr val="tx1">
                    <a:lumMod val="50000"/>
                  </a:schemeClr>
                </a:solidFill>
              </a:rPr>
              <a:t>vergi </a:t>
            </a:r>
            <a:r>
              <a:rPr lang="tr-TR" sz="2000" dirty="0" smtClean="0">
                <a:solidFill>
                  <a:schemeClr val="tx1">
                    <a:lumMod val="50000"/>
                  </a:schemeClr>
                </a:solidFill>
              </a:rPr>
              <a:t>aslının </a:t>
            </a:r>
            <a:r>
              <a:rPr lang="tr-TR" sz="2000" dirty="0">
                <a:solidFill>
                  <a:schemeClr val="tx1">
                    <a:lumMod val="50000"/>
                  </a:schemeClr>
                </a:solidFill>
              </a:rPr>
              <a:t>tahsilinden </a:t>
            </a:r>
            <a:r>
              <a:rPr lang="tr-TR" sz="2000" dirty="0" smtClean="0">
                <a:solidFill>
                  <a:schemeClr val="tx1">
                    <a:lumMod val="50000"/>
                  </a:schemeClr>
                </a:solidFill>
              </a:rPr>
              <a:t>vazgeçilecek,</a:t>
            </a:r>
            <a:endParaRPr lang="tr-TR" sz="2000" dirty="0">
              <a:solidFill>
                <a:schemeClr val="tx1">
                  <a:lumMod val="50000"/>
                </a:schemeClr>
              </a:solidFill>
            </a:endParaRPr>
          </a:p>
          <a:p>
            <a:pPr marL="342900" indent="-342900">
              <a:lnSpc>
                <a:spcPct val="150000"/>
              </a:lnSpc>
              <a:spcBef>
                <a:spcPts val="600"/>
              </a:spcBef>
              <a:spcAft>
                <a:spcPts val="600"/>
              </a:spcAft>
              <a:buFontTx/>
              <a:buChar char="-"/>
            </a:pPr>
            <a:r>
              <a:rPr lang="tr-TR" sz="2000" dirty="0" smtClean="0">
                <a:solidFill>
                  <a:schemeClr val="tx1">
                    <a:lumMod val="50000"/>
                  </a:schemeClr>
                </a:solidFill>
              </a:rPr>
              <a:t>Vergi Ziya-ı Cezasının </a:t>
            </a:r>
            <a:r>
              <a:rPr lang="tr-TR" sz="2000" dirty="0">
                <a:solidFill>
                  <a:schemeClr val="tx1">
                    <a:lumMod val="50000"/>
                  </a:schemeClr>
                </a:solidFill>
              </a:rPr>
              <a:t>tamamının tahsilinden </a:t>
            </a:r>
            <a:r>
              <a:rPr lang="tr-TR" sz="2000" dirty="0" smtClean="0">
                <a:solidFill>
                  <a:schemeClr val="tx1">
                    <a:lumMod val="50000"/>
                  </a:schemeClr>
                </a:solidFill>
              </a:rPr>
              <a:t>vazgeçilecek,</a:t>
            </a:r>
          </a:p>
          <a:p>
            <a:pPr marL="342900" indent="-342900">
              <a:lnSpc>
                <a:spcPct val="150000"/>
              </a:lnSpc>
              <a:spcBef>
                <a:spcPts val="600"/>
              </a:spcBef>
              <a:spcAft>
                <a:spcPts val="600"/>
              </a:spcAft>
              <a:buFontTx/>
              <a:buChar char="-"/>
            </a:pPr>
            <a:r>
              <a:rPr lang="tr-TR" sz="2000" dirty="0" smtClean="0">
                <a:solidFill>
                  <a:schemeClr val="tx1">
                    <a:lumMod val="50000"/>
                  </a:schemeClr>
                </a:solidFill>
              </a:rPr>
              <a:t>Vergi aslına bağlı olmayan cezanın % 25’i ödenecek, kalan tutarın </a:t>
            </a:r>
            <a:r>
              <a:rPr lang="tr-TR" sz="2000" dirty="0">
                <a:solidFill>
                  <a:schemeClr val="tx1">
                    <a:lumMod val="50000"/>
                  </a:schemeClr>
                </a:solidFill>
              </a:rPr>
              <a:t>tahsilinden </a:t>
            </a:r>
            <a:r>
              <a:rPr lang="tr-TR" sz="2000" dirty="0" smtClean="0">
                <a:solidFill>
                  <a:schemeClr val="tx1">
                    <a:lumMod val="50000"/>
                  </a:schemeClr>
                </a:solidFill>
              </a:rPr>
              <a:t>vazgeçilecek,</a:t>
            </a:r>
          </a:p>
          <a:p>
            <a:pPr marL="342900" indent="-342900">
              <a:lnSpc>
                <a:spcPct val="150000"/>
              </a:lnSpc>
              <a:spcBef>
                <a:spcPts val="600"/>
              </a:spcBef>
              <a:spcAft>
                <a:spcPts val="600"/>
              </a:spcAft>
              <a:buFontTx/>
              <a:buChar char="-"/>
            </a:pPr>
            <a:r>
              <a:rPr lang="tr-TR" sz="2000" dirty="0" smtClean="0">
                <a:solidFill>
                  <a:schemeClr val="tx1">
                    <a:lumMod val="50000"/>
                  </a:schemeClr>
                </a:solidFill>
              </a:rPr>
              <a:t>Alacak asıllarına bağlı gecikme faizinin </a:t>
            </a:r>
            <a:r>
              <a:rPr lang="tr-TR" sz="2000" dirty="0">
                <a:solidFill>
                  <a:schemeClr val="tx1">
                    <a:lumMod val="50000"/>
                  </a:schemeClr>
                </a:solidFill>
              </a:rPr>
              <a:t>tamamının tahsilinden </a:t>
            </a:r>
            <a:r>
              <a:rPr lang="tr-TR" sz="2000" dirty="0" smtClean="0">
                <a:solidFill>
                  <a:schemeClr val="tx1">
                    <a:lumMod val="50000"/>
                  </a:schemeClr>
                </a:solidFill>
              </a:rPr>
              <a:t>vazgeçilecektir.</a:t>
            </a:r>
          </a:p>
        </p:txBody>
      </p:sp>
    </p:spTree>
    <p:extLst>
      <p:ext uri="{BB962C8B-B14F-4D97-AF65-F5344CB8AC3E}">
        <p14:creationId xmlns:p14="http://schemas.microsoft.com/office/powerpoint/2010/main" val="335367358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xit" presetSubtype="0" fill="hold" grpId="1" nodeType="clickEffect">
                                  <p:stCondLst>
                                    <p:cond delay="0"/>
                                  </p:stCondLst>
                                  <p:childTnLst>
                                    <p:anim calcmode="lin" valueType="num">
                                      <p:cBhvr>
                                        <p:cTn id="14" dur="1000"/>
                                        <p:tgtEl>
                                          <p:spTgt spid="9"/>
                                        </p:tgtEl>
                                        <p:attrNameLst>
                                          <p:attrName>ppt_w</p:attrName>
                                        </p:attrNameLst>
                                      </p:cBhvr>
                                      <p:tavLst>
                                        <p:tav tm="0">
                                          <p:val>
                                            <p:strVal val="ppt_w"/>
                                          </p:val>
                                        </p:tav>
                                        <p:tav tm="100000">
                                          <p:val>
                                            <p:fltVal val="0"/>
                                          </p:val>
                                        </p:tav>
                                      </p:tavLst>
                                    </p:anim>
                                    <p:anim calcmode="lin" valueType="num">
                                      <p:cBhvr>
                                        <p:cTn id="15" dur="1000"/>
                                        <p:tgtEl>
                                          <p:spTgt spid="9"/>
                                        </p:tgtEl>
                                        <p:attrNameLst>
                                          <p:attrName>ppt_h</p:attrName>
                                        </p:attrNameLst>
                                      </p:cBhvr>
                                      <p:tavLst>
                                        <p:tav tm="0">
                                          <p:val>
                                            <p:strVal val="ppt_h"/>
                                          </p:val>
                                        </p:tav>
                                        <p:tav tm="100000">
                                          <p:val>
                                            <p:fltVal val="0"/>
                                          </p:val>
                                        </p:tav>
                                      </p:tavLst>
                                    </p:anim>
                                    <p:anim calcmode="lin" valueType="num">
                                      <p:cBhvr>
                                        <p:cTn id="16" dur="1000"/>
                                        <p:tgtEl>
                                          <p:spTgt spid="9"/>
                                        </p:tgtEl>
                                        <p:attrNameLst>
                                          <p:attrName>style.rotation</p:attrName>
                                        </p:attrNameLst>
                                      </p:cBhvr>
                                      <p:tavLst>
                                        <p:tav tm="0">
                                          <p:val>
                                            <p:fltVal val="0"/>
                                          </p:val>
                                        </p:tav>
                                        <p:tav tm="100000">
                                          <p:val>
                                            <p:fltVal val="90"/>
                                          </p:val>
                                        </p:tav>
                                      </p:tavLst>
                                    </p:anim>
                                    <p:animEffect transition="out" filter="fade">
                                      <p:cBhvr>
                                        <p:cTn id="17" dur="1000"/>
                                        <p:tgtEl>
                                          <p:spTgt spid="9"/>
                                        </p:tgtEl>
                                      </p:cBhvr>
                                    </p:animEffect>
                                    <p:set>
                                      <p:cBhvr>
                                        <p:cTn id="18" dur="1" fill="hold">
                                          <p:stCondLst>
                                            <p:cond delay="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12000">
              <a:srgbClr val="B4E1F9"/>
            </a:gs>
            <a:gs pos="0">
              <a:schemeClr val="tx2">
                <a:lumMod val="40000"/>
                <a:lumOff val="60000"/>
              </a:schemeClr>
            </a:gs>
            <a:gs pos="100000">
              <a:srgbClr val="E6E6E6"/>
            </a:gs>
          </a:gsLst>
          <a:lin ang="5400000" scaled="0"/>
        </a:grad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a:xfrm>
            <a:off x="669595" y="6324571"/>
            <a:ext cx="2232247" cy="471624"/>
          </a:xfrm>
        </p:spPr>
        <p:txBody>
          <a:bodyPr>
            <a:normAutofit fontScale="90000"/>
          </a:bodyPr>
          <a:lstStyle/>
          <a:p>
            <a:pPr algn="ctr"/>
            <a:r>
              <a:rPr lang="tr-TR" sz="1600" b="1" dirty="0">
                <a:solidFill>
                  <a:schemeClr val="bg1">
                    <a:lumMod val="65000"/>
                  </a:schemeClr>
                </a:solidFill>
                <a:effectLst/>
              </a:rPr>
              <a:t>MESUT YİĞİT</a:t>
            </a:r>
            <a:r>
              <a:rPr lang="tr-TR" sz="1600" dirty="0">
                <a:solidFill>
                  <a:schemeClr val="bg1">
                    <a:lumMod val="65000"/>
                  </a:schemeClr>
                </a:solidFill>
                <a:effectLst/>
              </a:rPr>
              <a:t/>
            </a:r>
            <a:br>
              <a:rPr lang="tr-TR" sz="1600" dirty="0">
                <a:solidFill>
                  <a:schemeClr val="bg1">
                    <a:lumMod val="65000"/>
                  </a:schemeClr>
                </a:solidFill>
                <a:effectLst/>
              </a:rPr>
            </a:br>
            <a:r>
              <a:rPr lang="tr-TR" sz="1600" b="1" dirty="0">
                <a:solidFill>
                  <a:schemeClr val="bg1">
                    <a:lumMod val="65000"/>
                  </a:schemeClr>
                </a:solidFill>
                <a:effectLst/>
              </a:rPr>
              <a:t>YEMİNLİ MALİ </a:t>
            </a:r>
            <a:r>
              <a:rPr lang="tr-TR" sz="1600" b="1" dirty="0" smtClean="0">
                <a:solidFill>
                  <a:schemeClr val="bg1">
                    <a:lumMod val="65000"/>
                  </a:schemeClr>
                </a:solidFill>
                <a:effectLst/>
              </a:rPr>
              <a:t>MÜŞAVİR</a:t>
            </a:r>
            <a:endParaRPr lang="tr-TR" sz="1600" dirty="0">
              <a:solidFill>
                <a:schemeClr val="bg1">
                  <a:lumMod val="65000"/>
                </a:schemeClr>
              </a:solidFill>
            </a:endParaRPr>
          </a:p>
        </p:txBody>
      </p:sp>
      <p:pic>
        <p:nvPicPr>
          <p:cNvPr id="1036" name="Picture 12"/>
          <p:cNvPicPr>
            <a:picLocks noChangeAspect="1" noChangeArrowheads="1"/>
          </p:cNvPicPr>
          <p:nvPr/>
        </p:nvPicPr>
        <p:blipFill>
          <a:blip r:embed="rId3" cstate="print">
            <a:extLst>
              <a:ext uri="{BEBA8EAE-BF5A-486C-A8C5-ECC9F3942E4B}">
                <a14:imgProps xmlns:a14="http://schemas.microsoft.com/office/drawing/2010/main">
                  <a14:imgLayer r:embed="rId4">
                    <a14:imgEffect>
                      <a14:colorTemperature colorTemp="6100"/>
                    </a14:imgEffect>
                    <a14:imgEffect>
                      <a14:saturation sat="120000"/>
                    </a14:imgEffect>
                    <a14:imgEffect>
                      <a14:brightnessContrast bright="-12000" contrast="30000"/>
                    </a14:imgEffect>
                  </a14:imgLayer>
                </a14:imgProps>
              </a:ext>
              <a:ext uri="{28A0092B-C50C-407E-A947-70E740481C1C}">
                <a14:useLocalDpi xmlns:a14="http://schemas.microsoft.com/office/drawing/2010/main" val="0"/>
              </a:ext>
            </a:extLst>
          </a:blip>
          <a:srcRect/>
          <a:stretch>
            <a:fillRect/>
          </a:stretch>
        </p:blipFill>
        <p:spPr bwMode="auto">
          <a:xfrm>
            <a:off x="0" y="6300077"/>
            <a:ext cx="680530" cy="472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ayt Numarası Yer Tutucusu 6"/>
          <p:cNvSpPr>
            <a:spLocks noGrp="1"/>
          </p:cNvSpPr>
          <p:nvPr>
            <p:ph type="sldNum" sz="quarter" idx="12"/>
          </p:nvPr>
        </p:nvSpPr>
        <p:spPr>
          <a:xfrm>
            <a:off x="11989419" y="6358365"/>
            <a:ext cx="504056" cy="356343"/>
          </a:xfrm>
        </p:spPr>
        <p:txBody>
          <a:bodyPr/>
          <a:lstStyle/>
          <a:p>
            <a:pPr algn="ctr"/>
            <a:fld id="{28140BBF-EAB7-43D1-8B4A-9990D3932DF5}" type="slidenum">
              <a:rPr lang="tr-TR" sz="2000" b="1" smtClean="0">
                <a:solidFill>
                  <a:schemeClr val="bg2">
                    <a:lumMod val="25000"/>
                  </a:schemeClr>
                </a:solidFill>
                <a:latin typeface="Calibri" pitchFamily="34" charset="0"/>
                <a:cs typeface="Calibri" pitchFamily="34" charset="0"/>
              </a:rPr>
              <a:pPr algn="ctr"/>
              <a:t>15</a:t>
            </a:fld>
            <a:endParaRPr lang="tr-TR" sz="2000" b="1" dirty="0">
              <a:solidFill>
                <a:schemeClr val="bg2">
                  <a:lumMod val="25000"/>
                </a:schemeClr>
              </a:solidFill>
              <a:latin typeface="Calibri" pitchFamily="34" charset="0"/>
              <a:cs typeface="Calibri" pitchFamily="34" charset="0"/>
            </a:endParaRPr>
          </a:p>
        </p:txBody>
      </p:sp>
      <p:sp>
        <p:nvSpPr>
          <p:cNvPr id="9" name="Metin kutusu 8"/>
          <p:cNvSpPr txBox="1"/>
          <p:nvPr/>
        </p:nvSpPr>
        <p:spPr>
          <a:xfrm>
            <a:off x="1284905" y="810414"/>
            <a:ext cx="8904314" cy="5001369"/>
          </a:xfrm>
          <a:prstGeom prst="rect">
            <a:avLst/>
          </a:prstGeom>
          <a:noFill/>
        </p:spPr>
        <p:txBody>
          <a:bodyPr wrap="square" rtlCol="0">
            <a:spAutoFit/>
          </a:bodyPr>
          <a:lstStyle/>
          <a:p>
            <a:r>
              <a:rPr lang="tr-TR" sz="2400" b="1" dirty="0" smtClean="0">
                <a:solidFill>
                  <a:schemeClr val="accent5">
                    <a:lumMod val="75000"/>
                  </a:schemeClr>
                </a:solidFill>
              </a:rPr>
              <a:t>UZLAŞMA AŞAMASINDA BULUNAN İKMALEN, RE’SEN VEYA İDARECE TARH EDİLMİŞ KAMU ALACAKLARININ;</a:t>
            </a:r>
          </a:p>
          <a:p>
            <a:endParaRPr lang="tr-TR" sz="1400" b="1" dirty="0" smtClean="0">
              <a:latin typeface="Calibri" pitchFamily="34" charset="0"/>
              <a:cs typeface="Calibri" pitchFamily="34" charset="0"/>
            </a:endParaRPr>
          </a:p>
          <a:p>
            <a:r>
              <a:rPr lang="tr-TR" sz="1400" b="1" dirty="0" smtClean="0">
                <a:latin typeface="Calibri" pitchFamily="34" charset="0"/>
                <a:cs typeface="Calibri" pitchFamily="34" charset="0"/>
              </a:rPr>
              <a:t>(</a:t>
            </a:r>
            <a:r>
              <a:rPr lang="tr-TR" sz="1400" b="1" dirty="0">
                <a:latin typeface="Calibri" pitchFamily="34" charset="0"/>
                <a:cs typeface="Calibri" pitchFamily="34" charset="0"/>
              </a:rPr>
              <a:t>Uzlaşma İçin Başvuruda Bulunulmuş, Uzlaşma Günü Verilmemiş veya Uzlaşma Günü</a:t>
            </a:r>
            <a:endParaRPr lang="tr-TR" sz="1400" dirty="0">
              <a:latin typeface="Calibri" pitchFamily="34" charset="0"/>
              <a:cs typeface="Calibri" pitchFamily="34" charset="0"/>
            </a:endParaRPr>
          </a:p>
          <a:p>
            <a:r>
              <a:rPr lang="tr-TR" sz="1400" b="1" dirty="0">
                <a:latin typeface="Calibri" pitchFamily="34" charset="0"/>
                <a:cs typeface="Calibri" pitchFamily="34" charset="0"/>
              </a:rPr>
              <a:t>Gelmemiş yada Uzlaşma Sağlanamamış Ancak Dava Açma Süresi Geçmemiş Olanlar</a:t>
            </a:r>
            <a:r>
              <a:rPr lang="tr-TR" sz="1400" b="1" dirty="0" smtClean="0">
                <a:latin typeface="Calibri" pitchFamily="34" charset="0"/>
                <a:cs typeface="Calibri" pitchFamily="34" charset="0"/>
              </a:rPr>
              <a:t>)</a:t>
            </a:r>
          </a:p>
          <a:p>
            <a:endParaRPr lang="tr-TR" sz="1400" dirty="0">
              <a:latin typeface="Calibri" pitchFamily="34" charset="0"/>
              <a:cs typeface="Calibri" pitchFamily="34" charset="0"/>
            </a:endParaRPr>
          </a:p>
          <a:p>
            <a:pPr marL="342900" indent="-342900">
              <a:lnSpc>
                <a:spcPct val="150000"/>
              </a:lnSpc>
              <a:spcBef>
                <a:spcPts val="600"/>
              </a:spcBef>
              <a:spcAft>
                <a:spcPts val="600"/>
              </a:spcAft>
              <a:buFontTx/>
              <a:buChar char="-"/>
            </a:pPr>
            <a:r>
              <a:rPr lang="tr-TR" sz="2000" dirty="0" smtClean="0">
                <a:solidFill>
                  <a:schemeClr val="tx1">
                    <a:lumMod val="50000"/>
                  </a:schemeClr>
                </a:solidFill>
              </a:rPr>
              <a:t>Asıllarının </a:t>
            </a:r>
            <a:r>
              <a:rPr lang="tr-TR" sz="2000" dirty="0">
                <a:solidFill>
                  <a:schemeClr val="tx1">
                    <a:lumMod val="50000"/>
                  </a:schemeClr>
                </a:solidFill>
              </a:rPr>
              <a:t>% </a:t>
            </a:r>
            <a:r>
              <a:rPr lang="tr-TR" sz="2000" dirty="0" smtClean="0">
                <a:solidFill>
                  <a:schemeClr val="tx1">
                    <a:lumMod val="50000"/>
                  </a:schemeClr>
                </a:solidFill>
              </a:rPr>
              <a:t>50’si </a:t>
            </a:r>
            <a:r>
              <a:rPr lang="tr-TR" sz="2000" dirty="0">
                <a:solidFill>
                  <a:schemeClr val="tx1">
                    <a:lumMod val="50000"/>
                  </a:schemeClr>
                </a:solidFill>
              </a:rPr>
              <a:t>ile TEFE / ÜFE oranları ile hesaplanacak tutar </a:t>
            </a:r>
            <a:r>
              <a:rPr lang="tr-TR" sz="2000" dirty="0" smtClean="0">
                <a:solidFill>
                  <a:schemeClr val="tx1">
                    <a:lumMod val="50000"/>
                  </a:schemeClr>
                </a:solidFill>
              </a:rPr>
              <a:t>ödenecek, kalan </a:t>
            </a:r>
            <a:r>
              <a:rPr lang="tr-TR" sz="2000" dirty="0">
                <a:solidFill>
                  <a:schemeClr val="tx1">
                    <a:lumMod val="50000"/>
                  </a:schemeClr>
                </a:solidFill>
              </a:rPr>
              <a:t>vergi aslının tahsilinden vazgeçilecek</a:t>
            </a:r>
            <a:r>
              <a:rPr lang="tr-TR" sz="2000" dirty="0" smtClean="0">
                <a:solidFill>
                  <a:schemeClr val="tx1">
                    <a:lumMod val="50000"/>
                  </a:schemeClr>
                </a:solidFill>
              </a:rPr>
              <a:t>,</a:t>
            </a:r>
          </a:p>
          <a:p>
            <a:pPr marL="342900" indent="-342900">
              <a:lnSpc>
                <a:spcPct val="150000"/>
              </a:lnSpc>
              <a:spcBef>
                <a:spcPts val="600"/>
              </a:spcBef>
              <a:spcAft>
                <a:spcPts val="600"/>
              </a:spcAft>
              <a:buFontTx/>
              <a:buChar char="-"/>
            </a:pPr>
            <a:r>
              <a:rPr lang="tr-TR" sz="2000" dirty="0" smtClean="0">
                <a:solidFill>
                  <a:schemeClr val="tx1">
                    <a:lumMod val="50000"/>
                  </a:schemeClr>
                </a:solidFill>
              </a:rPr>
              <a:t>Vergi Ziya-ı Cezasının </a:t>
            </a:r>
            <a:r>
              <a:rPr lang="tr-TR" sz="2000" dirty="0">
                <a:solidFill>
                  <a:schemeClr val="tx1">
                    <a:lumMod val="50000"/>
                  </a:schemeClr>
                </a:solidFill>
              </a:rPr>
              <a:t>tamamının tahsilinden </a:t>
            </a:r>
            <a:r>
              <a:rPr lang="tr-TR" sz="2000" dirty="0" smtClean="0">
                <a:solidFill>
                  <a:schemeClr val="tx1">
                    <a:lumMod val="50000"/>
                  </a:schemeClr>
                </a:solidFill>
              </a:rPr>
              <a:t>vazgeçilecek,</a:t>
            </a:r>
          </a:p>
          <a:p>
            <a:pPr marL="342900" indent="-342900">
              <a:lnSpc>
                <a:spcPct val="150000"/>
              </a:lnSpc>
              <a:spcBef>
                <a:spcPts val="600"/>
              </a:spcBef>
              <a:spcAft>
                <a:spcPts val="600"/>
              </a:spcAft>
              <a:buFontTx/>
              <a:buChar char="-"/>
            </a:pPr>
            <a:r>
              <a:rPr lang="tr-TR" sz="2000" dirty="0" smtClean="0">
                <a:solidFill>
                  <a:schemeClr val="tx1">
                    <a:lumMod val="50000"/>
                  </a:schemeClr>
                </a:solidFill>
              </a:rPr>
              <a:t>Vergi aslına bağlı olmayan cezanın % 25’i </a:t>
            </a:r>
            <a:r>
              <a:rPr lang="tr-TR" sz="2000" dirty="0">
                <a:solidFill>
                  <a:schemeClr val="tx1">
                    <a:lumMod val="50000"/>
                  </a:schemeClr>
                </a:solidFill>
              </a:rPr>
              <a:t>ödenecek, </a:t>
            </a:r>
            <a:r>
              <a:rPr lang="tr-TR" sz="2000" dirty="0" smtClean="0">
                <a:solidFill>
                  <a:schemeClr val="tx1">
                    <a:lumMod val="50000"/>
                  </a:schemeClr>
                </a:solidFill>
              </a:rPr>
              <a:t>kalan tutarın tahsilinden </a:t>
            </a:r>
            <a:r>
              <a:rPr lang="tr-TR" sz="2000" dirty="0">
                <a:solidFill>
                  <a:schemeClr val="tx1">
                    <a:lumMod val="50000"/>
                  </a:schemeClr>
                </a:solidFill>
              </a:rPr>
              <a:t>vazgeçilecek</a:t>
            </a:r>
            <a:r>
              <a:rPr lang="tr-TR" sz="2000" dirty="0" smtClean="0">
                <a:solidFill>
                  <a:schemeClr val="tx1">
                    <a:lumMod val="50000"/>
                  </a:schemeClr>
                </a:solidFill>
              </a:rPr>
              <a:t>,</a:t>
            </a:r>
          </a:p>
          <a:p>
            <a:pPr marL="342900" indent="-342900">
              <a:lnSpc>
                <a:spcPct val="150000"/>
              </a:lnSpc>
              <a:spcBef>
                <a:spcPts val="600"/>
              </a:spcBef>
              <a:spcAft>
                <a:spcPts val="600"/>
              </a:spcAft>
              <a:buFontTx/>
              <a:buChar char="-"/>
            </a:pPr>
            <a:r>
              <a:rPr lang="tr-TR" sz="2000" dirty="0" smtClean="0">
                <a:solidFill>
                  <a:schemeClr val="tx1">
                    <a:lumMod val="50000"/>
                  </a:schemeClr>
                </a:solidFill>
              </a:rPr>
              <a:t>Alacak asıllarına bağlı gecikme faizinin </a:t>
            </a:r>
            <a:r>
              <a:rPr lang="tr-TR" sz="2000" dirty="0">
                <a:solidFill>
                  <a:schemeClr val="tx1">
                    <a:lumMod val="50000"/>
                  </a:schemeClr>
                </a:solidFill>
              </a:rPr>
              <a:t>tamamının tahsilinden </a:t>
            </a:r>
            <a:r>
              <a:rPr lang="tr-TR" sz="2000" dirty="0" smtClean="0">
                <a:solidFill>
                  <a:schemeClr val="tx1">
                    <a:lumMod val="50000"/>
                  </a:schemeClr>
                </a:solidFill>
              </a:rPr>
              <a:t>vazgeçilecektir.</a:t>
            </a:r>
          </a:p>
        </p:txBody>
      </p:sp>
    </p:spTree>
    <p:extLst>
      <p:ext uri="{BB962C8B-B14F-4D97-AF65-F5344CB8AC3E}">
        <p14:creationId xmlns:p14="http://schemas.microsoft.com/office/powerpoint/2010/main" val="273548997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xit" presetSubtype="0" fill="hold" grpId="1" nodeType="clickEffect">
                                  <p:stCondLst>
                                    <p:cond delay="0"/>
                                  </p:stCondLst>
                                  <p:childTnLst>
                                    <p:anim calcmode="lin" valueType="num">
                                      <p:cBhvr>
                                        <p:cTn id="14" dur="1000"/>
                                        <p:tgtEl>
                                          <p:spTgt spid="9"/>
                                        </p:tgtEl>
                                        <p:attrNameLst>
                                          <p:attrName>ppt_w</p:attrName>
                                        </p:attrNameLst>
                                      </p:cBhvr>
                                      <p:tavLst>
                                        <p:tav tm="0">
                                          <p:val>
                                            <p:strVal val="ppt_w"/>
                                          </p:val>
                                        </p:tav>
                                        <p:tav tm="100000">
                                          <p:val>
                                            <p:fltVal val="0"/>
                                          </p:val>
                                        </p:tav>
                                      </p:tavLst>
                                    </p:anim>
                                    <p:anim calcmode="lin" valueType="num">
                                      <p:cBhvr>
                                        <p:cTn id="15" dur="1000"/>
                                        <p:tgtEl>
                                          <p:spTgt spid="9"/>
                                        </p:tgtEl>
                                        <p:attrNameLst>
                                          <p:attrName>ppt_h</p:attrName>
                                        </p:attrNameLst>
                                      </p:cBhvr>
                                      <p:tavLst>
                                        <p:tav tm="0">
                                          <p:val>
                                            <p:strVal val="ppt_h"/>
                                          </p:val>
                                        </p:tav>
                                        <p:tav tm="100000">
                                          <p:val>
                                            <p:fltVal val="0"/>
                                          </p:val>
                                        </p:tav>
                                      </p:tavLst>
                                    </p:anim>
                                    <p:anim calcmode="lin" valueType="num">
                                      <p:cBhvr>
                                        <p:cTn id="16" dur="1000"/>
                                        <p:tgtEl>
                                          <p:spTgt spid="9"/>
                                        </p:tgtEl>
                                        <p:attrNameLst>
                                          <p:attrName>style.rotation</p:attrName>
                                        </p:attrNameLst>
                                      </p:cBhvr>
                                      <p:tavLst>
                                        <p:tav tm="0">
                                          <p:val>
                                            <p:fltVal val="0"/>
                                          </p:val>
                                        </p:tav>
                                        <p:tav tm="100000">
                                          <p:val>
                                            <p:fltVal val="90"/>
                                          </p:val>
                                        </p:tav>
                                      </p:tavLst>
                                    </p:anim>
                                    <p:animEffect transition="out" filter="fade">
                                      <p:cBhvr>
                                        <p:cTn id="17" dur="1000"/>
                                        <p:tgtEl>
                                          <p:spTgt spid="9"/>
                                        </p:tgtEl>
                                      </p:cBhvr>
                                    </p:animEffect>
                                    <p:set>
                                      <p:cBhvr>
                                        <p:cTn id="18" dur="1" fill="hold">
                                          <p:stCondLst>
                                            <p:cond delay="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12000">
              <a:srgbClr val="B4E1F9"/>
            </a:gs>
            <a:gs pos="0">
              <a:schemeClr val="tx2">
                <a:lumMod val="40000"/>
                <a:lumOff val="60000"/>
              </a:schemeClr>
            </a:gs>
            <a:gs pos="100000">
              <a:srgbClr val="E6E6E6"/>
            </a:gs>
          </a:gsLst>
          <a:lin ang="5400000" scaled="0"/>
        </a:grad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a:xfrm>
            <a:off x="669595" y="6324571"/>
            <a:ext cx="2232247" cy="471624"/>
          </a:xfrm>
        </p:spPr>
        <p:txBody>
          <a:bodyPr>
            <a:normAutofit fontScale="90000"/>
          </a:bodyPr>
          <a:lstStyle/>
          <a:p>
            <a:pPr algn="ctr"/>
            <a:r>
              <a:rPr lang="tr-TR" sz="1600" b="1" dirty="0">
                <a:solidFill>
                  <a:schemeClr val="bg1">
                    <a:lumMod val="65000"/>
                  </a:schemeClr>
                </a:solidFill>
                <a:effectLst/>
              </a:rPr>
              <a:t>MESUT YİĞİT</a:t>
            </a:r>
            <a:r>
              <a:rPr lang="tr-TR" sz="1600" dirty="0">
                <a:solidFill>
                  <a:schemeClr val="bg1">
                    <a:lumMod val="65000"/>
                  </a:schemeClr>
                </a:solidFill>
                <a:effectLst/>
              </a:rPr>
              <a:t/>
            </a:r>
            <a:br>
              <a:rPr lang="tr-TR" sz="1600" dirty="0">
                <a:solidFill>
                  <a:schemeClr val="bg1">
                    <a:lumMod val="65000"/>
                  </a:schemeClr>
                </a:solidFill>
                <a:effectLst/>
              </a:rPr>
            </a:br>
            <a:r>
              <a:rPr lang="tr-TR" sz="1600" b="1" dirty="0">
                <a:solidFill>
                  <a:schemeClr val="bg1">
                    <a:lumMod val="65000"/>
                  </a:schemeClr>
                </a:solidFill>
                <a:effectLst/>
              </a:rPr>
              <a:t>YEMİNLİ MALİ </a:t>
            </a:r>
            <a:r>
              <a:rPr lang="tr-TR" sz="1600" b="1" dirty="0" smtClean="0">
                <a:solidFill>
                  <a:schemeClr val="bg1">
                    <a:lumMod val="65000"/>
                  </a:schemeClr>
                </a:solidFill>
                <a:effectLst/>
              </a:rPr>
              <a:t>MÜŞAVİR</a:t>
            </a:r>
            <a:endParaRPr lang="tr-TR" sz="1600" dirty="0">
              <a:solidFill>
                <a:schemeClr val="bg1">
                  <a:lumMod val="65000"/>
                </a:schemeClr>
              </a:solidFill>
            </a:endParaRPr>
          </a:p>
        </p:txBody>
      </p:sp>
      <p:pic>
        <p:nvPicPr>
          <p:cNvPr id="1036" name="Picture 12"/>
          <p:cNvPicPr>
            <a:picLocks noChangeAspect="1" noChangeArrowheads="1"/>
          </p:cNvPicPr>
          <p:nvPr/>
        </p:nvPicPr>
        <p:blipFill>
          <a:blip r:embed="rId3" cstate="print">
            <a:extLst>
              <a:ext uri="{BEBA8EAE-BF5A-486C-A8C5-ECC9F3942E4B}">
                <a14:imgProps xmlns:a14="http://schemas.microsoft.com/office/drawing/2010/main">
                  <a14:imgLayer r:embed="rId4">
                    <a14:imgEffect>
                      <a14:colorTemperature colorTemp="6100"/>
                    </a14:imgEffect>
                    <a14:imgEffect>
                      <a14:saturation sat="120000"/>
                    </a14:imgEffect>
                    <a14:imgEffect>
                      <a14:brightnessContrast bright="-12000" contrast="30000"/>
                    </a14:imgEffect>
                  </a14:imgLayer>
                </a14:imgProps>
              </a:ext>
              <a:ext uri="{28A0092B-C50C-407E-A947-70E740481C1C}">
                <a14:useLocalDpi xmlns:a14="http://schemas.microsoft.com/office/drawing/2010/main" val="0"/>
              </a:ext>
            </a:extLst>
          </a:blip>
          <a:srcRect/>
          <a:stretch>
            <a:fillRect/>
          </a:stretch>
        </p:blipFill>
        <p:spPr bwMode="auto">
          <a:xfrm>
            <a:off x="0" y="6300077"/>
            <a:ext cx="680530" cy="472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ayt Numarası Yer Tutucusu 6"/>
          <p:cNvSpPr>
            <a:spLocks noGrp="1"/>
          </p:cNvSpPr>
          <p:nvPr>
            <p:ph type="sldNum" sz="quarter" idx="12"/>
          </p:nvPr>
        </p:nvSpPr>
        <p:spPr>
          <a:xfrm>
            <a:off x="11989419" y="6358365"/>
            <a:ext cx="504056" cy="356343"/>
          </a:xfrm>
        </p:spPr>
        <p:txBody>
          <a:bodyPr/>
          <a:lstStyle/>
          <a:p>
            <a:pPr algn="ctr"/>
            <a:fld id="{28140BBF-EAB7-43D1-8B4A-9990D3932DF5}" type="slidenum">
              <a:rPr lang="tr-TR" sz="2000" b="1" smtClean="0">
                <a:solidFill>
                  <a:schemeClr val="bg2">
                    <a:lumMod val="25000"/>
                  </a:schemeClr>
                </a:solidFill>
                <a:latin typeface="Calibri" pitchFamily="34" charset="0"/>
                <a:cs typeface="Calibri" pitchFamily="34" charset="0"/>
              </a:rPr>
              <a:pPr algn="ctr"/>
              <a:t>16</a:t>
            </a:fld>
            <a:endParaRPr lang="tr-TR" sz="2000" b="1" dirty="0">
              <a:solidFill>
                <a:schemeClr val="bg2">
                  <a:lumMod val="25000"/>
                </a:schemeClr>
              </a:solidFill>
              <a:latin typeface="Calibri" pitchFamily="34" charset="0"/>
              <a:cs typeface="Calibri" pitchFamily="34" charset="0"/>
            </a:endParaRPr>
          </a:p>
        </p:txBody>
      </p:sp>
      <p:sp>
        <p:nvSpPr>
          <p:cNvPr id="9" name="Metin kutusu 8"/>
          <p:cNvSpPr txBox="1"/>
          <p:nvPr/>
        </p:nvSpPr>
        <p:spPr>
          <a:xfrm>
            <a:off x="1021471" y="737716"/>
            <a:ext cx="8879716" cy="5524589"/>
          </a:xfrm>
          <a:prstGeom prst="rect">
            <a:avLst/>
          </a:prstGeom>
          <a:noFill/>
        </p:spPr>
        <p:txBody>
          <a:bodyPr wrap="square" rtlCol="0">
            <a:spAutoFit/>
          </a:bodyPr>
          <a:lstStyle/>
          <a:p>
            <a:r>
              <a:rPr lang="tr-TR" sz="2400" b="1" dirty="0" smtClean="0">
                <a:solidFill>
                  <a:schemeClr val="accent5">
                    <a:lumMod val="75000"/>
                  </a:schemeClr>
                </a:solidFill>
              </a:rPr>
              <a:t>İNCELEME VE TARHİYAT SAFHASINDA BULUNAN İŞLEMLER</a:t>
            </a:r>
          </a:p>
          <a:p>
            <a:endParaRPr lang="tr-TR" sz="2000" dirty="0" smtClean="0">
              <a:solidFill>
                <a:schemeClr val="tx1">
                  <a:lumMod val="50000"/>
                </a:schemeClr>
              </a:solidFill>
            </a:endParaRPr>
          </a:p>
          <a:p>
            <a:r>
              <a:rPr lang="tr-TR" sz="2000" dirty="0" smtClean="0">
                <a:solidFill>
                  <a:schemeClr val="tx1">
                    <a:lumMod val="50000"/>
                  </a:schemeClr>
                </a:solidFill>
              </a:rPr>
              <a:t>Kanunun kapsadığı dönemlere ilişkin olarak bu kanunun yayımlandığı tarihten önce başlandığı halde bu tarihe kadar tamamlanmamış olan vergi incelemeleri ile takdir, tarh ve tahakkuk işlemlerine devam edilir. Bu kanunun matrah artırımı hükümleri saklı kalmak kaydıyla; tarh edilecek kamu alacaklarının,</a:t>
            </a:r>
          </a:p>
          <a:p>
            <a:endParaRPr lang="tr-TR" sz="1400" b="1" dirty="0" smtClean="0">
              <a:latin typeface="Calibri" pitchFamily="34" charset="0"/>
              <a:cs typeface="Calibri" pitchFamily="34" charset="0"/>
            </a:endParaRPr>
          </a:p>
          <a:p>
            <a:pPr marL="342900" indent="-342900">
              <a:lnSpc>
                <a:spcPct val="150000"/>
              </a:lnSpc>
              <a:spcBef>
                <a:spcPts val="600"/>
              </a:spcBef>
              <a:spcAft>
                <a:spcPts val="600"/>
              </a:spcAft>
              <a:buFontTx/>
              <a:buChar char="-"/>
            </a:pPr>
            <a:r>
              <a:rPr lang="tr-TR" sz="2000" dirty="0" smtClean="0">
                <a:solidFill>
                  <a:schemeClr val="tx1">
                    <a:lumMod val="50000"/>
                  </a:schemeClr>
                </a:solidFill>
              </a:rPr>
              <a:t>Asıllarının </a:t>
            </a:r>
            <a:r>
              <a:rPr lang="tr-TR" sz="2000" dirty="0">
                <a:solidFill>
                  <a:schemeClr val="tx1">
                    <a:lumMod val="50000"/>
                  </a:schemeClr>
                </a:solidFill>
              </a:rPr>
              <a:t>% </a:t>
            </a:r>
            <a:r>
              <a:rPr lang="tr-TR" sz="2000" dirty="0" smtClean="0">
                <a:solidFill>
                  <a:schemeClr val="tx1">
                    <a:lumMod val="50000"/>
                  </a:schemeClr>
                </a:solidFill>
              </a:rPr>
              <a:t>50’si </a:t>
            </a:r>
            <a:r>
              <a:rPr lang="tr-TR" sz="2000" dirty="0">
                <a:solidFill>
                  <a:schemeClr val="tx1">
                    <a:lumMod val="50000"/>
                  </a:schemeClr>
                </a:solidFill>
              </a:rPr>
              <a:t>ile TEFE / ÜFE oranları ile hesaplanacak tutar </a:t>
            </a:r>
            <a:r>
              <a:rPr lang="tr-TR" sz="2000" dirty="0" smtClean="0">
                <a:solidFill>
                  <a:schemeClr val="tx1">
                    <a:lumMod val="50000"/>
                  </a:schemeClr>
                </a:solidFill>
              </a:rPr>
              <a:t>ödenecek, kalan </a:t>
            </a:r>
            <a:r>
              <a:rPr lang="tr-TR" sz="2000" dirty="0">
                <a:solidFill>
                  <a:schemeClr val="tx1">
                    <a:lumMod val="50000"/>
                  </a:schemeClr>
                </a:solidFill>
              </a:rPr>
              <a:t>vergi aslının tahsilinden vazgeçilecek</a:t>
            </a:r>
            <a:r>
              <a:rPr lang="tr-TR" sz="2000" dirty="0" smtClean="0">
                <a:solidFill>
                  <a:schemeClr val="tx1">
                    <a:lumMod val="50000"/>
                  </a:schemeClr>
                </a:solidFill>
              </a:rPr>
              <a:t>,</a:t>
            </a:r>
            <a:endParaRPr lang="tr-TR" sz="2000" dirty="0">
              <a:solidFill>
                <a:schemeClr val="tx1">
                  <a:lumMod val="50000"/>
                </a:schemeClr>
              </a:solidFill>
            </a:endParaRPr>
          </a:p>
          <a:p>
            <a:pPr marL="342900" indent="-342900">
              <a:lnSpc>
                <a:spcPct val="150000"/>
              </a:lnSpc>
              <a:spcBef>
                <a:spcPts val="600"/>
              </a:spcBef>
              <a:spcAft>
                <a:spcPts val="600"/>
              </a:spcAft>
              <a:buFontTx/>
              <a:buChar char="-"/>
            </a:pPr>
            <a:r>
              <a:rPr lang="tr-TR" sz="2000" dirty="0" smtClean="0">
                <a:solidFill>
                  <a:schemeClr val="tx1">
                    <a:lumMod val="50000"/>
                  </a:schemeClr>
                </a:solidFill>
              </a:rPr>
              <a:t>Vergi Ziya-ı Cezasının </a:t>
            </a:r>
            <a:r>
              <a:rPr lang="tr-TR" sz="2000" dirty="0">
                <a:solidFill>
                  <a:schemeClr val="tx1">
                    <a:lumMod val="50000"/>
                  </a:schemeClr>
                </a:solidFill>
              </a:rPr>
              <a:t>tamamının tahsilinden vazgeçilecek</a:t>
            </a:r>
            <a:r>
              <a:rPr lang="tr-TR" sz="2000" dirty="0" smtClean="0">
                <a:solidFill>
                  <a:schemeClr val="tx1">
                    <a:lumMod val="50000"/>
                  </a:schemeClr>
                </a:solidFill>
              </a:rPr>
              <a:t>,</a:t>
            </a:r>
          </a:p>
          <a:p>
            <a:pPr marL="342900" indent="-342900">
              <a:lnSpc>
                <a:spcPct val="150000"/>
              </a:lnSpc>
              <a:spcBef>
                <a:spcPts val="600"/>
              </a:spcBef>
              <a:spcAft>
                <a:spcPts val="600"/>
              </a:spcAft>
              <a:buFontTx/>
              <a:buChar char="-"/>
            </a:pPr>
            <a:r>
              <a:rPr lang="tr-TR" sz="2000" dirty="0" smtClean="0">
                <a:solidFill>
                  <a:schemeClr val="tx1">
                    <a:lumMod val="50000"/>
                  </a:schemeClr>
                </a:solidFill>
              </a:rPr>
              <a:t>Vergi aslına bağlı olmayan cezanın % 25’i ödenecek kalan tutarın tahsilinden </a:t>
            </a:r>
            <a:r>
              <a:rPr lang="tr-TR" sz="2000" dirty="0">
                <a:solidFill>
                  <a:schemeClr val="tx1">
                    <a:lumMod val="50000"/>
                  </a:schemeClr>
                </a:solidFill>
              </a:rPr>
              <a:t>vazgeçilecek,</a:t>
            </a:r>
            <a:endParaRPr lang="tr-TR" sz="2000" dirty="0" smtClean="0">
              <a:solidFill>
                <a:schemeClr val="tx1">
                  <a:lumMod val="50000"/>
                </a:schemeClr>
              </a:solidFill>
            </a:endParaRPr>
          </a:p>
          <a:p>
            <a:pPr marL="342900" indent="-342900">
              <a:lnSpc>
                <a:spcPct val="150000"/>
              </a:lnSpc>
              <a:spcBef>
                <a:spcPts val="600"/>
              </a:spcBef>
              <a:spcAft>
                <a:spcPts val="600"/>
              </a:spcAft>
              <a:buFontTx/>
              <a:buChar char="-"/>
            </a:pPr>
            <a:r>
              <a:rPr lang="tr-TR" sz="2000" dirty="0" smtClean="0">
                <a:solidFill>
                  <a:schemeClr val="tx1">
                    <a:lumMod val="50000"/>
                  </a:schemeClr>
                </a:solidFill>
              </a:rPr>
              <a:t>Alacak asıllarına bağlı gecikme faizinin </a:t>
            </a:r>
            <a:r>
              <a:rPr lang="tr-TR" sz="2000" dirty="0">
                <a:solidFill>
                  <a:schemeClr val="tx1">
                    <a:lumMod val="50000"/>
                  </a:schemeClr>
                </a:solidFill>
              </a:rPr>
              <a:t>tamamının tahsilinden </a:t>
            </a:r>
            <a:r>
              <a:rPr lang="tr-TR" sz="2000" dirty="0" smtClean="0">
                <a:solidFill>
                  <a:schemeClr val="tx1">
                    <a:lumMod val="50000"/>
                  </a:schemeClr>
                </a:solidFill>
              </a:rPr>
              <a:t>vazgeçilecektir.</a:t>
            </a:r>
          </a:p>
        </p:txBody>
      </p:sp>
    </p:spTree>
    <p:extLst>
      <p:ext uri="{BB962C8B-B14F-4D97-AF65-F5344CB8AC3E}">
        <p14:creationId xmlns:p14="http://schemas.microsoft.com/office/powerpoint/2010/main" val="33021300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xit" presetSubtype="0" fill="hold" grpId="1" nodeType="clickEffect">
                                  <p:stCondLst>
                                    <p:cond delay="0"/>
                                  </p:stCondLst>
                                  <p:childTnLst>
                                    <p:anim calcmode="lin" valueType="num">
                                      <p:cBhvr>
                                        <p:cTn id="14" dur="1000"/>
                                        <p:tgtEl>
                                          <p:spTgt spid="9"/>
                                        </p:tgtEl>
                                        <p:attrNameLst>
                                          <p:attrName>ppt_w</p:attrName>
                                        </p:attrNameLst>
                                      </p:cBhvr>
                                      <p:tavLst>
                                        <p:tav tm="0">
                                          <p:val>
                                            <p:strVal val="ppt_w"/>
                                          </p:val>
                                        </p:tav>
                                        <p:tav tm="100000">
                                          <p:val>
                                            <p:fltVal val="0"/>
                                          </p:val>
                                        </p:tav>
                                      </p:tavLst>
                                    </p:anim>
                                    <p:anim calcmode="lin" valueType="num">
                                      <p:cBhvr>
                                        <p:cTn id="15" dur="1000"/>
                                        <p:tgtEl>
                                          <p:spTgt spid="9"/>
                                        </p:tgtEl>
                                        <p:attrNameLst>
                                          <p:attrName>ppt_h</p:attrName>
                                        </p:attrNameLst>
                                      </p:cBhvr>
                                      <p:tavLst>
                                        <p:tav tm="0">
                                          <p:val>
                                            <p:strVal val="ppt_h"/>
                                          </p:val>
                                        </p:tav>
                                        <p:tav tm="100000">
                                          <p:val>
                                            <p:fltVal val="0"/>
                                          </p:val>
                                        </p:tav>
                                      </p:tavLst>
                                    </p:anim>
                                    <p:anim calcmode="lin" valueType="num">
                                      <p:cBhvr>
                                        <p:cTn id="16" dur="1000"/>
                                        <p:tgtEl>
                                          <p:spTgt spid="9"/>
                                        </p:tgtEl>
                                        <p:attrNameLst>
                                          <p:attrName>style.rotation</p:attrName>
                                        </p:attrNameLst>
                                      </p:cBhvr>
                                      <p:tavLst>
                                        <p:tav tm="0">
                                          <p:val>
                                            <p:fltVal val="0"/>
                                          </p:val>
                                        </p:tav>
                                        <p:tav tm="100000">
                                          <p:val>
                                            <p:fltVal val="90"/>
                                          </p:val>
                                        </p:tav>
                                      </p:tavLst>
                                    </p:anim>
                                    <p:animEffect transition="out" filter="fade">
                                      <p:cBhvr>
                                        <p:cTn id="17" dur="1000"/>
                                        <p:tgtEl>
                                          <p:spTgt spid="9"/>
                                        </p:tgtEl>
                                      </p:cBhvr>
                                    </p:animEffect>
                                    <p:set>
                                      <p:cBhvr>
                                        <p:cTn id="18" dur="1" fill="hold">
                                          <p:stCondLst>
                                            <p:cond delay="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12000">
              <a:srgbClr val="B4E1F9"/>
            </a:gs>
            <a:gs pos="0">
              <a:schemeClr val="tx2">
                <a:lumMod val="40000"/>
                <a:lumOff val="60000"/>
              </a:schemeClr>
            </a:gs>
            <a:gs pos="100000">
              <a:srgbClr val="E6E6E6"/>
            </a:gs>
          </a:gsLst>
          <a:lin ang="5400000" scaled="0"/>
        </a:grad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a:xfrm>
            <a:off x="669595" y="6324571"/>
            <a:ext cx="2232247" cy="471624"/>
          </a:xfrm>
        </p:spPr>
        <p:txBody>
          <a:bodyPr>
            <a:normAutofit fontScale="90000"/>
          </a:bodyPr>
          <a:lstStyle/>
          <a:p>
            <a:pPr algn="ctr"/>
            <a:r>
              <a:rPr lang="tr-TR" sz="1600" b="1" dirty="0">
                <a:solidFill>
                  <a:schemeClr val="bg1">
                    <a:lumMod val="65000"/>
                  </a:schemeClr>
                </a:solidFill>
                <a:effectLst/>
              </a:rPr>
              <a:t>MESUT YİĞİT</a:t>
            </a:r>
            <a:r>
              <a:rPr lang="tr-TR" sz="1600" dirty="0">
                <a:solidFill>
                  <a:schemeClr val="bg1">
                    <a:lumMod val="65000"/>
                  </a:schemeClr>
                </a:solidFill>
                <a:effectLst/>
              </a:rPr>
              <a:t/>
            </a:r>
            <a:br>
              <a:rPr lang="tr-TR" sz="1600" dirty="0">
                <a:solidFill>
                  <a:schemeClr val="bg1">
                    <a:lumMod val="65000"/>
                  </a:schemeClr>
                </a:solidFill>
                <a:effectLst/>
              </a:rPr>
            </a:br>
            <a:r>
              <a:rPr lang="tr-TR" sz="1600" b="1" dirty="0">
                <a:solidFill>
                  <a:schemeClr val="bg1">
                    <a:lumMod val="65000"/>
                  </a:schemeClr>
                </a:solidFill>
                <a:effectLst/>
              </a:rPr>
              <a:t>YEMİNLİ MALİ </a:t>
            </a:r>
            <a:r>
              <a:rPr lang="tr-TR" sz="1600" b="1" dirty="0" smtClean="0">
                <a:solidFill>
                  <a:schemeClr val="bg1">
                    <a:lumMod val="65000"/>
                  </a:schemeClr>
                </a:solidFill>
                <a:effectLst/>
              </a:rPr>
              <a:t>MÜŞAVİR</a:t>
            </a:r>
            <a:endParaRPr lang="tr-TR" sz="1600" dirty="0">
              <a:solidFill>
                <a:schemeClr val="bg1">
                  <a:lumMod val="65000"/>
                </a:schemeClr>
              </a:solidFill>
            </a:endParaRPr>
          </a:p>
        </p:txBody>
      </p:sp>
      <p:pic>
        <p:nvPicPr>
          <p:cNvPr id="1036" name="Picture 12"/>
          <p:cNvPicPr>
            <a:picLocks noChangeAspect="1" noChangeArrowheads="1"/>
          </p:cNvPicPr>
          <p:nvPr/>
        </p:nvPicPr>
        <p:blipFill>
          <a:blip r:embed="rId3" cstate="print">
            <a:extLst>
              <a:ext uri="{BEBA8EAE-BF5A-486C-A8C5-ECC9F3942E4B}">
                <a14:imgProps xmlns:a14="http://schemas.microsoft.com/office/drawing/2010/main">
                  <a14:imgLayer r:embed="rId4">
                    <a14:imgEffect>
                      <a14:colorTemperature colorTemp="6100"/>
                    </a14:imgEffect>
                    <a14:imgEffect>
                      <a14:saturation sat="120000"/>
                    </a14:imgEffect>
                    <a14:imgEffect>
                      <a14:brightnessContrast bright="-12000" contrast="30000"/>
                    </a14:imgEffect>
                  </a14:imgLayer>
                </a14:imgProps>
              </a:ext>
              <a:ext uri="{28A0092B-C50C-407E-A947-70E740481C1C}">
                <a14:useLocalDpi xmlns:a14="http://schemas.microsoft.com/office/drawing/2010/main" val="0"/>
              </a:ext>
            </a:extLst>
          </a:blip>
          <a:srcRect/>
          <a:stretch>
            <a:fillRect/>
          </a:stretch>
        </p:blipFill>
        <p:spPr bwMode="auto">
          <a:xfrm>
            <a:off x="0" y="6300077"/>
            <a:ext cx="680530" cy="472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ayt Numarası Yer Tutucusu 6"/>
          <p:cNvSpPr>
            <a:spLocks noGrp="1"/>
          </p:cNvSpPr>
          <p:nvPr>
            <p:ph type="sldNum" sz="quarter" idx="12"/>
          </p:nvPr>
        </p:nvSpPr>
        <p:spPr>
          <a:xfrm>
            <a:off x="11989419" y="6358365"/>
            <a:ext cx="504056" cy="356343"/>
          </a:xfrm>
        </p:spPr>
        <p:txBody>
          <a:bodyPr/>
          <a:lstStyle/>
          <a:p>
            <a:pPr algn="ctr"/>
            <a:fld id="{28140BBF-EAB7-43D1-8B4A-9990D3932DF5}" type="slidenum">
              <a:rPr lang="tr-TR" sz="2000" b="1" smtClean="0">
                <a:solidFill>
                  <a:schemeClr val="bg2">
                    <a:lumMod val="25000"/>
                  </a:schemeClr>
                </a:solidFill>
                <a:latin typeface="Calibri" pitchFamily="34" charset="0"/>
                <a:cs typeface="Calibri" pitchFamily="34" charset="0"/>
              </a:rPr>
              <a:pPr algn="ctr"/>
              <a:t>17</a:t>
            </a:fld>
            <a:endParaRPr lang="tr-TR" sz="2000" b="1" dirty="0">
              <a:solidFill>
                <a:schemeClr val="bg2">
                  <a:lumMod val="25000"/>
                </a:schemeClr>
              </a:solidFill>
              <a:latin typeface="Calibri" pitchFamily="34" charset="0"/>
              <a:cs typeface="Calibri" pitchFamily="34" charset="0"/>
            </a:endParaRPr>
          </a:p>
        </p:txBody>
      </p:sp>
      <p:sp>
        <p:nvSpPr>
          <p:cNvPr id="9" name="Metin kutusu 8"/>
          <p:cNvSpPr txBox="1"/>
          <p:nvPr/>
        </p:nvSpPr>
        <p:spPr>
          <a:xfrm>
            <a:off x="705128" y="1169764"/>
            <a:ext cx="9721080" cy="4078039"/>
          </a:xfrm>
          <a:prstGeom prst="rect">
            <a:avLst/>
          </a:prstGeom>
          <a:noFill/>
        </p:spPr>
        <p:txBody>
          <a:bodyPr wrap="square" rtlCol="0">
            <a:spAutoFit/>
          </a:bodyPr>
          <a:lstStyle/>
          <a:p>
            <a:r>
              <a:rPr lang="tr-TR" sz="2400" b="1" dirty="0" smtClean="0">
                <a:solidFill>
                  <a:schemeClr val="accent5">
                    <a:lumMod val="75000"/>
                  </a:schemeClr>
                </a:solidFill>
              </a:rPr>
              <a:t>İNCELEME VE TARHİYAT SAFHASINDA BULUNAN İŞLEMLER</a:t>
            </a:r>
          </a:p>
          <a:p>
            <a:endParaRPr lang="tr-TR" sz="2000" dirty="0" smtClean="0">
              <a:solidFill>
                <a:schemeClr val="tx1">
                  <a:lumMod val="50000"/>
                </a:schemeClr>
              </a:solidFill>
            </a:endParaRPr>
          </a:p>
          <a:p>
            <a:r>
              <a:rPr lang="tr-TR" sz="2000" dirty="0" smtClean="0">
                <a:solidFill>
                  <a:schemeClr val="tx1">
                    <a:lumMod val="50000"/>
                  </a:schemeClr>
                </a:solidFill>
              </a:rPr>
              <a:t>Kanunun kapsadığı </a:t>
            </a:r>
            <a:r>
              <a:rPr lang="tr-TR" sz="2000" dirty="0">
                <a:solidFill>
                  <a:schemeClr val="tx1">
                    <a:lumMod val="50000"/>
                  </a:schemeClr>
                </a:solidFill>
              </a:rPr>
              <a:t>dönemlere ilişkin </a:t>
            </a:r>
            <a:r>
              <a:rPr lang="tr-TR" sz="2000" dirty="0" smtClean="0">
                <a:solidFill>
                  <a:schemeClr val="tx1">
                    <a:lumMod val="50000"/>
                  </a:schemeClr>
                </a:solidFill>
              </a:rPr>
              <a:t>olarak;</a:t>
            </a:r>
          </a:p>
          <a:p>
            <a:pPr marL="342900" indent="-342900">
              <a:spcBef>
                <a:spcPts val="600"/>
              </a:spcBef>
              <a:spcAft>
                <a:spcPts val="600"/>
              </a:spcAft>
              <a:buFontTx/>
              <a:buChar char="-"/>
            </a:pPr>
            <a:r>
              <a:rPr lang="tr-TR" sz="2000" dirty="0">
                <a:solidFill>
                  <a:schemeClr val="tx1">
                    <a:lumMod val="50000"/>
                  </a:schemeClr>
                </a:solidFill>
              </a:rPr>
              <a:t>İştirak nedeniyle kesilecek vergi ziya-ı cezalarında, cezaya muhatap olanların, cezanın % 25’ini ödemeleri halinde cezanın kalan kısmının tahsilinden </a:t>
            </a:r>
            <a:r>
              <a:rPr lang="tr-TR" sz="2000" dirty="0" smtClean="0">
                <a:solidFill>
                  <a:schemeClr val="tx1">
                    <a:lumMod val="50000"/>
                  </a:schemeClr>
                </a:solidFill>
              </a:rPr>
              <a:t>vazgeçilir,</a:t>
            </a:r>
            <a:endParaRPr lang="tr-TR" sz="2000" dirty="0">
              <a:solidFill>
                <a:schemeClr val="tx1">
                  <a:lumMod val="50000"/>
                </a:schemeClr>
              </a:solidFill>
            </a:endParaRPr>
          </a:p>
          <a:p>
            <a:pPr marL="342900" indent="-342900">
              <a:spcBef>
                <a:spcPts val="600"/>
              </a:spcBef>
              <a:spcAft>
                <a:spcPts val="600"/>
              </a:spcAft>
              <a:buFontTx/>
              <a:buChar char="-"/>
            </a:pPr>
            <a:r>
              <a:rPr lang="tr-TR" sz="2000" dirty="0">
                <a:solidFill>
                  <a:schemeClr val="tx1">
                    <a:lumMod val="50000"/>
                  </a:schemeClr>
                </a:solidFill>
              </a:rPr>
              <a:t>Kanunun yayımlandığı tarihten önce pişmanlık talebi ile verilip, ödeme yönünden şartların ihlal edildiği beyannameler ile kendiliğinden verilen beyannameler için kesilen ve bu Kanunun yayımlandığı tarih itibarıyla tebliğ edilmemiş olan vergi cezaları hakkında bu madde hükümleri uygulanır. Asla bağlı vergi cezalarının bu madde kapsamında tahsilinden vazgeçilebilmesi için verginin bu Kanunun yayımlandığı tarihten önce ödenmiş olması veya bu Kanunun 2 </a:t>
            </a:r>
            <a:r>
              <a:rPr lang="tr-TR" sz="2000" dirty="0" err="1">
                <a:solidFill>
                  <a:schemeClr val="tx1">
                    <a:lumMod val="50000"/>
                  </a:schemeClr>
                </a:solidFill>
              </a:rPr>
              <a:t>nci</a:t>
            </a:r>
            <a:r>
              <a:rPr lang="tr-TR" sz="2000" dirty="0">
                <a:solidFill>
                  <a:schemeClr val="tx1">
                    <a:lumMod val="50000"/>
                  </a:schemeClr>
                </a:solidFill>
              </a:rPr>
              <a:t> maddesine göre ödenmesi şarttır</a:t>
            </a:r>
            <a:r>
              <a:rPr lang="tr-TR" sz="2000" dirty="0" smtClean="0">
                <a:solidFill>
                  <a:schemeClr val="tx1">
                    <a:lumMod val="50000"/>
                  </a:schemeClr>
                </a:solidFill>
              </a:rPr>
              <a:t>.</a:t>
            </a:r>
            <a:endParaRPr lang="tr-TR" sz="2000" dirty="0">
              <a:solidFill>
                <a:schemeClr val="tx1">
                  <a:lumMod val="50000"/>
                </a:schemeClr>
              </a:solidFill>
            </a:endParaRPr>
          </a:p>
        </p:txBody>
      </p:sp>
    </p:spTree>
    <p:extLst>
      <p:ext uri="{BB962C8B-B14F-4D97-AF65-F5344CB8AC3E}">
        <p14:creationId xmlns:p14="http://schemas.microsoft.com/office/powerpoint/2010/main" val="163085258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xit" presetSubtype="0" fill="hold" grpId="1" nodeType="clickEffect">
                                  <p:stCondLst>
                                    <p:cond delay="0"/>
                                  </p:stCondLst>
                                  <p:childTnLst>
                                    <p:anim calcmode="lin" valueType="num">
                                      <p:cBhvr>
                                        <p:cTn id="14" dur="1000"/>
                                        <p:tgtEl>
                                          <p:spTgt spid="9"/>
                                        </p:tgtEl>
                                        <p:attrNameLst>
                                          <p:attrName>ppt_w</p:attrName>
                                        </p:attrNameLst>
                                      </p:cBhvr>
                                      <p:tavLst>
                                        <p:tav tm="0">
                                          <p:val>
                                            <p:strVal val="ppt_w"/>
                                          </p:val>
                                        </p:tav>
                                        <p:tav tm="100000">
                                          <p:val>
                                            <p:fltVal val="0"/>
                                          </p:val>
                                        </p:tav>
                                      </p:tavLst>
                                    </p:anim>
                                    <p:anim calcmode="lin" valueType="num">
                                      <p:cBhvr>
                                        <p:cTn id="15" dur="1000"/>
                                        <p:tgtEl>
                                          <p:spTgt spid="9"/>
                                        </p:tgtEl>
                                        <p:attrNameLst>
                                          <p:attrName>ppt_h</p:attrName>
                                        </p:attrNameLst>
                                      </p:cBhvr>
                                      <p:tavLst>
                                        <p:tav tm="0">
                                          <p:val>
                                            <p:strVal val="ppt_h"/>
                                          </p:val>
                                        </p:tav>
                                        <p:tav tm="100000">
                                          <p:val>
                                            <p:fltVal val="0"/>
                                          </p:val>
                                        </p:tav>
                                      </p:tavLst>
                                    </p:anim>
                                    <p:anim calcmode="lin" valueType="num">
                                      <p:cBhvr>
                                        <p:cTn id="16" dur="1000"/>
                                        <p:tgtEl>
                                          <p:spTgt spid="9"/>
                                        </p:tgtEl>
                                        <p:attrNameLst>
                                          <p:attrName>style.rotation</p:attrName>
                                        </p:attrNameLst>
                                      </p:cBhvr>
                                      <p:tavLst>
                                        <p:tav tm="0">
                                          <p:val>
                                            <p:fltVal val="0"/>
                                          </p:val>
                                        </p:tav>
                                        <p:tav tm="100000">
                                          <p:val>
                                            <p:fltVal val="90"/>
                                          </p:val>
                                        </p:tav>
                                      </p:tavLst>
                                    </p:anim>
                                    <p:animEffect transition="out" filter="fade">
                                      <p:cBhvr>
                                        <p:cTn id="17" dur="1000"/>
                                        <p:tgtEl>
                                          <p:spTgt spid="9"/>
                                        </p:tgtEl>
                                      </p:cBhvr>
                                    </p:animEffect>
                                    <p:set>
                                      <p:cBhvr>
                                        <p:cTn id="18" dur="1" fill="hold">
                                          <p:stCondLst>
                                            <p:cond delay="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12000">
              <a:srgbClr val="B4E1F9"/>
            </a:gs>
            <a:gs pos="0">
              <a:schemeClr val="tx2">
                <a:lumMod val="40000"/>
                <a:lumOff val="60000"/>
              </a:schemeClr>
            </a:gs>
            <a:gs pos="100000">
              <a:srgbClr val="E6E6E6"/>
            </a:gs>
          </a:gsLst>
          <a:lin ang="5400000" scaled="0"/>
        </a:grad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a:xfrm>
            <a:off x="669595" y="6324571"/>
            <a:ext cx="2232247" cy="471624"/>
          </a:xfrm>
        </p:spPr>
        <p:txBody>
          <a:bodyPr>
            <a:normAutofit fontScale="90000"/>
          </a:bodyPr>
          <a:lstStyle/>
          <a:p>
            <a:pPr algn="ctr"/>
            <a:r>
              <a:rPr lang="tr-TR" sz="1600" b="1" dirty="0">
                <a:solidFill>
                  <a:schemeClr val="bg1">
                    <a:lumMod val="65000"/>
                  </a:schemeClr>
                </a:solidFill>
                <a:effectLst/>
              </a:rPr>
              <a:t>MESUT YİĞİT</a:t>
            </a:r>
            <a:r>
              <a:rPr lang="tr-TR" sz="1600" dirty="0">
                <a:solidFill>
                  <a:schemeClr val="bg1">
                    <a:lumMod val="65000"/>
                  </a:schemeClr>
                </a:solidFill>
                <a:effectLst/>
              </a:rPr>
              <a:t/>
            </a:r>
            <a:br>
              <a:rPr lang="tr-TR" sz="1600" dirty="0">
                <a:solidFill>
                  <a:schemeClr val="bg1">
                    <a:lumMod val="65000"/>
                  </a:schemeClr>
                </a:solidFill>
                <a:effectLst/>
              </a:rPr>
            </a:br>
            <a:r>
              <a:rPr lang="tr-TR" sz="1600" b="1" dirty="0">
                <a:solidFill>
                  <a:schemeClr val="bg1">
                    <a:lumMod val="65000"/>
                  </a:schemeClr>
                </a:solidFill>
                <a:effectLst/>
              </a:rPr>
              <a:t>YEMİNLİ MALİ </a:t>
            </a:r>
            <a:r>
              <a:rPr lang="tr-TR" sz="1600" b="1" dirty="0" smtClean="0">
                <a:solidFill>
                  <a:schemeClr val="bg1">
                    <a:lumMod val="65000"/>
                  </a:schemeClr>
                </a:solidFill>
                <a:effectLst/>
              </a:rPr>
              <a:t>MÜŞAVİR</a:t>
            </a:r>
            <a:endParaRPr lang="tr-TR" sz="1600" dirty="0">
              <a:solidFill>
                <a:schemeClr val="bg1">
                  <a:lumMod val="65000"/>
                </a:schemeClr>
              </a:solidFill>
            </a:endParaRPr>
          </a:p>
        </p:txBody>
      </p:sp>
      <p:pic>
        <p:nvPicPr>
          <p:cNvPr id="1036" name="Picture 12"/>
          <p:cNvPicPr>
            <a:picLocks noChangeAspect="1" noChangeArrowheads="1"/>
          </p:cNvPicPr>
          <p:nvPr/>
        </p:nvPicPr>
        <p:blipFill>
          <a:blip r:embed="rId3" cstate="print">
            <a:extLst>
              <a:ext uri="{BEBA8EAE-BF5A-486C-A8C5-ECC9F3942E4B}">
                <a14:imgProps xmlns:a14="http://schemas.microsoft.com/office/drawing/2010/main">
                  <a14:imgLayer r:embed="rId4">
                    <a14:imgEffect>
                      <a14:colorTemperature colorTemp="6100"/>
                    </a14:imgEffect>
                    <a14:imgEffect>
                      <a14:saturation sat="120000"/>
                    </a14:imgEffect>
                    <a14:imgEffect>
                      <a14:brightnessContrast bright="-12000" contrast="30000"/>
                    </a14:imgEffect>
                  </a14:imgLayer>
                </a14:imgProps>
              </a:ext>
              <a:ext uri="{28A0092B-C50C-407E-A947-70E740481C1C}">
                <a14:useLocalDpi xmlns:a14="http://schemas.microsoft.com/office/drawing/2010/main" val="0"/>
              </a:ext>
            </a:extLst>
          </a:blip>
          <a:srcRect/>
          <a:stretch>
            <a:fillRect/>
          </a:stretch>
        </p:blipFill>
        <p:spPr bwMode="auto">
          <a:xfrm>
            <a:off x="0" y="6300077"/>
            <a:ext cx="680530" cy="472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ayt Numarası Yer Tutucusu 6"/>
          <p:cNvSpPr>
            <a:spLocks noGrp="1"/>
          </p:cNvSpPr>
          <p:nvPr>
            <p:ph type="sldNum" sz="quarter" idx="12"/>
          </p:nvPr>
        </p:nvSpPr>
        <p:spPr>
          <a:xfrm>
            <a:off x="11989419" y="6358365"/>
            <a:ext cx="504056" cy="356343"/>
          </a:xfrm>
        </p:spPr>
        <p:txBody>
          <a:bodyPr/>
          <a:lstStyle/>
          <a:p>
            <a:pPr algn="ctr"/>
            <a:fld id="{28140BBF-EAB7-43D1-8B4A-9990D3932DF5}" type="slidenum">
              <a:rPr lang="tr-TR" sz="2000" b="1" smtClean="0">
                <a:solidFill>
                  <a:schemeClr val="bg2">
                    <a:lumMod val="25000"/>
                  </a:schemeClr>
                </a:solidFill>
                <a:latin typeface="Calibri" pitchFamily="34" charset="0"/>
                <a:cs typeface="Calibri" pitchFamily="34" charset="0"/>
              </a:rPr>
              <a:pPr algn="ctr"/>
              <a:t>18</a:t>
            </a:fld>
            <a:endParaRPr lang="tr-TR" sz="2000" b="1" dirty="0">
              <a:solidFill>
                <a:schemeClr val="bg2">
                  <a:lumMod val="25000"/>
                </a:schemeClr>
              </a:solidFill>
              <a:latin typeface="Calibri" pitchFamily="34" charset="0"/>
              <a:cs typeface="Calibri" pitchFamily="34" charset="0"/>
            </a:endParaRPr>
          </a:p>
        </p:txBody>
      </p:sp>
      <p:sp>
        <p:nvSpPr>
          <p:cNvPr id="9" name="Metin kutusu 8"/>
          <p:cNvSpPr txBox="1"/>
          <p:nvPr/>
        </p:nvSpPr>
        <p:spPr>
          <a:xfrm>
            <a:off x="612155" y="485710"/>
            <a:ext cx="7848872" cy="5524589"/>
          </a:xfrm>
          <a:prstGeom prst="rect">
            <a:avLst/>
          </a:prstGeom>
          <a:noFill/>
        </p:spPr>
        <p:txBody>
          <a:bodyPr wrap="square" rtlCol="0">
            <a:spAutoFit/>
          </a:bodyPr>
          <a:lstStyle/>
          <a:p>
            <a:r>
              <a:rPr lang="tr-TR" sz="2400" b="1" dirty="0" smtClean="0">
                <a:solidFill>
                  <a:schemeClr val="accent5">
                    <a:lumMod val="75000"/>
                  </a:schemeClr>
                </a:solidFill>
              </a:rPr>
              <a:t>İNCELEME VE TARHİYAT SAFHASINDA BULUNAN İŞLEMLER İLE İLGİLİ ÖNEMLİ KONULAR</a:t>
            </a:r>
          </a:p>
          <a:p>
            <a:endParaRPr lang="tr-TR" sz="2000" dirty="0" smtClean="0">
              <a:solidFill>
                <a:schemeClr val="tx1">
                  <a:lumMod val="50000"/>
                </a:schemeClr>
              </a:solidFill>
            </a:endParaRPr>
          </a:p>
          <a:p>
            <a:pPr marL="342900" indent="-342900">
              <a:spcBef>
                <a:spcPts val="600"/>
              </a:spcBef>
              <a:spcAft>
                <a:spcPts val="600"/>
              </a:spcAft>
              <a:buFont typeface="Wingdings" pitchFamily="2" charset="2"/>
              <a:buChar char="v"/>
            </a:pPr>
            <a:r>
              <a:rPr lang="tr-TR" sz="2000" dirty="0" smtClean="0">
                <a:solidFill>
                  <a:schemeClr val="tx1">
                    <a:lumMod val="50000"/>
                  </a:schemeClr>
                </a:solidFill>
              </a:rPr>
              <a:t>Bu </a:t>
            </a:r>
            <a:r>
              <a:rPr lang="tr-TR" sz="2000" dirty="0">
                <a:solidFill>
                  <a:schemeClr val="tx1">
                    <a:lumMod val="50000"/>
                  </a:schemeClr>
                </a:solidFill>
              </a:rPr>
              <a:t>madde hükümlerinden yararlanılabilmesi için madde kapsamında </a:t>
            </a:r>
            <a:r>
              <a:rPr lang="tr-TR" sz="2000" dirty="0" smtClean="0">
                <a:solidFill>
                  <a:schemeClr val="tx1">
                    <a:lumMod val="50000"/>
                  </a:schemeClr>
                </a:solidFill>
              </a:rPr>
              <a:t>ödeme başvurusunda </a:t>
            </a:r>
            <a:r>
              <a:rPr lang="tr-TR" sz="2000" dirty="0">
                <a:solidFill>
                  <a:schemeClr val="tx1">
                    <a:lumMod val="50000"/>
                  </a:schemeClr>
                </a:solidFill>
              </a:rPr>
              <a:t>bulunulan alacağa ilişkin</a:t>
            </a:r>
            <a:r>
              <a:rPr lang="tr-TR" sz="2000" b="1" dirty="0">
                <a:solidFill>
                  <a:schemeClr val="tx1">
                    <a:lumMod val="50000"/>
                  </a:schemeClr>
                </a:solidFill>
              </a:rPr>
              <a:t> dava açılmaması şarttır</a:t>
            </a:r>
            <a:r>
              <a:rPr lang="tr-TR" sz="2000" dirty="0" smtClean="0">
                <a:solidFill>
                  <a:schemeClr val="tx1">
                    <a:lumMod val="50000"/>
                  </a:schemeClr>
                </a:solidFill>
              </a:rPr>
              <a:t>.</a:t>
            </a:r>
          </a:p>
          <a:p>
            <a:pPr marL="342900" indent="-342900">
              <a:spcBef>
                <a:spcPts val="600"/>
              </a:spcBef>
              <a:spcAft>
                <a:spcPts val="600"/>
              </a:spcAft>
              <a:buFont typeface="Wingdings" pitchFamily="2" charset="2"/>
              <a:buChar char="v"/>
            </a:pPr>
            <a:r>
              <a:rPr lang="tr-TR" sz="2000" dirty="0">
                <a:solidFill>
                  <a:schemeClr val="tx1">
                    <a:lumMod val="50000"/>
                  </a:schemeClr>
                </a:solidFill>
              </a:rPr>
              <a:t>Bu Kanunun 3 üncü maddesi ile bu madde hükmünden yararlananlar, ayrıca 213 sayılı Kanunun uzlaşma, tarhiyat öncesi uzlaşma ve vergi cezalarında indirim hükümlerinden yararlanamazlar.</a:t>
            </a:r>
          </a:p>
          <a:p>
            <a:pPr marL="342900" indent="-342900">
              <a:spcBef>
                <a:spcPts val="600"/>
              </a:spcBef>
              <a:spcAft>
                <a:spcPts val="600"/>
              </a:spcAft>
              <a:buFont typeface="Wingdings" pitchFamily="2" charset="2"/>
              <a:buChar char="v"/>
            </a:pPr>
            <a:r>
              <a:rPr lang="tr-TR" sz="2000" dirty="0">
                <a:solidFill>
                  <a:schemeClr val="tx1">
                    <a:lumMod val="50000"/>
                  </a:schemeClr>
                </a:solidFill>
              </a:rPr>
              <a:t>İncelemeye başlama; Vergi incelemesine başlanıldığı hususunun tutanağa bağlanması, vergi incelemesi için mükellefin yazı ile davet edilmesi, defter ve belgeleri isteme yazısının tebliğ edilmesi, matrah artırımı tutanağı </a:t>
            </a:r>
            <a:r>
              <a:rPr lang="nb-NO" sz="2000" dirty="0">
                <a:solidFill>
                  <a:schemeClr val="tx1">
                    <a:lumMod val="50000"/>
                  </a:schemeClr>
                </a:solidFill>
              </a:rPr>
              <a:t>düzenlenmesi ya da kanuni defter ve belgelerin incelenmek üzere vergi incelemesine yetkili</a:t>
            </a:r>
            <a:r>
              <a:rPr lang="tr-TR" sz="2000" dirty="0">
                <a:solidFill>
                  <a:schemeClr val="tx1">
                    <a:lumMod val="50000"/>
                  </a:schemeClr>
                </a:solidFill>
              </a:rPr>
              <a:t> olanlara ibraz edilmiş olması hallerini kapsar.</a:t>
            </a:r>
          </a:p>
        </p:txBody>
      </p:sp>
      <p:pic>
        <p:nvPicPr>
          <p:cNvPr id="3" name="Resim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61027" y="3472873"/>
            <a:ext cx="3553235" cy="2538025"/>
          </a:xfrm>
          <a:prstGeom prst="rect">
            <a:avLst/>
          </a:prstGeom>
        </p:spPr>
      </p:pic>
    </p:spTree>
    <p:extLst>
      <p:ext uri="{BB962C8B-B14F-4D97-AF65-F5344CB8AC3E}">
        <p14:creationId xmlns:p14="http://schemas.microsoft.com/office/powerpoint/2010/main" val="386676384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heel(1)">
                                      <p:cBhvr>
                                        <p:cTn id="15" dur="20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xit" presetSubtype="1" fill="hold" nodeType="clickEffect">
                                  <p:stCondLst>
                                    <p:cond delay="0"/>
                                  </p:stCondLst>
                                  <p:childTnLst>
                                    <p:animEffect transition="out" filter="wheel(1)">
                                      <p:cBhvr>
                                        <p:cTn id="19" dur="2000"/>
                                        <p:tgtEl>
                                          <p:spTgt spid="3"/>
                                        </p:tgtEl>
                                      </p:cBhvr>
                                    </p:animEffect>
                                    <p:set>
                                      <p:cBhvr>
                                        <p:cTn id="20" dur="1" fill="hold">
                                          <p:stCondLst>
                                            <p:cond delay="1999"/>
                                          </p:stCondLst>
                                        </p:cTn>
                                        <p:tgtEl>
                                          <p:spTgt spid="3"/>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31" presetClass="exit" presetSubtype="0" fill="hold" grpId="1" nodeType="clickEffect">
                                  <p:stCondLst>
                                    <p:cond delay="0"/>
                                  </p:stCondLst>
                                  <p:childTnLst>
                                    <p:anim calcmode="lin" valueType="num">
                                      <p:cBhvr>
                                        <p:cTn id="24" dur="1000"/>
                                        <p:tgtEl>
                                          <p:spTgt spid="9"/>
                                        </p:tgtEl>
                                        <p:attrNameLst>
                                          <p:attrName>ppt_w</p:attrName>
                                        </p:attrNameLst>
                                      </p:cBhvr>
                                      <p:tavLst>
                                        <p:tav tm="0">
                                          <p:val>
                                            <p:strVal val="ppt_w"/>
                                          </p:val>
                                        </p:tav>
                                        <p:tav tm="100000">
                                          <p:val>
                                            <p:fltVal val="0"/>
                                          </p:val>
                                        </p:tav>
                                      </p:tavLst>
                                    </p:anim>
                                    <p:anim calcmode="lin" valueType="num">
                                      <p:cBhvr>
                                        <p:cTn id="25" dur="1000"/>
                                        <p:tgtEl>
                                          <p:spTgt spid="9"/>
                                        </p:tgtEl>
                                        <p:attrNameLst>
                                          <p:attrName>ppt_h</p:attrName>
                                        </p:attrNameLst>
                                      </p:cBhvr>
                                      <p:tavLst>
                                        <p:tav tm="0">
                                          <p:val>
                                            <p:strVal val="ppt_h"/>
                                          </p:val>
                                        </p:tav>
                                        <p:tav tm="100000">
                                          <p:val>
                                            <p:fltVal val="0"/>
                                          </p:val>
                                        </p:tav>
                                      </p:tavLst>
                                    </p:anim>
                                    <p:anim calcmode="lin" valueType="num">
                                      <p:cBhvr>
                                        <p:cTn id="26" dur="1000"/>
                                        <p:tgtEl>
                                          <p:spTgt spid="9"/>
                                        </p:tgtEl>
                                        <p:attrNameLst>
                                          <p:attrName>style.rotation</p:attrName>
                                        </p:attrNameLst>
                                      </p:cBhvr>
                                      <p:tavLst>
                                        <p:tav tm="0">
                                          <p:val>
                                            <p:fltVal val="0"/>
                                          </p:val>
                                        </p:tav>
                                        <p:tav tm="100000">
                                          <p:val>
                                            <p:fltVal val="90"/>
                                          </p:val>
                                        </p:tav>
                                      </p:tavLst>
                                    </p:anim>
                                    <p:animEffect transition="out" filter="fade">
                                      <p:cBhvr>
                                        <p:cTn id="27" dur="1000"/>
                                        <p:tgtEl>
                                          <p:spTgt spid="9"/>
                                        </p:tgtEl>
                                      </p:cBhvr>
                                    </p:animEffect>
                                    <p:set>
                                      <p:cBhvr>
                                        <p:cTn id="28" dur="1" fill="hold">
                                          <p:stCondLst>
                                            <p:cond delay="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12000">
              <a:srgbClr val="B4E1F9"/>
            </a:gs>
            <a:gs pos="0">
              <a:schemeClr val="tx2">
                <a:lumMod val="40000"/>
                <a:lumOff val="60000"/>
              </a:schemeClr>
            </a:gs>
            <a:gs pos="100000">
              <a:srgbClr val="E6E6E6"/>
            </a:gs>
          </a:gsLst>
          <a:lin ang="5400000" scaled="0"/>
        </a:grad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a:xfrm>
            <a:off x="669595" y="6324571"/>
            <a:ext cx="2232247" cy="471624"/>
          </a:xfrm>
        </p:spPr>
        <p:txBody>
          <a:bodyPr>
            <a:normAutofit fontScale="90000"/>
          </a:bodyPr>
          <a:lstStyle/>
          <a:p>
            <a:pPr algn="ctr"/>
            <a:r>
              <a:rPr lang="tr-TR" sz="1600" b="1" dirty="0">
                <a:solidFill>
                  <a:schemeClr val="bg1">
                    <a:lumMod val="65000"/>
                  </a:schemeClr>
                </a:solidFill>
                <a:effectLst/>
              </a:rPr>
              <a:t>MESUT YİĞİT</a:t>
            </a:r>
            <a:r>
              <a:rPr lang="tr-TR" sz="1600" dirty="0">
                <a:solidFill>
                  <a:schemeClr val="bg1">
                    <a:lumMod val="65000"/>
                  </a:schemeClr>
                </a:solidFill>
                <a:effectLst/>
              </a:rPr>
              <a:t/>
            </a:r>
            <a:br>
              <a:rPr lang="tr-TR" sz="1600" dirty="0">
                <a:solidFill>
                  <a:schemeClr val="bg1">
                    <a:lumMod val="65000"/>
                  </a:schemeClr>
                </a:solidFill>
                <a:effectLst/>
              </a:rPr>
            </a:br>
            <a:r>
              <a:rPr lang="tr-TR" sz="1600" b="1" dirty="0">
                <a:solidFill>
                  <a:schemeClr val="bg1">
                    <a:lumMod val="65000"/>
                  </a:schemeClr>
                </a:solidFill>
                <a:effectLst/>
              </a:rPr>
              <a:t>YEMİNLİ MALİ </a:t>
            </a:r>
            <a:r>
              <a:rPr lang="tr-TR" sz="1600" b="1" dirty="0" smtClean="0">
                <a:solidFill>
                  <a:schemeClr val="bg1">
                    <a:lumMod val="65000"/>
                  </a:schemeClr>
                </a:solidFill>
                <a:effectLst/>
              </a:rPr>
              <a:t>MÜŞAVİR</a:t>
            </a:r>
            <a:endParaRPr lang="tr-TR" sz="1600" dirty="0">
              <a:solidFill>
                <a:schemeClr val="bg1">
                  <a:lumMod val="65000"/>
                </a:schemeClr>
              </a:solidFill>
            </a:endParaRPr>
          </a:p>
        </p:txBody>
      </p:sp>
      <p:pic>
        <p:nvPicPr>
          <p:cNvPr id="1036" name="Picture 12"/>
          <p:cNvPicPr>
            <a:picLocks noChangeAspect="1" noChangeArrowheads="1"/>
          </p:cNvPicPr>
          <p:nvPr/>
        </p:nvPicPr>
        <p:blipFill>
          <a:blip r:embed="rId3" cstate="print">
            <a:extLst>
              <a:ext uri="{BEBA8EAE-BF5A-486C-A8C5-ECC9F3942E4B}">
                <a14:imgProps xmlns:a14="http://schemas.microsoft.com/office/drawing/2010/main">
                  <a14:imgLayer r:embed="rId4">
                    <a14:imgEffect>
                      <a14:colorTemperature colorTemp="6100"/>
                    </a14:imgEffect>
                    <a14:imgEffect>
                      <a14:saturation sat="120000"/>
                    </a14:imgEffect>
                    <a14:imgEffect>
                      <a14:brightnessContrast bright="-12000" contrast="30000"/>
                    </a14:imgEffect>
                  </a14:imgLayer>
                </a14:imgProps>
              </a:ext>
              <a:ext uri="{28A0092B-C50C-407E-A947-70E740481C1C}">
                <a14:useLocalDpi xmlns:a14="http://schemas.microsoft.com/office/drawing/2010/main" val="0"/>
              </a:ext>
            </a:extLst>
          </a:blip>
          <a:srcRect/>
          <a:stretch>
            <a:fillRect/>
          </a:stretch>
        </p:blipFill>
        <p:spPr bwMode="auto">
          <a:xfrm>
            <a:off x="0" y="6300077"/>
            <a:ext cx="680530" cy="472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ayt Numarası Yer Tutucusu 6"/>
          <p:cNvSpPr>
            <a:spLocks noGrp="1"/>
          </p:cNvSpPr>
          <p:nvPr>
            <p:ph type="sldNum" sz="quarter" idx="12"/>
          </p:nvPr>
        </p:nvSpPr>
        <p:spPr>
          <a:xfrm>
            <a:off x="11989419" y="6358365"/>
            <a:ext cx="504056" cy="356343"/>
          </a:xfrm>
        </p:spPr>
        <p:txBody>
          <a:bodyPr/>
          <a:lstStyle/>
          <a:p>
            <a:pPr algn="ctr"/>
            <a:fld id="{28140BBF-EAB7-43D1-8B4A-9990D3932DF5}" type="slidenum">
              <a:rPr lang="tr-TR" sz="2000" b="1" smtClean="0">
                <a:solidFill>
                  <a:schemeClr val="bg2">
                    <a:lumMod val="25000"/>
                  </a:schemeClr>
                </a:solidFill>
                <a:latin typeface="Calibri" pitchFamily="34" charset="0"/>
                <a:cs typeface="Calibri" pitchFamily="34" charset="0"/>
              </a:rPr>
              <a:pPr algn="ctr"/>
              <a:t>19</a:t>
            </a:fld>
            <a:endParaRPr lang="tr-TR" sz="2000" b="1" dirty="0">
              <a:solidFill>
                <a:schemeClr val="bg2">
                  <a:lumMod val="25000"/>
                </a:schemeClr>
              </a:solidFill>
              <a:latin typeface="Calibri" pitchFamily="34" charset="0"/>
              <a:cs typeface="Calibri" pitchFamily="34" charset="0"/>
            </a:endParaRPr>
          </a:p>
        </p:txBody>
      </p:sp>
      <p:sp>
        <p:nvSpPr>
          <p:cNvPr id="9" name="Metin kutusu 8"/>
          <p:cNvSpPr txBox="1"/>
          <p:nvPr/>
        </p:nvSpPr>
        <p:spPr>
          <a:xfrm>
            <a:off x="1332235" y="1025748"/>
            <a:ext cx="9721080" cy="5078313"/>
          </a:xfrm>
          <a:prstGeom prst="rect">
            <a:avLst/>
          </a:prstGeom>
          <a:noFill/>
        </p:spPr>
        <p:txBody>
          <a:bodyPr wrap="square" rtlCol="0">
            <a:spAutoFit/>
          </a:bodyPr>
          <a:lstStyle/>
          <a:p>
            <a:r>
              <a:rPr lang="tr-TR" sz="2400" b="1" i="1" dirty="0">
                <a:solidFill>
                  <a:schemeClr val="accent5">
                    <a:lumMod val="75000"/>
                  </a:schemeClr>
                </a:solidFill>
              </a:rPr>
              <a:t>DEVAM EDEN İNCELEMELER VE MATRAH ARTIRIMI</a:t>
            </a:r>
          </a:p>
          <a:p>
            <a:endParaRPr lang="tr-TR" sz="2000" b="1" i="1" dirty="0">
              <a:solidFill>
                <a:schemeClr val="tx1">
                  <a:lumMod val="50000"/>
                </a:schemeClr>
              </a:solidFill>
            </a:endParaRPr>
          </a:p>
          <a:p>
            <a:r>
              <a:rPr lang="tr-TR" sz="2000" i="1" dirty="0">
                <a:solidFill>
                  <a:schemeClr val="tx1">
                    <a:lumMod val="50000"/>
                  </a:schemeClr>
                </a:solidFill>
              </a:rPr>
              <a:t>Kanununun yürürlüğünden önce başlayan inceleme ve takdir işlemlerinin, kanunun yayın tarihini izleyen ayın başından itibaren bir ay içerisinde sonuçlandırılması gerekir. Aksi halde devam edilmez. Bu süreçte tamamlanan işlemler neticesinde bulunan matrah farkları artırılan matrahtan düşürülür. Varsa kalan fark için tarhiyat yapılır. Bu mahsubun yapılabilmesi için inceleme raporu ya da komisyon </a:t>
            </a:r>
            <a:r>
              <a:rPr lang="tr-TR" sz="2000" i="1" dirty="0" smtClean="0">
                <a:solidFill>
                  <a:schemeClr val="tx1">
                    <a:lumMod val="50000"/>
                  </a:schemeClr>
                </a:solidFill>
              </a:rPr>
              <a:t>kararlarının vergi </a:t>
            </a:r>
            <a:r>
              <a:rPr lang="tr-TR" sz="2000" i="1" dirty="0">
                <a:solidFill>
                  <a:schemeClr val="tx1">
                    <a:lumMod val="50000"/>
                  </a:schemeClr>
                </a:solidFill>
              </a:rPr>
              <a:t>dairesine intikal ettiği tarihten önce matrah artırımında bulunulmuş olması gerekir.</a:t>
            </a:r>
          </a:p>
          <a:p>
            <a:endParaRPr lang="tr-TR" sz="1000" i="1" dirty="0" smtClean="0">
              <a:solidFill>
                <a:schemeClr val="tx1">
                  <a:lumMod val="50000"/>
                </a:schemeClr>
              </a:solidFill>
            </a:endParaRPr>
          </a:p>
          <a:p>
            <a:r>
              <a:rPr lang="tr-TR" sz="2000" i="1" dirty="0" smtClean="0">
                <a:solidFill>
                  <a:schemeClr val="tx1">
                    <a:lumMod val="50000"/>
                  </a:schemeClr>
                </a:solidFill>
              </a:rPr>
              <a:t>Bir örnekle açıklamak gerekir ise; </a:t>
            </a:r>
          </a:p>
          <a:p>
            <a:r>
              <a:rPr lang="tr-TR" sz="2000" i="1" dirty="0">
                <a:solidFill>
                  <a:schemeClr val="tx1">
                    <a:lumMod val="50000"/>
                  </a:schemeClr>
                </a:solidFill>
              </a:rPr>
              <a:t>	</a:t>
            </a:r>
            <a:r>
              <a:rPr lang="tr-TR" sz="2000" i="1" dirty="0" smtClean="0">
                <a:solidFill>
                  <a:schemeClr val="tx1">
                    <a:lumMod val="50000"/>
                  </a:schemeClr>
                </a:solidFill>
              </a:rPr>
              <a:t>2008 yılına ait Kurumlar Vergisi </a:t>
            </a:r>
            <a:r>
              <a:rPr lang="tr-TR" sz="2000" i="1" dirty="0">
                <a:solidFill>
                  <a:schemeClr val="tx1">
                    <a:lumMod val="50000"/>
                  </a:schemeClr>
                </a:solidFill>
              </a:rPr>
              <a:t>beyanı incelenen mükellef bu yıl için matrah artırımında </a:t>
            </a:r>
            <a:r>
              <a:rPr lang="tr-TR" sz="2000" i="1" dirty="0" smtClean="0">
                <a:solidFill>
                  <a:schemeClr val="tx1">
                    <a:lumMod val="50000"/>
                  </a:schemeClr>
                </a:solidFill>
              </a:rPr>
              <a:t>bulunduğu takdirde bu </a:t>
            </a:r>
            <a:r>
              <a:rPr lang="tr-TR" sz="2000" i="1" dirty="0">
                <a:solidFill>
                  <a:schemeClr val="tx1">
                    <a:lumMod val="50000"/>
                  </a:schemeClr>
                </a:solidFill>
              </a:rPr>
              <a:t>incelemenin belirtilen sürede sonuçlandırılması gerekir</a:t>
            </a:r>
            <a:r>
              <a:rPr lang="tr-TR" sz="2000" i="1" dirty="0" smtClean="0">
                <a:solidFill>
                  <a:schemeClr val="tx1">
                    <a:lumMod val="50000"/>
                  </a:schemeClr>
                </a:solidFill>
              </a:rPr>
              <a:t>.</a:t>
            </a:r>
          </a:p>
          <a:p>
            <a:endParaRPr lang="tr-TR" sz="1000" i="1" dirty="0">
              <a:solidFill>
                <a:schemeClr val="tx1">
                  <a:lumMod val="50000"/>
                </a:schemeClr>
              </a:solidFill>
            </a:endParaRPr>
          </a:p>
          <a:p>
            <a:r>
              <a:rPr lang="tr-TR" sz="2000" i="1" dirty="0" smtClean="0">
                <a:solidFill>
                  <a:schemeClr val="tx1">
                    <a:lumMod val="50000"/>
                  </a:schemeClr>
                </a:solidFill>
              </a:rPr>
              <a:t>2008 için mükellefçe matrah artırım tutarı	: 350.000,00 TL</a:t>
            </a:r>
          </a:p>
          <a:p>
            <a:r>
              <a:rPr lang="tr-TR" sz="2000" i="1" dirty="0" smtClean="0">
                <a:solidFill>
                  <a:schemeClr val="tx1">
                    <a:lumMod val="50000"/>
                  </a:schemeClr>
                </a:solidFill>
              </a:rPr>
              <a:t>İnceleme sonucunda bulunan </a:t>
            </a:r>
            <a:r>
              <a:rPr lang="tr-TR" sz="2000" i="1" dirty="0">
                <a:solidFill>
                  <a:schemeClr val="tx1">
                    <a:lumMod val="50000"/>
                  </a:schemeClr>
                </a:solidFill>
              </a:rPr>
              <a:t>matrah </a:t>
            </a:r>
            <a:r>
              <a:rPr lang="tr-TR" sz="2000" i="1" dirty="0" smtClean="0">
                <a:solidFill>
                  <a:schemeClr val="tx1">
                    <a:lumMod val="50000"/>
                  </a:schemeClr>
                </a:solidFill>
              </a:rPr>
              <a:t>farkı	: 450.000,00 TL</a:t>
            </a:r>
          </a:p>
          <a:p>
            <a:r>
              <a:rPr lang="tr-TR" sz="2000" i="1" dirty="0" smtClean="0">
                <a:solidFill>
                  <a:schemeClr val="tx1">
                    <a:lumMod val="50000"/>
                  </a:schemeClr>
                </a:solidFill>
              </a:rPr>
              <a:t>Artırılan matrah ile aradaki fark		: 100.000,00 TL üzerinden tarhiyat </a:t>
            </a:r>
            <a:r>
              <a:rPr lang="tr-TR" sz="2000" i="1" dirty="0">
                <a:solidFill>
                  <a:schemeClr val="tx1">
                    <a:lumMod val="50000"/>
                  </a:schemeClr>
                </a:solidFill>
              </a:rPr>
              <a:t>yapılır.</a:t>
            </a:r>
          </a:p>
          <a:p>
            <a:endParaRPr lang="tr-TR" sz="2000" dirty="0" smtClean="0">
              <a:solidFill>
                <a:schemeClr val="tx1">
                  <a:lumMod val="50000"/>
                </a:schemeClr>
              </a:solidFill>
            </a:endParaRPr>
          </a:p>
        </p:txBody>
      </p:sp>
    </p:spTree>
    <p:extLst>
      <p:ext uri="{BB962C8B-B14F-4D97-AF65-F5344CB8AC3E}">
        <p14:creationId xmlns:p14="http://schemas.microsoft.com/office/powerpoint/2010/main" val="40542515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xit" presetSubtype="0" fill="hold" grpId="1" nodeType="clickEffect">
                                  <p:stCondLst>
                                    <p:cond delay="0"/>
                                  </p:stCondLst>
                                  <p:childTnLst>
                                    <p:anim calcmode="lin" valueType="num">
                                      <p:cBhvr>
                                        <p:cTn id="14" dur="1000"/>
                                        <p:tgtEl>
                                          <p:spTgt spid="9"/>
                                        </p:tgtEl>
                                        <p:attrNameLst>
                                          <p:attrName>ppt_w</p:attrName>
                                        </p:attrNameLst>
                                      </p:cBhvr>
                                      <p:tavLst>
                                        <p:tav tm="0">
                                          <p:val>
                                            <p:strVal val="ppt_w"/>
                                          </p:val>
                                        </p:tav>
                                        <p:tav tm="100000">
                                          <p:val>
                                            <p:fltVal val="0"/>
                                          </p:val>
                                        </p:tav>
                                      </p:tavLst>
                                    </p:anim>
                                    <p:anim calcmode="lin" valueType="num">
                                      <p:cBhvr>
                                        <p:cTn id="15" dur="1000"/>
                                        <p:tgtEl>
                                          <p:spTgt spid="9"/>
                                        </p:tgtEl>
                                        <p:attrNameLst>
                                          <p:attrName>ppt_h</p:attrName>
                                        </p:attrNameLst>
                                      </p:cBhvr>
                                      <p:tavLst>
                                        <p:tav tm="0">
                                          <p:val>
                                            <p:strVal val="ppt_h"/>
                                          </p:val>
                                        </p:tav>
                                        <p:tav tm="100000">
                                          <p:val>
                                            <p:fltVal val="0"/>
                                          </p:val>
                                        </p:tav>
                                      </p:tavLst>
                                    </p:anim>
                                    <p:anim calcmode="lin" valueType="num">
                                      <p:cBhvr>
                                        <p:cTn id="16" dur="1000"/>
                                        <p:tgtEl>
                                          <p:spTgt spid="9"/>
                                        </p:tgtEl>
                                        <p:attrNameLst>
                                          <p:attrName>style.rotation</p:attrName>
                                        </p:attrNameLst>
                                      </p:cBhvr>
                                      <p:tavLst>
                                        <p:tav tm="0">
                                          <p:val>
                                            <p:fltVal val="0"/>
                                          </p:val>
                                        </p:tav>
                                        <p:tav tm="100000">
                                          <p:val>
                                            <p:fltVal val="90"/>
                                          </p:val>
                                        </p:tav>
                                      </p:tavLst>
                                    </p:anim>
                                    <p:animEffect transition="out" filter="fade">
                                      <p:cBhvr>
                                        <p:cTn id="17" dur="1000"/>
                                        <p:tgtEl>
                                          <p:spTgt spid="9"/>
                                        </p:tgtEl>
                                      </p:cBhvr>
                                    </p:animEffect>
                                    <p:set>
                                      <p:cBhvr>
                                        <p:cTn id="18" dur="1" fill="hold">
                                          <p:stCondLst>
                                            <p:cond delay="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2000">
              <a:srgbClr val="B4E1F9"/>
            </a:gs>
            <a:gs pos="0">
              <a:schemeClr val="tx2">
                <a:lumMod val="40000"/>
                <a:lumOff val="60000"/>
              </a:schemeClr>
            </a:gs>
            <a:gs pos="100000">
              <a:srgbClr val="E6E6E6"/>
            </a:gs>
          </a:gsLst>
          <a:lin ang="5400000" scaled="0"/>
        </a:grad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a:xfrm>
            <a:off x="669595" y="6324571"/>
            <a:ext cx="2232247" cy="471624"/>
          </a:xfrm>
        </p:spPr>
        <p:txBody>
          <a:bodyPr>
            <a:normAutofit fontScale="90000"/>
          </a:bodyPr>
          <a:lstStyle/>
          <a:p>
            <a:pPr algn="ctr"/>
            <a:r>
              <a:rPr lang="tr-TR" sz="1600" b="1" dirty="0">
                <a:solidFill>
                  <a:schemeClr val="bg1">
                    <a:lumMod val="65000"/>
                  </a:schemeClr>
                </a:solidFill>
                <a:effectLst/>
              </a:rPr>
              <a:t>MESUT YİĞİT</a:t>
            </a:r>
            <a:r>
              <a:rPr lang="tr-TR" sz="1600" dirty="0">
                <a:solidFill>
                  <a:schemeClr val="bg1">
                    <a:lumMod val="65000"/>
                  </a:schemeClr>
                </a:solidFill>
                <a:effectLst/>
              </a:rPr>
              <a:t/>
            </a:r>
            <a:br>
              <a:rPr lang="tr-TR" sz="1600" dirty="0">
                <a:solidFill>
                  <a:schemeClr val="bg1">
                    <a:lumMod val="65000"/>
                  </a:schemeClr>
                </a:solidFill>
                <a:effectLst/>
              </a:rPr>
            </a:br>
            <a:r>
              <a:rPr lang="tr-TR" sz="1600" b="1" dirty="0">
                <a:solidFill>
                  <a:schemeClr val="bg1">
                    <a:lumMod val="65000"/>
                  </a:schemeClr>
                </a:solidFill>
                <a:effectLst/>
              </a:rPr>
              <a:t>YEMİNLİ MALİ </a:t>
            </a:r>
            <a:r>
              <a:rPr lang="tr-TR" sz="1600" b="1" dirty="0" smtClean="0">
                <a:solidFill>
                  <a:schemeClr val="bg1">
                    <a:lumMod val="65000"/>
                  </a:schemeClr>
                </a:solidFill>
                <a:effectLst/>
              </a:rPr>
              <a:t>MÜŞAVİR</a:t>
            </a:r>
            <a:endParaRPr lang="tr-TR" sz="1600" dirty="0">
              <a:solidFill>
                <a:schemeClr val="bg1">
                  <a:lumMod val="65000"/>
                </a:schemeClr>
              </a:solidFill>
            </a:endParaRPr>
          </a:p>
        </p:txBody>
      </p:sp>
      <p:sp>
        <p:nvSpPr>
          <p:cNvPr id="3" name="Alt Başlık 2"/>
          <p:cNvSpPr>
            <a:spLocks noGrp="1"/>
          </p:cNvSpPr>
          <p:nvPr>
            <p:ph type="subTitle" idx="1"/>
          </p:nvPr>
        </p:nvSpPr>
        <p:spPr>
          <a:xfrm>
            <a:off x="1188219" y="1889844"/>
            <a:ext cx="9937104" cy="3429181"/>
          </a:xfrm>
        </p:spPr>
        <p:txBody>
          <a:bodyPr>
            <a:noAutofit/>
          </a:bodyPr>
          <a:lstStyle/>
          <a:p>
            <a:pPr algn="ctr"/>
            <a:r>
              <a:rPr lang="tr-TR" sz="6000" b="1" dirty="0" smtClean="0">
                <a:solidFill>
                  <a:schemeClr val="accent1">
                    <a:lumMod val="75000"/>
                  </a:schemeClr>
                </a:solidFill>
              </a:rPr>
              <a:t>BAZI ALACAKLARIN YENİDEN YAPILANDIRILMASI HAKKINDA KANUN TASARISI</a:t>
            </a:r>
            <a:endParaRPr lang="tr-TR" sz="6000" b="1" dirty="0">
              <a:solidFill>
                <a:schemeClr val="accent1">
                  <a:lumMod val="75000"/>
                </a:schemeClr>
              </a:solidFill>
            </a:endParaRPr>
          </a:p>
        </p:txBody>
      </p:sp>
      <p:pic>
        <p:nvPicPr>
          <p:cNvPr id="1036" name="Picture 12"/>
          <p:cNvPicPr>
            <a:picLocks noChangeAspect="1" noChangeArrowheads="1"/>
          </p:cNvPicPr>
          <p:nvPr/>
        </p:nvPicPr>
        <p:blipFill>
          <a:blip r:embed="rId3" cstate="print">
            <a:extLst>
              <a:ext uri="{BEBA8EAE-BF5A-486C-A8C5-ECC9F3942E4B}">
                <a14:imgProps xmlns:a14="http://schemas.microsoft.com/office/drawing/2010/main">
                  <a14:imgLayer r:embed="rId4">
                    <a14:imgEffect>
                      <a14:colorTemperature colorTemp="6100"/>
                    </a14:imgEffect>
                    <a14:imgEffect>
                      <a14:saturation sat="120000"/>
                    </a14:imgEffect>
                    <a14:imgEffect>
                      <a14:brightnessContrast bright="-12000" contrast="30000"/>
                    </a14:imgEffect>
                  </a14:imgLayer>
                </a14:imgProps>
              </a:ext>
              <a:ext uri="{28A0092B-C50C-407E-A947-70E740481C1C}">
                <a14:useLocalDpi xmlns:a14="http://schemas.microsoft.com/office/drawing/2010/main" val="0"/>
              </a:ext>
            </a:extLst>
          </a:blip>
          <a:srcRect/>
          <a:stretch>
            <a:fillRect/>
          </a:stretch>
        </p:blipFill>
        <p:spPr bwMode="auto">
          <a:xfrm>
            <a:off x="0" y="6300077"/>
            <a:ext cx="680530" cy="472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ayt Numarası Yer Tutucusu 6"/>
          <p:cNvSpPr>
            <a:spLocks noGrp="1"/>
          </p:cNvSpPr>
          <p:nvPr>
            <p:ph type="sldNum" sz="quarter" idx="12"/>
          </p:nvPr>
        </p:nvSpPr>
        <p:spPr>
          <a:xfrm>
            <a:off x="11989419" y="6358365"/>
            <a:ext cx="504056" cy="356343"/>
          </a:xfrm>
        </p:spPr>
        <p:txBody>
          <a:bodyPr/>
          <a:lstStyle/>
          <a:p>
            <a:pPr algn="ctr"/>
            <a:fld id="{28140BBF-EAB7-43D1-8B4A-9990D3932DF5}" type="slidenum">
              <a:rPr lang="tr-TR" sz="2000" b="1" smtClean="0">
                <a:solidFill>
                  <a:schemeClr val="bg2">
                    <a:lumMod val="25000"/>
                  </a:schemeClr>
                </a:solidFill>
                <a:latin typeface="Calibri" pitchFamily="34" charset="0"/>
                <a:cs typeface="Calibri" pitchFamily="34" charset="0"/>
              </a:rPr>
              <a:pPr algn="ctr"/>
              <a:t>2</a:t>
            </a:fld>
            <a:endParaRPr lang="tr-TR" sz="2000" b="1" dirty="0">
              <a:solidFill>
                <a:schemeClr val="bg2">
                  <a:lumMod val="25000"/>
                </a:schemeClr>
              </a:solidFill>
              <a:latin typeface="Calibri" pitchFamily="34" charset="0"/>
              <a:cs typeface="Calibri" pitchFamily="34" charset="0"/>
            </a:endParaRPr>
          </a:p>
        </p:txBody>
      </p:sp>
    </p:spTree>
    <p:extLst>
      <p:ext uri="{BB962C8B-B14F-4D97-AF65-F5344CB8AC3E}">
        <p14:creationId xmlns:p14="http://schemas.microsoft.com/office/powerpoint/2010/main" val="378977345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12000">
              <a:srgbClr val="B4E1F9"/>
            </a:gs>
            <a:gs pos="0">
              <a:schemeClr val="tx2">
                <a:lumMod val="40000"/>
                <a:lumOff val="60000"/>
              </a:schemeClr>
            </a:gs>
            <a:gs pos="100000">
              <a:srgbClr val="E6E6E6"/>
            </a:gs>
          </a:gsLst>
          <a:lin ang="5400000" scaled="0"/>
        </a:grad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a:xfrm>
            <a:off x="669595" y="6324571"/>
            <a:ext cx="2232247" cy="471624"/>
          </a:xfrm>
        </p:spPr>
        <p:txBody>
          <a:bodyPr>
            <a:normAutofit fontScale="90000"/>
          </a:bodyPr>
          <a:lstStyle/>
          <a:p>
            <a:pPr algn="ctr"/>
            <a:r>
              <a:rPr lang="tr-TR" sz="1600" b="1" dirty="0">
                <a:solidFill>
                  <a:schemeClr val="bg1">
                    <a:lumMod val="65000"/>
                  </a:schemeClr>
                </a:solidFill>
                <a:effectLst/>
              </a:rPr>
              <a:t>MESUT YİĞİT</a:t>
            </a:r>
            <a:r>
              <a:rPr lang="tr-TR" sz="1600" dirty="0">
                <a:solidFill>
                  <a:schemeClr val="bg1">
                    <a:lumMod val="65000"/>
                  </a:schemeClr>
                </a:solidFill>
                <a:effectLst/>
              </a:rPr>
              <a:t/>
            </a:r>
            <a:br>
              <a:rPr lang="tr-TR" sz="1600" dirty="0">
                <a:solidFill>
                  <a:schemeClr val="bg1">
                    <a:lumMod val="65000"/>
                  </a:schemeClr>
                </a:solidFill>
                <a:effectLst/>
              </a:rPr>
            </a:br>
            <a:r>
              <a:rPr lang="tr-TR" sz="1600" b="1" dirty="0">
                <a:solidFill>
                  <a:schemeClr val="bg1">
                    <a:lumMod val="65000"/>
                  </a:schemeClr>
                </a:solidFill>
                <a:effectLst/>
              </a:rPr>
              <a:t>YEMİNLİ MALİ </a:t>
            </a:r>
            <a:r>
              <a:rPr lang="tr-TR" sz="1600" b="1" dirty="0" smtClean="0">
                <a:solidFill>
                  <a:schemeClr val="bg1">
                    <a:lumMod val="65000"/>
                  </a:schemeClr>
                </a:solidFill>
                <a:effectLst/>
              </a:rPr>
              <a:t>MÜŞAVİR</a:t>
            </a:r>
            <a:endParaRPr lang="tr-TR" sz="1600" dirty="0">
              <a:solidFill>
                <a:schemeClr val="bg1">
                  <a:lumMod val="65000"/>
                </a:schemeClr>
              </a:solidFill>
            </a:endParaRPr>
          </a:p>
        </p:txBody>
      </p:sp>
      <p:pic>
        <p:nvPicPr>
          <p:cNvPr id="1036" name="Picture 12"/>
          <p:cNvPicPr>
            <a:picLocks noChangeAspect="1" noChangeArrowheads="1"/>
          </p:cNvPicPr>
          <p:nvPr/>
        </p:nvPicPr>
        <p:blipFill>
          <a:blip r:embed="rId3" cstate="print">
            <a:extLst>
              <a:ext uri="{BEBA8EAE-BF5A-486C-A8C5-ECC9F3942E4B}">
                <a14:imgProps xmlns:a14="http://schemas.microsoft.com/office/drawing/2010/main">
                  <a14:imgLayer r:embed="rId4">
                    <a14:imgEffect>
                      <a14:colorTemperature colorTemp="6100"/>
                    </a14:imgEffect>
                    <a14:imgEffect>
                      <a14:saturation sat="120000"/>
                    </a14:imgEffect>
                    <a14:imgEffect>
                      <a14:brightnessContrast bright="-12000" contrast="30000"/>
                    </a14:imgEffect>
                  </a14:imgLayer>
                </a14:imgProps>
              </a:ext>
              <a:ext uri="{28A0092B-C50C-407E-A947-70E740481C1C}">
                <a14:useLocalDpi xmlns:a14="http://schemas.microsoft.com/office/drawing/2010/main" val="0"/>
              </a:ext>
            </a:extLst>
          </a:blip>
          <a:srcRect/>
          <a:stretch>
            <a:fillRect/>
          </a:stretch>
        </p:blipFill>
        <p:spPr bwMode="auto">
          <a:xfrm>
            <a:off x="0" y="6300077"/>
            <a:ext cx="680530" cy="472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ayt Numarası Yer Tutucusu 6"/>
          <p:cNvSpPr>
            <a:spLocks noGrp="1"/>
          </p:cNvSpPr>
          <p:nvPr>
            <p:ph type="sldNum" sz="quarter" idx="12"/>
          </p:nvPr>
        </p:nvSpPr>
        <p:spPr>
          <a:xfrm>
            <a:off x="11989419" y="6358365"/>
            <a:ext cx="504056" cy="356343"/>
          </a:xfrm>
        </p:spPr>
        <p:txBody>
          <a:bodyPr/>
          <a:lstStyle/>
          <a:p>
            <a:pPr algn="ctr"/>
            <a:fld id="{28140BBF-EAB7-43D1-8B4A-9990D3932DF5}" type="slidenum">
              <a:rPr lang="tr-TR" sz="2000" b="1" smtClean="0">
                <a:solidFill>
                  <a:schemeClr val="bg2">
                    <a:lumMod val="25000"/>
                  </a:schemeClr>
                </a:solidFill>
                <a:latin typeface="Calibri" pitchFamily="34" charset="0"/>
                <a:cs typeface="Calibri" pitchFamily="34" charset="0"/>
              </a:rPr>
              <a:pPr algn="ctr"/>
              <a:t>20</a:t>
            </a:fld>
            <a:endParaRPr lang="tr-TR" sz="2000" b="1" dirty="0">
              <a:solidFill>
                <a:schemeClr val="bg2">
                  <a:lumMod val="25000"/>
                </a:schemeClr>
              </a:solidFill>
              <a:latin typeface="Calibri" pitchFamily="34" charset="0"/>
              <a:cs typeface="Calibri" pitchFamily="34" charset="0"/>
            </a:endParaRPr>
          </a:p>
        </p:txBody>
      </p:sp>
      <p:sp>
        <p:nvSpPr>
          <p:cNvPr id="9" name="Metin kutusu 8"/>
          <p:cNvSpPr txBox="1"/>
          <p:nvPr/>
        </p:nvSpPr>
        <p:spPr>
          <a:xfrm>
            <a:off x="1332235" y="1025748"/>
            <a:ext cx="9721080" cy="4462760"/>
          </a:xfrm>
          <a:prstGeom prst="rect">
            <a:avLst/>
          </a:prstGeom>
          <a:noFill/>
        </p:spPr>
        <p:txBody>
          <a:bodyPr wrap="square" rtlCol="0">
            <a:spAutoFit/>
          </a:bodyPr>
          <a:lstStyle/>
          <a:p>
            <a:pPr algn="ctr"/>
            <a:r>
              <a:rPr lang="tr-TR" sz="2400" b="1" i="1" dirty="0" smtClean="0">
                <a:solidFill>
                  <a:schemeClr val="accent5">
                    <a:lumMod val="75000"/>
                  </a:schemeClr>
                </a:solidFill>
              </a:rPr>
              <a:t>BAŞVURU ZAMANI VE ÖDEME ŞARTLARI</a:t>
            </a:r>
            <a:endParaRPr lang="tr-TR" sz="2400" b="1" i="1" dirty="0">
              <a:solidFill>
                <a:schemeClr val="accent5">
                  <a:lumMod val="75000"/>
                </a:schemeClr>
              </a:solidFill>
            </a:endParaRPr>
          </a:p>
          <a:p>
            <a:endParaRPr lang="tr-TR" sz="2000" b="1" i="1" dirty="0" smtClean="0">
              <a:solidFill>
                <a:schemeClr val="tx1">
                  <a:lumMod val="50000"/>
                </a:schemeClr>
              </a:solidFill>
            </a:endParaRPr>
          </a:p>
          <a:p>
            <a:pPr marL="342900" indent="-342900">
              <a:buFont typeface="Arial" charset="0"/>
              <a:buChar char="•"/>
            </a:pPr>
            <a:r>
              <a:rPr lang="tr-TR" sz="2000" i="1" dirty="0" smtClean="0">
                <a:solidFill>
                  <a:schemeClr val="tx1">
                    <a:lumMod val="50000"/>
                  </a:schemeClr>
                </a:solidFill>
              </a:rPr>
              <a:t>Bu </a:t>
            </a:r>
            <a:r>
              <a:rPr lang="tr-TR" sz="2000" i="1" dirty="0">
                <a:solidFill>
                  <a:schemeClr val="tx1">
                    <a:lumMod val="50000"/>
                  </a:schemeClr>
                </a:solidFill>
              </a:rPr>
              <a:t>Kanun kapsamına giren ve vadesi geldiği halde bu Kanun’un yayımlandığı tarih itibariyle henüz ödenmemiş bulunan yukarıdaki kamu alacaklarının bu Kanun kapsamında ödenebilmesi için bu Kanun’un YAYIMLANDIĞI TARİHİ İZLEYEN İKİNCİ AYIN SONUNA KADAR alacaklı İdare’ye başvurulması gerekmektedir</a:t>
            </a:r>
            <a:r>
              <a:rPr lang="tr-TR" sz="2000" i="1" dirty="0" smtClean="0">
                <a:solidFill>
                  <a:schemeClr val="tx1">
                    <a:lumMod val="50000"/>
                  </a:schemeClr>
                </a:solidFill>
              </a:rPr>
              <a:t>.</a:t>
            </a:r>
          </a:p>
          <a:p>
            <a:pPr marL="342900" indent="-342900">
              <a:buFont typeface="Arial" charset="0"/>
              <a:buChar char="•"/>
            </a:pPr>
            <a:endParaRPr lang="tr-TR" sz="2000" i="1" dirty="0">
              <a:solidFill>
                <a:schemeClr val="tx1">
                  <a:lumMod val="50000"/>
                </a:schemeClr>
              </a:solidFill>
            </a:endParaRPr>
          </a:p>
          <a:p>
            <a:pPr marL="342900" indent="-342900">
              <a:buFont typeface="Arial" charset="0"/>
              <a:buChar char="•"/>
            </a:pPr>
            <a:r>
              <a:rPr lang="tr-TR" sz="2000" i="1" dirty="0">
                <a:solidFill>
                  <a:schemeClr val="tx1">
                    <a:lumMod val="50000"/>
                  </a:schemeClr>
                </a:solidFill>
              </a:rPr>
              <a:t>Kapsama giren ve başvuruya konu kesinleşmiş kamu alacaklarının yeniden yapılandırılmış tutarının bir defada ilk taksit ayında ödenmesi mümkündür. </a:t>
            </a:r>
            <a:r>
              <a:rPr lang="tr-TR" sz="2000" i="1" dirty="0">
                <a:solidFill>
                  <a:schemeClr val="tx1">
                    <a:lumMod val="50000"/>
                  </a:schemeClr>
                </a:solidFill>
              </a:rPr>
              <a:t>Bu takdirde herhangi bir taksitlendirme faizi </a:t>
            </a:r>
            <a:r>
              <a:rPr lang="tr-TR" sz="2000" i="1" dirty="0">
                <a:solidFill>
                  <a:schemeClr val="tx1">
                    <a:lumMod val="50000"/>
                  </a:schemeClr>
                </a:solidFill>
              </a:rPr>
              <a:t>hesaplanmaz</a:t>
            </a:r>
            <a:r>
              <a:rPr lang="tr-TR" sz="2000" i="1" dirty="0" smtClean="0">
                <a:solidFill>
                  <a:schemeClr val="tx1">
                    <a:lumMod val="50000"/>
                  </a:schemeClr>
                </a:solidFill>
              </a:rPr>
              <a:t>.</a:t>
            </a:r>
          </a:p>
          <a:p>
            <a:pPr marL="342900" indent="-342900">
              <a:buFont typeface="Arial" charset="0"/>
              <a:buChar char="•"/>
            </a:pPr>
            <a:endParaRPr lang="tr-TR" sz="2000" i="1" dirty="0">
              <a:solidFill>
                <a:schemeClr val="tx1">
                  <a:lumMod val="50000"/>
                </a:schemeClr>
              </a:solidFill>
            </a:endParaRPr>
          </a:p>
          <a:p>
            <a:pPr marL="342900" indent="-342900">
              <a:buFont typeface="Arial" charset="0"/>
              <a:buChar char="•"/>
            </a:pPr>
            <a:r>
              <a:rPr lang="tr-TR" sz="2000" i="1" dirty="0">
                <a:solidFill>
                  <a:schemeClr val="tx1">
                    <a:lumMod val="50000"/>
                  </a:schemeClr>
                </a:solidFill>
              </a:rPr>
              <a:t>TAKSİTLE </a:t>
            </a:r>
            <a:r>
              <a:rPr lang="tr-TR" sz="2000" i="1" dirty="0">
                <a:solidFill>
                  <a:schemeClr val="tx1">
                    <a:lumMod val="50000"/>
                  </a:schemeClr>
                </a:solidFill>
              </a:rPr>
              <a:t>ÖDEME YAPILMAK İSTENDİĞİ </a:t>
            </a:r>
            <a:r>
              <a:rPr lang="tr-TR" sz="2000" i="1" dirty="0">
                <a:solidFill>
                  <a:schemeClr val="tx1">
                    <a:lumMod val="50000"/>
                  </a:schemeClr>
                </a:solidFill>
              </a:rPr>
              <a:t>TAKDİRDE, İKİ </a:t>
            </a:r>
            <a:r>
              <a:rPr lang="tr-TR" sz="2000" i="1" dirty="0">
                <a:solidFill>
                  <a:schemeClr val="tx1">
                    <a:lumMod val="50000"/>
                  </a:schemeClr>
                </a:solidFill>
              </a:rPr>
              <a:t>AYDA BİR </a:t>
            </a:r>
            <a:r>
              <a:rPr lang="tr-TR" sz="2000" i="1" dirty="0">
                <a:solidFill>
                  <a:schemeClr val="tx1">
                    <a:lumMod val="50000"/>
                  </a:schemeClr>
                </a:solidFill>
              </a:rPr>
              <a:t>ÖDENECEK TAKSİTLERİN </a:t>
            </a:r>
            <a:r>
              <a:rPr lang="tr-TR" sz="2000" i="1" dirty="0">
                <a:solidFill>
                  <a:schemeClr val="tx1">
                    <a:lumMod val="50000"/>
                  </a:schemeClr>
                </a:solidFill>
              </a:rPr>
              <a:t>İLKİNİN ÖDENECEĞİ AY BU KANUN’UN YAYIMLANDIĞI TARİHİ İZLEYEN ÜÇÜNCÜ AYDIR. </a:t>
            </a:r>
            <a:r>
              <a:rPr lang="tr-TR" sz="2000" i="1" dirty="0">
                <a:solidFill>
                  <a:schemeClr val="tx1">
                    <a:lumMod val="50000"/>
                  </a:schemeClr>
                </a:solidFill>
              </a:rPr>
              <a:t>(SGK Borçları açısından ilk taksit ödeme ayı dördüncü aydır</a:t>
            </a:r>
            <a:r>
              <a:rPr lang="tr-TR" sz="2000" i="1" dirty="0" smtClean="0">
                <a:solidFill>
                  <a:schemeClr val="tx1">
                    <a:lumMod val="50000"/>
                  </a:schemeClr>
                </a:solidFill>
              </a:rPr>
              <a:t>)</a:t>
            </a:r>
            <a:endParaRPr lang="tr-TR" sz="2000" i="1" dirty="0">
              <a:solidFill>
                <a:schemeClr val="tx1">
                  <a:lumMod val="50000"/>
                </a:schemeClr>
              </a:solidFill>
            </a:endParaRPr>
          </a:p>
        </p:txBody>
      </p:sp>
    </p:spTree>
    <p:extLst>
      <p:ext uri="{BB962C8B-B14F-4D97-AF65-F5344CB8AC3E}">
        <p14:creationId xmlns:p14="http://schemas.microsoft.com/office/powerpoint/2010/main" val="180658457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xit" presetSubtype="0" fill="hold" grpId="1" nodeType="clickEffect">
                                  <p:stCondLst>
                                    <p:cond delay="0"/>
                                  </p:stCondLst>
                                  <p:childTnLst>
                                    <p:anim calcmode="lin" valueType="num">
                                      <p:cBhvr>
                                        <p:cTn id="14" dur="1000"/>
                                        <p:tgtEl>
                                          <p:spTgt spid="9"/>
                                        </p:tgtEl>
                                        <p:attrNameLst>
                                          <p:attrName>ppt_w</p:attrName>
                                        </p:attrNameLst>
                                      </p:cBhvr>
                                      <p:tavLst>
                                        <p:tav tm="0">
                                          <p:val>
                                            <p:strVal val="ppt_w"/>
                                          </p:val>
                                        </p:tav>
                                        <p:tav tm="100000">
                                          <p:val>
                                            <p:fltVal val="0"/>
                                          </p:val>
                                        </p:tav>
                                      </p:tavLst>
                                    </p:anim>
                                    <p:anim calcmode="lin" valueType="num">
                                      <p:cBhvr>
                                        <p:cTn id="15" dur="1000"/>
                                        <p:tgtEl>
                                          <p:spTgt spid="9"/>
                                        </p:tgtEl>
                                        <p:attrNameLst>
                                          <p:attrName>ppt_h</p:attrName>
                                        </p:attrNameLst>
                                      </p:cBhvr>
                                      <p:tavLst>
                                        <p:tav tm="0">
                                          <p:val>
                                            <p:strVal val="ppt_h"/>
                                          </p:val>
                                        </p:tav>
                                        <p:tav tm="100000">
                                          <p:val>
                                            <p:fltVal val="0"/>
                                          </p:val>
                                        </p:tav>
                                      </p:tavLst>
                                    </p:anim>
                                    <p:anim calcmode="lin" valueType="num">
                                      <p:cBhvr>
                                        <p:cTn id="16" dur="1000"/>
                                        <p:tgtEl>
                                          <p:spTgt spid="9"/>
                                        </p:tgtEl>
                                        <p:attrNameLst>
                                          <p:attrName>style.rotation</p:attrName>
                                        </p:attrNameLst>
                                      </p:cBhvr>
                                      <p:tavLst>
                                        <p:tav tm="0">
                                          <p:val>
                                            <p:fltVal val="0"/>
                                          </p:val>
                                        </p:tav>
                                        <p:tav tm="100000">
                                          <p:val>
                                            <p:fltVal val="90"/>
                                          </p:val>
                                        </p:tav>
                                      </p:tavLst>
                                    </p:anim>
                                    <p:animEffect transition="out" filter="fade">
                                      <p:cBhvr>
                                        <p:cTn id="17" dur="1000"/>
                                        <p:tgtEl>
                                          <p:spTgt spid="9"/>
                                        </p:tgtEl>
                                      </p:cBhvr>
                                    </p:animEffect>
                                    <p:set>
                                      <p:cBhvr>
                                        <p:cTn id="18" dur="1" fill="hold">
                                          <p:stCondLst>
                                            <p:cond delay="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12000">
              <a:srgbClr val="B4E1F9"/>
            </a:gs>
            <a:gs pos="0">
              <a:schemeClr val="tx2">
                <a:lumMod val="40000"/>
                <a:lumOff val="60000"/>
              </a:schemeClr>
            </a:gs>
            <a:gs pos="100000">
              <a:srgbClr val="E6E6E6"/>
            </a:gs>
          </a:gsLst>
          <a:lin ang="5400000" scaled="0"/>
        </a:grad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a:xfrm>
            <a:off x="669595" y="6324571"/>
            <a:ext cx="2232247" cy="471624"/>
          </a:xfrm>
        </p:spPr>
        <p:txBody>
          <a:bodyPr>
            <a:normAutofit fontScale="90000"/>
          </a:bodyPr>
          <a:lstStyle/>
          <a:p>
            <a:pPr algn="ctr"/>
            <a:r>
              <a:rPr lang="tr-TR" sz="1600" b="1" dirty="0">
                <a:solidFill>
                  <a:schemeClr val="bg1">
                    <a:lumMod val="65000"/>
                  </a:schemeClr>
                </a:solidFill>
                <a:effectLst/>
              </a:rPr>
              <a:t>MESUT YİĞİT</a:t>
            </a:r>
            <a:r>
              <a:rPr lang="tr-TR" sz="1600" dirty="0">
                <a:solidFill>
                  <a:schemeClr val="bg1">
                    <a:lumMod val="65000"/>
                  </a:schemeClr>
                </a:solidFill>
                <a:effectLst/>
              </a:rPr>
              <a:t/>
            </a:r>
            <a:br>
              <a:rPr lang="tr-TR" sz="1600" dirty="0">
                <a:solidFill>
                  <a:schemeClr val="bg1">
                    <a:lumMod val="65000"/>
                  </a:schemeClr>
                </a:solidFill>
                <a:effectLst/>
              </a:rPr>
            </a:br>
            <a:r>
              <a:rPr lang="tr-TR" sz="1600" b="1" dirty="0">
                <a:solidFill>
                  <a:schemeClr val="bg1">
                    <a:lumMod val="65000"/>
                  </a:schemeClr>
                </a:solidFill>
                <a:effectLst/>
              </a:rPr>
              <a:t>YEMİNLİ MALİ </a:t>
            </a:r>
            <a:r>
              <a:rPr lang="tr-TR" sz="1600" b="1" dirty="0" smtClean="0">
                <a:solidFill>
                  <a:schemeClr val="bg1">
                    <a:lumMod val="65000"/>
                  </a:schemeClr>
                </a:solidFill>
                <a:effectLst/>
              </a:rPr>
              <a:t>MÜŞAVİR</a:t>
            </a:r>
            <a:endParaRPr lang="tr-TR" sz="1600" dirty="0">
              <a:solidFill>
                <a:schemeClr val="bg1">
                  <a:lumMod val="65000"/>
                </a:schemeClr>
              </a:solidFill>
            </a:endParaRPr>
          </a:p>
        </p:txBody>
      </p:sp>
      <p:pic>
        <p:nvPicPr>
          <p:cNvPr id="1036" name="Picture 12"/>
          <p:cNvPicPr>
            <a:picLocks noChangeAspect="1" noChangeArrowheads="1"/>
          </p:cNvPicPr>
          <p:nvPr/>
        </p:nvPicPr>
        <p:blipFill>
          <a:blip r:embed="rId3" cstate="print">
            <a:extLst>
              <a:ext uri="{BEBA8EAE-BF5A-486C-A8C5-ECC9F3942E4B}">
                <a14:imgProps xmlns:a14="http://schemas.microsoft.com/office/drawing/2010/main">
                  <a14:imgLayer r:embed="rId4">
                    <a14:imgEffect>
                      <a14:colorTemperature colorTemp="6100"/>
                    </a14:imgEffect>
                    <a14:imgEffect>
                      <a14:saturation sat="120000"/>
                    </a14:imgEffect>
                    <a14:imgEffect>
                      <a14:brightnessContrast bright="-12000" contrast="30000"/>
                    </a14:imgEffect>
                  </a14:imgLayer>
                </a14:imgProps>
              </a:ext>
              <a:ext uri="{28A0092B-C50C-407E-A947-70E740481C1C}">
                <a14:useLocalDpi xmlns:a14="http://schemas.microsoft.com/office/drawing/2010/main" val="0"/>
              </a:ext>
            </a:extLst>
          </a:blip>
          <a:srcRect/>
          <a:stretch>
            <a:fillRect/>
          </a:stretch>
        </p:blipFill>
        <p:spPr bwMode="auto">
          <a:xfrm>
            <a:off x="0" y="6300077"/>
            <a:ext cx="680530" cy="472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ayt Numarası Yer Tutucusu 6"/>
          <p:cNvSpPr>
            <a:spLocks noGrp="1"/>
          </p:cNvSpPr>
          <p:nvPr>
            <p:ph type="sldNum" sz="quarter" idx="12"/>
          </p:nvPr>
        </p:nvSpPr>
        <p:spPr>
          <a:xfrm>
            <a:off x="11989419" y="6358365"/>
            <a:ext cx="504056" cy="356343"/>
          </a:xfrm>
        </p:spPr>
        <p:txBody>
          <a:bodyPr/>
          <a:lstStyle/>
          <a:p>
            <a:pPr algn="ctr"/>
            <a:fld id="{28140BBF-EAB7-43D1-8B4A-9990D3932DF5}" type="slidenum">
              <a:rPr lang="tr-TR" sz="2000" b="1" smtClean="0">
                <a:solidFill>
                  <a:schemeClr val="bg2">
                    <a:lumMod val="25000"/>
                  </a:schemeClr>
                </a:solidFill>
                <a:latin typeface="Calibri" pitchFamily="34" charset="0"/>
                <a:cs typeface="Calibri" pitchFamily="34" charset="0"/>
              </a:rPr>
              <a:pPr algn="ctr"/>
              <a:t>21</a:t>
            </a:fld>
            <a:endParaRPr lang="tr-TR" sz="2000" b="1" dirty="0">
              <a:solidFill>
                <a:schemeClr val="bg2">
                  <a:lumMod val="25000"/>
                </a:schemeClr>
              </a:solidFill>
              <a:latin typeface="Calibri" pitchFamily="34" charset="0"/>
              <a:cs typeface="Calibri" pitchFamily="34" charset="0"/>
            </a:endParaRPr>
          </a:p>
        </p:txBody>
      </p:sp>
      <p:sp>
        <p:nvSpPr>
          <p:cNvPr id="9" name="Metin kutusu 8"/>
          <p:cNvSpPr txBox="1"/>
          <p:nvPr/>
        </p:nvSpPr>
        <p:spPr>
          <a:xfrm>
            <a:off x="1332235" y="1025748"/>
            <a:ext cx="9721080" cy="4770537"/>
          </a:xfrm>
          <a:prstGeom prst="rect">
            <a:avLst/>
          </a:prstGeom>
          <a:noFill/>
        </p:spPr>
        <p:txBody>
          <a:bodyPr wrap="square" rtlCol="0">
            <a:spAutoFit/>
          </a:bodyPr>
          <a:lstStyle/>
          <a:p>
            <a:pPr algn="ctr"/>
            <a:r>
              <a:rPr lang="tr-TR" sz="2400" b="1" i="1" dirty="0" smtClean="0">
                <a:solidFill>
                  <a:schemeClr val="accent5">
                    <a:lumMod val="75000"/>
                  </a:schemeClr>
                </a:solidFill>
              </a:rPr>
              <a:t>BAŞVURU ZAMANI VE ÖDEME ŞARTLARI</a:t>
            </a:r>
            <a:endParaRPr lang="tr-TR" sz="2400" b="1" i="1" dirty="0">
              <a:solidFill>
                <a:schemeClr val="accent5">
                  <a:lumMod val="75000"/>
                </a:schemeClr>
              </a:solidFill>
            </a:endParaRPr>
          </a:p>
          <a:p>
            <a:endParaRPr lang="tr-TR" sz="2000" b="1" i="1" dirty="0" smtClean="0">
              <a:solidFill>
                <a:schemeClr val="tx1">
                  <a:lumMod val="50000"/>
                </a:schemeClr>
              </a:solidFill>
            </a:endParaRPr>
          </a:p>
          <a:p>
            <a:pPr marL="342900" indent="-342900">
              <a:buFont typeface="Arial" charset="0"/>
              <a:buChar char="•"/>
            </a:pPr>
            <a:r>
              <a:rPr lang="tr-TR" sz="2000" i="1" dirty="0" smtClean="0">
                <a:solidFill>
                  <a:schemeClr val="tx1">
                    <a:lumMod val="50000"/>
                  </a:schemeClr>
                </a:solidFill>
              </a:rPr>
              <a:t>Kapsama </a:t>
            </a:r>
            <a:r>
              <a:rPr lang="tr-TR" sz="2000" i="1" dirty="0">
                <a:solidFill>
                  <a:schemeClr val="tx1">
                    <a:lumMod val="50000"/>
                  </a:schemeClr>
                </a:solidFill>
              </a:rPr>
              <a:t>giren kesinleşmiş kamu alacaklarının taksitle ödenmek istenmesi halinde 4 taksit seçeneği olup, bu taksitlendirme için ödemeye konu tutar TEFE/ÜFE oranı ile faizlendirildikten sonra, ilgili taksit seçeneğinin hizasındaki katsayı ile büyütülmek suretiyle vadelendirilir. </a:t>
            </a:r>
            <a:r>
              <a:rPr lang="tr-TR" sz="2000" i="1" dirty="0">
                <a:solidFill>
                  <a:schemeClr val="tx1">
                    <a:lumMod val="50000"/>
                  </a:schemeClr>
                </a:solidFill>
              </a:rPr>
              <a:t>Taksit tutarı bu şekilde hesaplanan meblağın taksit sayısına bölünmesi suretiyle bulunur.</a:t>
            </a:r>
          </a:p>
          <a:p>
            <a:pPr marL="342900" indent="-342900">
              <a:buFont typeface="Arial" charset="0"/>
              <a:buChar char="•"/>
            </a:pPr>
            <a:endParaRPr lang="tr-TR" sz="2000" i="1" dirty="0" smtClean="0">
              <a:solidFill>
                <a:schemeClr val="tx1">
                  <a:lumMod val="50000"/>
                </a:schemeClr>
              </a:solidFill>
            </a:endParaRPr>
          </a:p>
          <a:p>
            <a:pPr algn="ctr"/>
            <a:r>
              <a:rPr lang="tr-TR" sz="2000" b="1" dirty="0"/>
              <a:t>Taksit Sayısı	Ödeme Süresi	Katsayı</a:t>
            </a:r>
            <a:endParaRPr lang="tr-TR" sz="2000" dirty="0"/>
          </a:p>
          <a:p>
            <a:pPr algn="ctr"/>
            <a:r>
              <a:rPr lang="tr-TR" sz="2000" dirty="0"/>
              <a:t> </a:t>
            </a:r>
          </a:p>
          <a:p>
            <a:pPr algn="ctr"/>
            <a:r>
              <a:rPr lang="tr-TR" sz="2000" b="1" dirty="0" smtClean="0"/>
              <a:t>  6	</a:t>
            </a:r>
            <a:r>
              <a:rPr lang="tr-TR" sz="2000" b="1" dirty="0"/>
              <a:t>	12 ay	</a:t>
            </a:r>
            <a:r>
              <a:rPr lang="tr-TR" sz="2000" b="1" dirty="0" smtClean="0"/>
              <a:t>	1,05</a:t>
            </a:r>
            <a:endParaRPr lang="tr-TR" sz="2000" dirty="0"/>
          </a:p>
          <a:p>
            <a:pPr algn="ctr"/>
            <a:r>
              <a:rPr lang="tr-TR" sz="2000" b="1" dirty="0" smtClean="0"/>
              <a:t>  9	</a:t>
            </a:r>
            <a:r>
              <a:rPr lang="tr-TR" sz="2000" b="1" dirty="0"/>
              <a:t>	18 ay	</a:t>
            </a:r>
            <a:r>
              <a:rPr lang="tr-TR" sz="2000" b="1" dirty="0" smtClean="0"/>
              <a:t>	1,07</a:t>
            </a:r>
            <a:endParaRPr lang="tr-TR" sz="2000" dirty="0"/>
          </a:p>
          <a:p>
            <a:pPr algn="ctr"/>
            <a:r>
              <a:rPr lang="tr-TR" sz="2000" b="1" dirty="0" smtClean="0"/>
              <a:t> 12	</a:t>
            </a:r>
            <a:r>
              <a:rPr lang="tr-TR" sz="2000" b="1" dirty="0"/>
              <a:t>	24 ay	</a:t>
            </a:r>
            <a:r>
              <a:rPr lang="tr-TR" sz="2000" b="1" dirty="0" smtClean="0"/>
              <a:t>	1,10</a:t>
            </a:r>
            <a:endParaRPr lang="tr-TR" sz="2000" dirty="0"/>
          </a:p>
          <a:p>
            <a:pPr algn="ctr"/>
            <a:r>
              <a:rPr lang="tr-TR" sz="2000" dirty="0"/>
              <a:t> </a:t>
            </a:r>
            <a:r>
              <a:rPr lang="tr-TR" sz="2000" b="1" dirty="0" smtClean="0"/>
              <a:t>18	</a:t>
            </a:r>
            <a:r>
              <a:rPr lang="tr-TR" sz="2000" b="1" dirty="0"/>
              <a:t>	36 ay	</a:t>
            </a:r>
            <a:r>
              <a:rPr lang="tr-TR" sz="2000" b="1" dirty="0" smtClean="0"/>
              <a:t>	1,15</a:t>
            </a:r>
            <a:endParaRPr lang="tr-TR" sz="2000" dirty="0"/>
          </a:p>
          <a:p>
            <a:pPr marL="342900" indent="-342900">
              <a:buFont typeface="Arial" charset="0"/>
              <a:buChar char="•"/>
            </a:pPr>
            <a:endParaRPr lang="tr-TR" sz="2000" i="1" dirty="0">
              <a:solidFill>
                <a:schemeClr val="tx1">
                  <a:lumMod val="50000"/>
                </a:schemeClr>
              </a:solidFill>
            </a:endParaRPr>
          </a:p>
        </p:txBody>
      </p:sp>
    </p:spTree>
    <p:extLst>
      <p:ext uri="{BB962C8B-B14F-4D97-AF65-F5344CB8AC3E}">
        <p14:creationId xmlns:p14="http://schemas.microsoft.com/office/powerpoint/2010/main" val="242281715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xit" presetSubtype="0" fill="hold" grpId="1" nodeType="clickEffect">
                                  <p:stCondLst>
                                    <p:cond delay="0"/>
                                  </p:stCondLst>
                                  <p:childTnLst>
                                    <p:anim calcmode="lin" valueType="num">
                                      <p:cBhvr>
                                        <p:cTn id="14" dur="1000"/>
                                        <p:tgtEl>
                                          <p:spTgt spid="9"/>
                                        </p:tgtEl>
                                        <p:attrNameLst>
                                          <p:attrName>ppt_w</p:attrName>
                                        </p:attrNameLst>
                                      </p:cBhvr>
                                      <p:tavLst>
                                        <p:tav tm="0">
                                          <p:val>
                                            <p:strVal val="ppt_w"/>
                                          </p:val>
                                        </p:tav>
                                        <p:tav tm="100000">
                                          <p:val>
                                            <p:fltVal val="0"/>
                                          </p:val>
                                        </p:tav>
                                      </p:tavLst>
                                    </p:anim>
                                    <p:anim calcmode="lin" valueType="num">
                                      <p:cBhvr>
                                        <p:cTn id="15" dur="1000"/>
                                        <p:tgtEl>
                                          <p:spTgt spid="9"/>
                                        </p:tgtEl>
                                        <p:attrNameLst>
                                          <p:attrName>ppt_h</p:attrName>
                                        </p:attrNameLst>
                                      </p:cBhvr>
                                      <p:tavLst>
                                        <p:tav tm="0">
                                          <p:val>
                                            <p:strVal val="ppt_h"/>
                                          </p:val>
                                        </p:tav>
                                        <p:tav tm="100000">
                                          <p:val>
                                            <p:fltVal val="0"/>
                                          </p:val>
                                        </p:tav>
                                      </p:tavLst>
                                    </p:anim>
                                    <p:anim calcmode="lin" valueType="num">
                                      <p:cBhvr>
                                        <p:cTn id="16" dur="1000"/>
                                        <p:tgtEl>
                                          <p:spTgt spid="9"/>
                                        </p:tgtEl>
                                        <p:attrNameLst>
                                          <p:attrName>style.rotation</p:attrName>
                                        </p:attrNameLst>
                                      </p:cBhvr>
                                      <p:tavLst>
                                        <p:tav tm="0">
                                          <p:val>
                                            <p:fltVal val="0"/>
                                          </p:val>
                                        </p:tav>
                                        <p:tav tm="100000">
                                          <p:val>
                                            <p:fltVal val="90"/>
                                          </p:val>
                                        </p:tav>
                                      </p:tavLst>
                                    </p:anim>
                                    <p:animEffect transition="out" filter="fade">
                                      <p:cBhvr>
                                        <p:cTn id="17" dur="1000"/>
                                        <p:tgtEl>
                                          <p:spTgt spid="9"/>
                                        </p:tgtEl>
                                      </p:cBhvr>
                                    </p:animEffect>
                                    <p:set>
                                      <p:cBhvr>
                                        <p:cTn id="18" dur="1" fill="hold">
                                          <p:stCondLst>
                                            <p:cond delay="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12000">
              <a:srgbClr val="B4E1F9"/>
            </a:gs>
            <a:gs pos="0">
              <a:schemeClr val="tx2">
                <a:lumMod val="40000"/>
                <a:lumOff val="60000"/>
              </a:schemeClr>
            </a:gs>
            <a:gs pos="100000">
              <a:srgbClr val="E6E6E6"/>
            </a:gs>
          </a:gsLst>
          <a:lin ang="5400000" scaled="0"/>
        </a:grad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a:xfrm>
            <a:off x="4572595" y="4770164"/>
            <a:ext cx="3168352" cy="471624"/>
          </a:xfrm>
        </p:spPr>
        <p:txBody>
          <a:bodyPr>
            <a:noAutofit/>
          </a:bodyPr>
          <a:lstStyle/>
          <a:p>
            <a:pPr algn="ctr"/>
            <a:r>
              <a:rPr lang="tr-TR" sz="1800" b="1" dirty="0">
                <a:solidFill>
                  <a:schemeClr val="tx1">
                    <a:lumMod val="75000"/>
                  </a:schemeClr>
                </a:solidFill>
                <a:effectLst/>
              </a:rPr>
              <a:t>MESUT YİĞİT</a:t>
            </a:r>
            <a:r>
              <a:rPr lang="tr-TR" sz="1800" dirty="0">
                <a:solidFill>
                  <a:schemeClr val="tx1">
                    <a:lumMod val="75000"/>
                  </a:schemeClr>
                </a:solidFill>
                <a:effectLst/>
              </a:rPr>
              <a:t/>
            </a:r>
            <a:br>
              <a:rPr lang="tr-TR" sz="1800" dirty="0">
                <a:solidFill>
                  <a:schemeClr val="tx1">
                    <a:lumMod val="75000"/>
                  </a:schemeClr>
                </a:solidFill>
                <a:effectLst/>
              </a:rPr>
            </a:br>
            <a:r>
              <a:rPr lang="tr-TR" sz="1800" b="1" dirty="0">
                <a:solidFill>
                  <a:schemeClr val="tx1">
                    <a:lumMod val="75000"/>
                  </a:schemeClr>
                </a:solidFill>
                <a:effectLst/>
              </a:rPr>
              <a:t>YEMİNLİ MALİ </a:t>
            </a:r>
            <a:r>
              <a:rPr lang="tr-TR" sz="1800" b="1" dirty="0" smtClean="0">
                <a:solidFill>
                  <a:schemeClr val="tx1">
                    <a:lumMod val="75000"/>
                  </a:schemeClr>
                </a:solidFill>
                <a:effectLst/>
              </a:rPr>
              <a:t>MÜŞAVİR</a:t>
            </a:r>
            <a:endParaRPr lang="tr-TR" sz="1800" dirty="0">
              <a:solidFill>
                <a:schemeClr val="tx1">
                  <a:lumMod val="75000"/>
                </a:schemeClr>
              </a:solidFill>
            </a:endParaRPr>
          </a:p>
        </p:txBody>
      </p:sp>
      <p:sp>
        <p:nvSpPr>
          <p:cNvPr id="3" name="Alt Başlık 2"/>
          <p:cNvSpPr>
            <a:spLocks noGrp="1"/>
          </p:cNvSpPr>
          <p:nvPr>
            <p:ph type="subTitle" idx="1"/>
          </p:nvPr>
        </p:nvSpPr>
        <p:spPr>
          <a:xfrm>
            <a:off x="1404243" y="2105868"/>
            <a:ext cx="9937104" cy="2376264"/>
          </a:xfrm>
        </p:spPr>
        <p:txBody>
          <a:bodyPr>
            <a:noAutofit/>
          </a:bodyPr>
          <a:lstStyle/>
          <a:p>
            <a:pPr algn="ctr"/>
            <a:r>
              <a:rPr lang="tr-TR" sz="9000" b="1" dirty="0" smtClean="0">
                <a:solidFill>
                  <a:schemeClr val="accent3">
                    <a:lumMod val="60000"/>
                    <a:lumOff val="40000"/>
                  </a:schemeClr>
                </a:solidFill>
              </a:rPr>
              <a:t>TEŞEKKÜR EDERİM</a:t>
            </a:r>
            <a:endParaRPr lang="tr-TR" sz="9000" b="1" dirty="0">
              <a:solidFill>
                <a:schemeClr val="accent3">
                  <a:lumMod val="60000"/>
                  <a:lumOff val="40000"/>
                </a:schemeClr>
              </a:solidFill>
            </a:endParaRPr>
          </a:p>
        </p:txBody>
      </p:sp>
      <p:pic>
        <p:nvPicPr>
          <p:cNvPr id="1036" name="Picture 12"/>
          <p:cNvPicPr>
            <a:picLocks noChangeAspect="1" noChangeArrowheads="1"/>
          </p:cNvPicPr>
          <p:nvPr/>
        </p:nvPicPr>
        <p:blipFill>
          <a:blip r:embed="rId3" cstate="print">
            <a:extLst>
              <a:ext uri="{BEBA8EAE-BF5A-486C-A8C5-ECC9F3942E4B}">
                <a14:imgProps xmlns:a14="http://schemas.microsoft.com/office/drawing/2010/main">
                  <a14:imgLayer r:embed="rId4">
                    <a14:imgEffect>
                      <a14:colorTemperature colorTemp="6100"/>
                    </a14:imgEffect>
                    <a14:imgEffect>
                      <a14:saturation sat="120000"/>
                    </a14:imgEffect>
                    <a14:imgEffect>
                      <a14:brightnessContrast bright="-12000" contrast="30000"/>
                    </a14:imgEffect>
                  </a14:imgLayer>
                </a14:imgProps>
              </a:ext>
              <a:ext uri="{28A0092B-C50C-407E-A947-70E740481C1C}">
                <a14:useLocalDpi xmlns:a14="http://schemas.microsoft.com/office/drawing/2010/main" val="0"/>
              </a:ext>
            </a:extLst>
          </a:blip>
          <a:srcRect/>
          <a:stretch>
            <a:fillRect/>
          </a:stretch>
        </p:blipFill>
        <p:spPr bwMode="auto">
          <a:xfrm>
            <a:off x="0" y="6300077"/>
            <a:ext cx="680530" cy="472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ayt Numarası Yer Tutucusu 6"/>
          <p:cNvSpPr>
            <a:spLocks noGrp="1"/>
          </p:cNvSpPr>
          <p:nvPr>
            <p:ph type="sldNum" sz="quarter" idx="12"/>
          </p:nvPr>
        </p:nvSpPr>
        <p:spPr>
          <a:xfrm>
            <a:off x="11989419" y="6358365"/>
            <a:ext cx="504056" cy="356343"/>
          </a:xfrm>
        </p:spPr>
        <p:txBody>
          <a:bodyPr/>
          <a:lstStyle/>
          <a:p>
            <a:pPr algn="ctr"/>
            <a:fld id="{28140BBF-EAB7-43D1-8B4A-9990D3932DF5}" type="slidenum">
              <a:rPr lang="tr-TR" sz="2000" b="1" smtClean="0">
                <a:solidFill>
                  <a:schemeClr val="bg2">
                    <a:lumMod val="25000"/>
                  </a:schemeClr>
                </a:solidFill>
                <a:latin typeface="Calibri" pitchFamily="34" charset="0"/>
                <a:cs typeface="Calibri" pitchFamily="34" charset="0"/>
              </a:rPr>
              <a:pPr algn="ctr"/>
              <a:t>22</a:t>
            </a:fld>
            <a:endParaRPr lang="tr-TR" sz="2000" b="1" dirty="0">
              <a:solidFill>
                <a:schemeClr val="bg2">
                  <a:lumMod val="25000"/>
                </a:schemeClr>
              </a:solidFill>
              <a:latin typeface="Calibri" pitchFamily="34" charset="0"/>
              <a:cs typeface="Calibri" pitchFamily="34" charset="0"/>
            </a:endParaRPr>
          </a:p>
        </p:txBody>
      </p:sp>
      <p:sp>
        <p:nvSpPr>
          <p:cNvPr id="9" name="Metin kutusu 8"/>
          <p:cNvSpPr txBox="1"/>
          <p:nvPr/>
        </p:nvSpPr>
        <p:spPr>
          <a:xfrm>
            <a:off x="3996531" y="5979455"/>
            <a:ext cx="4176464" cy="641244"/>
          </a:xfrm>
          <a:prstGeom prst="rect">
            <a:avLst/>
          </a:prstGeom>
          <a:noFill/>
        </p:spPr>
        <p:txBody>
          <a:bodyPr wrap="square" rtlCol="0">
            <a:spAutoFit/>
          </a:bodyPr>
          <a:lstStyle/>
          <a:p>
            <a:pPr algn="ctr"/>
            <a:r>
              <a:rPr lang="tr-TR" dirty="0" smtClean="0">
                <a:solidFill>
                  <a:schemeClr val="accent6">
                    <a:lumMod val="60000"/>
                    <a:lumOff val="40000"/>
                  </a:schemeClr>
                </a:solidFill>
              </a:rPr>
              <a:t>29.01.2011</a:t>
            </a:r>
          </a:p>
          <a:p>
            <a:pPr algn="ctr"/>
            <a:r>
              <a:rPr lang="tr-TR" dirty="0" smtClean="0">
                <a:solidFill>
                  <a:schemeClr val="accent6">
                    <a:lumMod val="60000"/>
                    <a:lumOff val="40000"/>
                  </a:schemeClr>
                </a:solidFill>
              </a:rPr>
              <a:t>OTANTİK CLUB HOTEL</a:t>
            </a:r>
            <a:endParaRPr lang="tr-TR" dirty="0">
              <a:solidFill>
                <a:schemeClr val="accent6">
                  <a:lumMod val="60000"/>
                  <a:lumOff val="40000"/>
                </a:schemeClr>
              </a:solidFill>
            </a:endParaRPr>
          </a:p>
        </p:txBody>
      </p:sp>
    </p:spTree>
    <p:extLst>
      <p:ext uri="{BB962C8B-B14F-4D97-AF65-F5344CB8AC3E}">
        <p14:creationId xmlns:p14="http://schemas.microsoft.com/office/powerpoint/2010/main" val="192051636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12000">
              <a:srgbClr val="B4E1F9"/>
            </a:gs>
            <a:gs pos="0">
              <a:schemeClr val="tx2">
                <a:lumMod val="40000"/>
                <a:lumOff val="60000"/>
              </a:schemeClr>
            </a:gs>
            <a:gs pos="100000">
              <a:srgbClr val="E6E6E6"/>
            </a:gs>
          </a:gsLst>
          <a:lin ang="5400000" scaled="0"/>
        </a:grad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a:xfrm>
            <a:off x="669595" y="6324571"/>
            <a:ext cx="2232247" cy="471624"/>
          </a:xfrm>
        </p:spPr>
        <p:txBody>
          <a:bodyPr>
            <a:normAutofit fontScale="90000"/>
          </a:bodyPr>
          <a:lstStyle/>
          <a:p>
            <a:pPr algn="ctr"/>
            <a:r>
              <a:rPr lang="tr-TR" sz="1600" b="1" dirty="0">
                <a:solidFill>
                  <a:schemeClr val="bg1">
                    <a:lumMod val="65000"/>
                  </a:schemeClr>
                </a:solidFill>
                <a:effectLst/>
              </a:rPr>
              <a:t>MESUT YİĞİT</a:t>
            </a:r>
            <a:r>
              <a:rPr lang="tr-TR" sz="1600" dirty="0">
                <a:solidFill>
                  <a:schemeClr val="bg1">
                    <a:lumMod val="65000"/>
                  </a:schemeClr>
                </a:solidFill>
                <a:effectLst/>
              </a:rPr>
              <a:t/>
            </a:r>
            <a:br>
              <a:rPr lang="tr-TR" sz="1600" dirty="0">
                <a:solidFill>
                  <a:schemeClr val="bg1">
                    <a:lumMod val="65000"/>
                  </a:schemeClr>
                </a:solidFill>
                <a:effectLst/>
              </a:rPr>
            </a:br>
            <a:r>
              <a:rPr lang="tr-TR" sz="1600" b="1" dirty="0">
                <a:solidFill>
                  <a:schemeClr val="bg1">
                    <a:lumMod val="65000"/>
                  </a:schemeClr>
                </a:solidFill>
                <a:effectLst/>
              </a:rPr>
              <a:t>YEMİNLİ MALİ </a:t>
            </a:r>
            <a:r>
              <a:rPr lang="tr-TR" sz="1600" b="1" dirty="0" smtClean="0">
                <a:solidFill>
                  <a:schemeClr val="bg1">
                    <a:lumMod val="65000"/>
                  </a:schemeClr>
                </a:solidFill>
                <a:effectLst/>
              </a:rPr>
              <a:t>MÜŞAVİR</a:t>
            </a:r>
            <a:endParaRPr lang="tr-TR" sz="1600" dirty="0">
              <a:solidFill>
                <a:schemeClr val="bg1">
                  <a:lumMod val="65000"/>
                </a:schemeClr>
              </a:solidFill>
            </a:endParaRPr>
          </a:p>
        </p:txBody>
      </p:sp>
      <p:sp>
        <p:nvSpPr>
          <p:cNvPr id="3" name="Alt Başlık 2"/>
          <p:cNvSpPr>
            <a:spLocks noGrp="1"/>
          </p:cNvSpPr>
          <p:nvPr>
            <p:ph type="subTitle" idx="1"/>
          </p:nvPr>
        </p:nvSpPr>
        <p:spPr>
          <a:xfrm>
            <a:off x="1692275" y="953740"/>
            <a:ext cx="6624736" cy="1928914"/>
          </a:xfrm>
        </p:spPr>
        <p:txBody>
          <a:bodyPr>
            <a:normAutofit/>
          </a:bodyPr>
          <a:lstStyle/>
          <a:p>
            <a:pPr algn="ctr"/>
            <a:r>
              <a:rPr lang="tr-TR" sz="4400" b="1" dirty="0" smtClean="0">
                <a:solidFill>
                  <a:srgbClr val="C660C8"/>
                </a:solidFill>
                <a:latin typeface="Calibri" pitchFamily="34" charset="0"/>
                <a:cs typeface="Calibri" pitchFamily="34" charset="0"/>
              </a:rPr>
              <a:t>TASARIYA İLİŞKİN GENEL AÇIKLAMALAR</a:t>
            </a:r>
            <a:endParaRPr lang="tr-TR" sz="4400" b="1" dirty="0">
              <a:solidFill>
                <a:srgbClr val="C660C8"/>
              </a:solidFill>
              <a:latin typeface="Calibri" pitchFamily="34" charset="0"/>
              <a:cs typeface="Calibri" pitchFamily="34" charset="0"/>
            </a:endParaRPr>
          </a:p>
        </p:txBody>
      </p:sp>
      <p:pic>
        <p:nvPicPr>
          <p:cNvPr id="1036" name="Picture 12"/>
          <p:cNvPicPr>
            <a:picLocks noChangeAspect="1" noChangeArrowheads="1"/>
          </p:cNvPicPr>
          <p:nvPr/>
        </p:nvPicPr>
        <p:blipFill>
          <a:blip r:embed="rId3" cstate="print">
            <a:extLst>
              <a:ext uri="{BEBA8EAE-BF5A-486C-A8C5-ECC9F3942E4B}">
                <a14:imgProps xmlns:a14="http://schemas.microsoft.com/office/drawing/2010/main">
                  <a14:imgLayer r:embed="rId4">
                    <a14:imgEffect>
                      <a14:colorTemperature colorTemp="6100"/>
                    </a14:imgEffect>
                    <a14:imgEffect>
                      <a14:saturation sat="120000"/>
                    </a14:imgEffect>
                    <a14:imgEffect>
                      <a14:brightnessContrast bright="-12000" contrast="30000"/>
                    </a14:imgEffect>
                  </a14:imgLayer>
                </a14:imgProps>
              </a:ext>
              <a:ext uri="{28A0092B-C50C-407E-A947-70E740481C1C}">
                <a14:useLocalDpi xmlns:a14="http://schemas.microsoft.com/office/drawing/2010/main" val="0"/>
              </a:ext>
            </a:extLst>
          </a:blip>
          <a:srcRect/>
          <a:stretch>
            <a:fillRect/>
          </a:stretch>
        </p:blipFill>
        <p:spPr bwMode="auto">
          <a:xfrm>
            <a:off x="0" y="6300077"/>
            <a:ext cx="680530" cy="472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ayt Numarası Yer Tutucusu 6"/>
          <p:cNvSpPr>
            <a:spLocks noGrp="1"/>
          </p:cNvSpPr>
          <p:nvPr>
            <p:ph type="sldNum" sz="quarter" idx="12"/>
          </p:nvPr>
        </p:nvSpPr>
        <p:spPr>
          <a:xfrm>
            <a:off x="11989419" y="6358365"/>
            <a:ext cx="504056" cy="356343"/>
          </a:xfrm>
        </p:spPr>
        <p:txBody>
          <a:bodyPr/>
          <a:lstStyle/>
          <a:p>
            <a:pPr algn="ctr"/>
            <a:fld id="{28140BBF-EAB7-43D1-8B4A-9990D3932DF5}" type="slidenum">
              <a:rPr lang="tr-TR" sz="2000" b="1" smtClean="0">
                <a:solidFill>
                  <a:schemeClr val="bg2">
                    <a:lumMod val="25000"/>
                  </a:schemeClr>
                </a:solidFill>
                <a:latin typeface="Calibri" pitchFamily="34" charset="0"/>
                <a:cs typeface="Calibri" pitchFamily="34" charset="0"/>
              </a:rPr>
              <a:pPr algn="ctr"/>
              <a:t>3</a:t>
            </a:fld>
            <a:endParaRPr lang="tr-TR" sz="2000" b="1" dirty="0">
              <a:solidFill>
                <a:schemeClr val="bg2">
                  <a:lumMod val="25000"/>
                </a:schemeClr>
              </a:solidFill>
              <a:latin typeface="Calibri" pitchFamily="34" charset="0"/>
              <a:cs typeface="Calibri" pitchFamily="34" charset="0"/>
            </a:endParaRPr>
          </a:p>
        </p:txBody>
      </p:sp>
      <p:sp>
        <p:nvSpPr>
          <p:cNvPr id="8" name="Metin kutusu 7"/>
          <p:cNvSpPr txBox="1"/>
          <p:nvPr/>
        </p:nvSpPr>
        <p:spPr>
          <a:xfrm>
            <a:off x="1116093" y="3116247"/>
            <a:ext cx="10585294" cy="2462213"/>
          </a:xfrm>
          <a:prstGeom prst="rect">
            <a:avLst/>
          </a:prstGeom>
          <a:noFill/>
        </p:spPr>
        <p:txBody>
          <a:bodyPr wrap="square" rtlCol="0">
            <a:spAutoFit/>
          </a:bodyPr>
          <a:lstStyle/>
          <a:p>
            <a:r>
              <a:rPr lang="tr-TR" sz="2400" b="1" dirty="0" smtClean="0">
                <a:solidFill>
                  <a:schemeClr val="accent5">
                    <a:lumMod val="75000"/>
                  </a:schemeClr>
                </a:solidFill>
              </a:rPr>
              <a:t>KAPSAMA GİREN İDARELER</a:t>
            </a:r>
          </a:p>
          <a:p>
            <a:endParaRPr lang="tr-TR" sz="2000" dirty="0" smtClean="0">
              <a:solidFill>
                <a:schemeClr val="tx1">
                  <a:lumMod val="50000"/>
                </a:schemeClr>
              </a:solidFill>
            </a:endParaRPr>
          </a:p>
          <a:p>
            <a:pPr>
              <a:lnSpc>
                <a:spcPct val="150000"/>
              </a:lnSpc>
              <a:spcBef>
                <a:spcPts val="600"/>
              </a:spcBef>
              <a:spcAft>
                <a:spcPts val="600"/>
              </a:spcAft>
            </a:pPr>
            <a:r>
              <a:rPr lang="tr-TR" sz="2000" dirty="0">
                <a:solidFill>
                  <a:schemeClr val="tx1">
                    <a:lumMod val="50000"/>
                  </a:schemeClr>
                </a:solidFill>
              </a:rPr>
              <a:t>Maliye Bakanlığı, Gümrük Müsteşarlığı, İl Özel İdareleri, Belediyeler, SGK, TEDAŞ, YURTKUR, TRT, KOSGEB, TOBB, OSB.</a:t>
            </a:r>
          </a:p>
          <a:p>
            <a:endParaRPr lang="tr-TR" sz="2000" dirty="0">
              <a:solidFill>
                <a:schemeClr val="tx1">
                  <a:lumMod val="50000"/>
                </a:schemeClr>
              </a:solidFill>
            </a:endParaRPr>
          </a:p>
          <a:p>
            <a:endParaRPr lang="tr-TR" sz="2000" dirty="0">
              <a:solidFill>
                <a:schemeClr val="tx1">
                  <a:lumMod val="50000"/>
                </a:schemeClr>
              </a:solidFill>
            </a:endParaRPr>
          </a:p>
        </p:txBody>
      </p:sp>
    </p:spTree>
    <p:extLst>
      <p:ext uri="{BB962C8B-B14F-4D97-AF65-F5344CB8AC3E}">
        <p14:creationId xmlns:p14="http://schemas.microsoft.com/office/powerpoint/2010/main" val="144209326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fltVal val="0"/>
                                          </p:val>
                                        </p:tav>
                                        <p:tav tm="100000">
                                          <p:val>
                                            <p:strVal val="#ppt_w"/>
                                          </p:val>
                                        </p:tav>
                                      </p:tavLst>
                                    </p:anim>
                                    <p:anim calcmode="lin" valueType="num">
                                      <p:cBhvr>
                                        <p:cTn id="15" dur="1000" fill="hold"/>
                                        <p:tgtEl>
                                          <p:spTgt spid="8"/>
                                        </p:tgtEl>
                                        <p:attrNameLst>
                                          <p:attrName>ppt_h</p:attrName>
                                        </p:attrNameLst>
                                      </p:cBhvr>
                                      <p:tavLst>
                                        <p:tav tm="0">
                                          <p:val>
                                            <p:fltVal val="0"/>
                                          </p:val>
                                        </p:tav>
                                        <p:tav tm="100000">
                                          <p:val>
                                            <p:strVal val="#ppt_h"/>
                                          </p:val>
                                        </p:tav>
                                      </p:tavLst>
                                    </p:anim>
                                    <p:anim calcmode="lin" valueType="num">
                                      <p:cBhvr>
                                        <p:cTn id="16" dur="1000" fill="hold"/>
                                        <p:tgtEl>
                                          <p:spTgt spid="8"/>
                                        </p:tgtEl>
                                        <p:attrNameLst>
                                          <p:attrName>style.rotation</p:attrName>
                                        </p:attrNameLst>
                                      </p:cBhvr>
                                      <p:tavLst>
                                        <p:tav tm="0">
                                          <p:val>
                                            <p:fltVal val="90"/>
                                          </p:val>
                                        </p:tav>
                                        <p:tav tm="100000">
                                          <p:val>
                                            <p:fltVal val="0"/>
                                          </p:val>
                                        </p:tav>
                                      </p:tavLst>
                                    </p:anim>
                                    <p:animEffect transition="in" filter="fade">
                                      <p:cBhvr>
                                        <p:cTn id="17" dur="1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xit" presetSubtype="0" fill="hold" grpId="1" nodeType="clickEffect">
                                  <p:stCondLst>
                                    <p:cond delay="0"/>
                                  </p:stCondLst>
                                  <p:childTnLst>
                                    <p:anim calcmode="lin" valueType="num">
                                      <p:cBhvr>
                                        <p:cTn id="21" dur="1000"/>
                                        <p:tgtEl>
                                          <p:spTgt spid="8"/>
                                        </p:tgtEl>
                                        <p:attrNameLst>
                                          <p:attrName>ppt_w</p:attrName>
                                        </p:attrNameLst>
                                      </p:cBhvr>
                                      <p:tavLst>
                                        <p:tav tm="0">
                                          <p:val>
                                            <p:strVal val="ppt_w"/>
                                          </p:val>
                                        </p:tav>
                                        <p:tav tm="100000">
                                          <p:val>
                                            <p:fltVal val="0"/>
                                          </p:val>
                                        </p:tav>
                                      </p:tavLst>
                                    </p:anim>
                                    <p:anim calcmode="lin" valueType="num">
                                      <p:cBhvr>
                                        <p:cTn id="22" dur="1000"/>
                                        <p:tgtEl>
                                          <p:spTgt spid="8"/>
                                        </p:tgtEl>
                                        <p:attrNameLst>
                                          <p:attrName>ppt_h</p:attrName>
                                        </p:attrNameLst>
                                      </p:cBhvr>
                                      <p:tavLst>
                                        <p:tav tm="0">
                                          <p:val>
                                            <p:strVal val="ppt_h"/>
                                          </p:val>
                                        </p:tav>
                                        <p:tav tm="100000">
                                          <p:val>
                                            <p:fltVal val="0"/>
                                          </p:val>
                                        </p:tav>
                                      </p:tavLst>
                                    </p:anim>
                                    <p:anim calcmode="lin" valueType="num">
                                      <p:cBhvr>
                                        <p:cTn id="23" dur="1000"/>
                                        <p:tgtEl>
                                          <p:spTgt spid="8"/>
                                        </p:tgtEl>
                                        <p:attrNameLst>
                                          <p:attrName>style.rotation</p:attrName>
                                        </p:attrNameLst>
                                      </p:cBhvr>
                                      <p:tavLst>
                                        <p:tav tm="0">
                                          <p:val>
                                            <p:fltVal val="0"/>
                                          </p:val>
                                        </p:tav>
                                        <p:tav tm="100000">
                                          <p:val>
                                            <p:fltVal val="90"/>
                                          </p:val>
                                        </p:tav>
                                      </p:tavLst>
                                    </p:anim>
                                    <p:animEffect transition="out" filter="fade">
                                      <p:cBhvr>
                                        <p:cTn id="24" dur="1000"/>
                                        <p:tgtEl>
                                          <p:spTgt spid="8"/>
                                        </p:tgtEl>
                                      </p:cBhvr>
                                    </p:animEffect>
                                    <p:set>
                                      <p:cBhvr>
                                        <p:cTn id="25" dur="1" fill="hold">
                                          <p:stCondLst>
                                            <p:cond delay="999"/>
                                          </p:stCondLst>
                                        </p:cTn>
                                        <p:tgtEl>
                                          <p:spTgt spid="8"/>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42" presetClass="exit" presetSubtype="0" fill="hold" grpId="0" nodeType="clickEffect">
                                  <p:stCondLst>
                                    <p:cond delay="0"/>
                                  </p:stCondLst>
                                  <p:childTnLst>
                                    <p:animEffect transition="out" filter="fade">
                                      <p:cBhvr>
                                        <p:cTn id="29" dur="1000"/>
                                        <p:tgtEl>
                                          <p:spTgt spid="3">
                                            <p:txEl>
                                              <p:pRg st="0" end="0"/>
                                            </p:txEl>
                                          </p:spTgt>
                                        </p:tgtEl>
                                      </p:cBhvr>
                                    </p:animEffect>
                                    <p:anim calcmode="lin" valueType="num">
                                      <p:cBhvr>
                                        <p:cTn id="30" dur="1000"/>
                                        <p:tgtEl>
                                          <p:spTgt spid="3">
                                            <p:txEl>
                                              <p:pRg st="0" end="0"/>
                                            </p:txEl>
                                          </p:spTgt>
                                        </p:tgtEl>
                                        <p:attrNameLst>
                                          <p:attrName>ppt_x</p:attrName>
                                        </p:attrNameLst>
                                      </p:cBhvr>
                                      <p:tavLst>
                                        <p:tav tm="0">
                                          <p:val>
                                            <p:strVal val="ppt_x"/>
                                          </p:val>
                                        </p:tav>
                                        <p:tav tm="100000">
                                          <p:val>
                                            <p:strVal val="ppt_x"/>
                                          </p:val>
                                        </p:tav>
                                      </p:tavLst>
                                    </p:anim>
                                    <p:anim calcmode="lin" valueType="num">
                                      <p:cBhvr>
                                        <p:cTn id="31" dur="1000"/>
                                        <p:tgtEl>
                                          <p:spTgt spid="3">
                                            <p:txEl>
                                              <p:pRg st="0" end="0"/>
                                            </p:txEl>
                                          </p:spTgt>
                                        </p:tgtEl>
                                        <p:attrNameLst>
                                          <p:attrName>ppt_y</p:attrName>
                                        </p:attrNameLst>
                                      </p:cBhvr>
                                      <p:tavLst>
                                        <p:tav tm="0">
                                          <p:val>
                                            <p:strVal val="ppt_y"/>
                                          </p:val>
                                        </p:tav>
                                        <p:tav tm="100000">
                                          <p:val>
                                            <p:strVal val="ppt_y+.1"/>
                                          </p:val>
                                        </p:tav>
                                      </p:tavLst>
                                    </p:anim>
                                    <p:set>
                                      <p:cBhvr>
                                        <p:cTn id="32" dur="1" fill="hold">
                                          <p:stCondLst>
                                            <p:cond delay="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P spid="8" grpId="1"/>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12000">
              <a:srgbClr val="B4E1F9"/>
            </a:gs>
            <a:gs pos="0">
              <a:schemeClr val="tx2">
                <a:lumMod val="40000"/>
                <a:lumOff val="60000"/>
              </a:schemeClr>
            </a:gs>
            <a:gs pos="100000">
              <a:srgbClr val="E6E6E6"/>
            </a:gs>
          </a:gsLst>
          <a:lin ang="5400000" scaled="0"/>
        </a:grad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a:xfrm>
            <a:off x="669595" y="6324571"/>
            <a:ext cx="2232247" cy="471624"/>
          </a:xfrm>
        </p:spPr>
        <p:txBody>
          <a:bodyPr>
            <a:normAutofit fontScale="90000"/>
          </a:bodyPr>
          <a:lstStyle/>
          <a:p>
            <a:pPr algn="ctr"/>
            <a:r>
              <a:rPr lang="tr-TR" sz="1600" b="1" dirty="0">
                <a:solidFill>
                  <a:schemeClr val="bg1">
                    <a:lumMod val="65000"/>
                  </a:schemeClr>
                </a:solidFill>
                <a:effectLst/>
              </a:rPr>
              <a:t>MESUT YİĞİT</a:t>
            </a:r>
            <a:r>
              <a:rPr lang="tr-TR" sz="1600" dirty="0">
                <a:solidFill>
                  <a:schemeClr val="bg1">
                    <a:lumMod val="65000"/>
                  </a:schemeClr>
                </a:solidFill>
                <a:effectLst/>
              </a:rPr>
              <a:t/>
            </a:r>
            <a:br>
              <a:rPr lang="tr-TR" sz="1600" dirty="0">
                <a:solidFill>
                  <a:schemeClr val="bg1">
                    <a:lumMod val="65000"/>
                  </a:schemeClr>
                </a:solidFill>
                <a:effectLst/>
              </a:rPr>
            </a:br>
            <a:r>
              <a:rPr lang="tr-TR" sz="1600" b="1" dirty="0">
                <a:solidFill>
                  <a:schemeClr val="bg1">
                    <a:lumMod val="65000"/>
                  </a:schemeClr>
                </a:solidFill>
                <a:effectLst/>
              </a:rPr>
              <a:t>YEMİNLİ MALİ </a:t>
            </a:r>
            <a:r>
              <a:rPr lang="tr-TR" sz="1600" b="1" dirty="0" smtClean="0">
                <a:solidFill>
                  <a:schemeClr val="bg1">
                    <a:lumMod val="65000"/>
                  </a:schemeClr>
                </a:solidFill>
                <a:effectLst/>
              </a:rPr>
              <a:t>MÜŞAVİR</a:t>
            </a:r>
            <a:endParaRPr lang="tr-TR" sz="1600" dirty="0">
              <a:solidFill>
                <a:schemeClr val="bg1">
                  <a:lumMod val="65000"/>
                </a:schemeClr>
              </a:solidFill>
            </a:endParaRPr>
          </a:p>
        </p:txBody>
      </p:sp>
      <p:pic>
        <p:nvPicPr>
          <p:cNvPr id="1036" name="Picture 12"/>
          <p:cNvPicPr>
            <a:picLocks noChangeAspect="1" noChangeArrowheads="1"/>
          </p:cNvPicPr>
          <p:nvPr/>
        </p:nvPicPr>
        <p:blipFill>
          <a:blip r:embed="rId3" cstate="print">
            <a:extLst>
              <a:ext uri="{BEBA8EAE-BF5A-486C-A8C5-ECC9F3942E4B}">
                <a14:imgProps xmlns:a14="http://schemas.microsoft.com/office/drawing/2010/main">
                  <a14:imgLayer r:embed="rId4">
                    <a14:imgEffect>
                      <a14:colorTemperature colorTemp="6100"/>
                    </a14:imgEffect>
                    <a14:imgEffect>
                      <a14:saturation sat="120000"/>
                    </a14:imgEffect>
                    <a14:imgEffect>
                      <a14:brightnessContrast bright="-12000" contrast="30000"/>
                    </a14:imgEffect>
                  </a14:imgLayer>
                </a14:imgProps>
              </a:ext>
              <a:ext uri="{28A0092B-C50C-407E-A947-70E740481C1C}">
                <a14:useLocalDpi xmlns:a14="http://schemas.microsoft.com/office/drawing/2010/main" val="0"/>
              </a:ext>
            </a:extLst>
          </a:blip>
          <a:srcRect/>
          <a:stretch>
            <a:fillRect/>
          </a:stretch>
        </p:blipFill>
        <p:spPr bwMode="auto">
          <a:xfrm>
            <a:off x="0" y="6300077"/>
            <a:ext cx="680530" cy="472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ayt Numarası Yer Tutucusu 6"/>
          <p:cNvSpPr>
            <a:spLocks noGrp="1"/>
          </p:cNvSpPr>
          <p:nvPr>
            <p:ph type="sldNum" sz="quarter" idx="12"/>
          </p:nvPr>
        </p:nvSpPr>
        <p:spPr>
          <a:xfrm>
            <a:off x="11989419" y="6358365"/>
            <a:ext cx="504056" cy="356343"/>
          </a:xfrm>
        </p:spPr>
        <p:txBody>
          <a:bodyPr/>
          <a:lstStyle/>
          <a:p>
            <a:pPr algn="ctr"/>
            <a:fld id="{28140BBF-EAB7-43D1-8B4A-9990D3932DF5}" type="slidenum">
              <a:rPr lang="tr-TR" sz="2000" b="1" smtClean="0">
                <a:solidFill>
                  <a:schemeClr val="bg2">
                    <a:lumMod val="25000"/>
                  </a:schemeClr>
                </a:solidFill>
                <a:latin typeface="Calibri" pitchFamily="34" charset="0"/>
                <a:cs typeface="Calibri" pitchFamily="34" charset="0"/>
              </a:rPr>
              <a:pPr algn="ctr"/>
              <a:t>4</a:t>
            </a:fld>
            <a:endParaRPr lang="tr-TR" sz="2000" b="1" dirty="0">
              <a:solidFill>
                <a:schemeClr val="bg2">
                  <a:lumMod val="25000"/>
                </a:schemeClr>
              </a:solidFill>
              <a:latin typeface="Calibri" pitchFamily="34" charset="0"/>
              <a:cs typeface="Calibri" pitchFamily="34" charset="0"/>
            </a:endParaRPr>
          </a:p>
        </p:txBody>
      </p:sp>
      <p:sp>
        <p:nvSpPr>
          <p:cNvPr id="8" name="Metin kutusu 7"/>
          <p:cNvSpPr txBox="1"/>
          <p:nvPr/>
        </p:nvSpPr>
        <p:spPr>
          <a:xfrm>
            <a:off x="680530" y="377676"/>
            <a:ext cx="6844393" cy="5155257"/>
          </a:xfrm>
          <a:prstGeom prst="rect">
            <a:avLst/>
          </a:prstGeom>
          <a:noFill/>
        </p:spPr>
        <p:txBody>
          <a:bodyPr wrap="square" rtlCol="0">
            <a:spAutoFit/>
          </a:bodyPr>
          <a:lstStyle/>
          <a:p>
            <a:r>
              <a:rPr lang="tr-TR" sz="2400" b="1" dirty="0">
                <a:solidFill>
                  <a:schemeClr val="accent5">
                    <a:lumMod val="75000"/>
                  </a:schemeClr>
                </a:solidFill>
              </a:rPr>
              <a:t>YAPILANDIRMAYA KONU </a:t>
            </a:r>
            <a:r>
              <a:rPr lang="tr-TR" sz="2400" b="1" dirty="0" smtClean="0">
                <a:solidFill>
                  <a:schemeClr val="accent5">
                    <a:lumMod val="75000"/>
                  </a:schemeClr>
                </a:solidFill>
              </a:rPr>
              <a:t>ALACAKLAR</a:t>
            </a:r>
          </a:p>
          <a:p>
            <a:endParaRPr lang="tr-TR" sz="2000" dirty="0" smtClean="0">
              <a:solidFill>
                <a:schemeClr val="tx1">
                  <a:lumMod val="50000"/>
                </a:schemeClr>
              </a:solidFill>
            </a:endParaRPr>
          </a:p>
          <a:p>
            <a:pPr>
              <a:lnSpc>
                <a:spcPct val="200000"/>
              </a:lnSpc>
              <a:spcBef>
                <a:spcPts val="600"/>
              </a:spcBef>
              <a:spcAft>
                <a:spcPts val="600"/>
              </a:spcAft>
            </a:pPr>
            <a:r>
              <a:rPr lang="tr-TR" sz="2000" dirty="0" smtClean="0">
                <a:solidFill>
                  <a:schemeClr val="tx1">
                    <a:lumMod val="50000"/>
                  </a:schemeClr>
                </a:solidFill>
              </a:rPr>
              <a:t>Vergiler </a:t>
            </a:r>
            <a:r>
              <a:rPr lang="tr-TR" sz="2000" dirty="0">
                <a:solidFill>
                  <a:schemeClr val="tx1">
                    <a:lumMod val="50000"/>
                  </a:schemeClr>
                </a:solidFill>
              </a:rPr>
              <a:t>ve Vergi </a:t>
            </a:r>
            <a:r>
              <a:rPr lang="tr-TR" sz="2000" dirty="0" smtClean="0">
                <a:solidFill>
                  <a:schemeClr val="tx1">
                    <a:lumMod val="50000"/>
                  </a:schemeClr>
                </a:solidFill>
              </a:rPr>
              <a:t>Cezaları, Gümrük </a:t>
            </a:r>
            <a:r>
              <a:rPr lang="tr-TR" sz="2000" dirty="0">
                <a:solidFill>
                  <a:schemeClr val="tx1">
                    <a:lumMod val="50000"/>
                  </a:schemeClr>
                </a:solidFill>
              </a:rPr>
              <a:t>Vergileri ve İdari Para </a:t>
            </a:r>
            <a:r>
              <a:rPr lang="tr-TR" sz="2000" dirty="0" smtClean="0">
                <a:solidFill>
                  <a:schemeClr val="tx1">
                    <a:lumMod val="50000"/>
                  </a:schemeClr>
                </a:solidFill>
              </a:rPr>
              <a:t>Cezaları, Sosyal </a:t>
            </a:r>
            <a:r>
              <a:rPr lang="tr-TR" sz="2000" dirty="0">
                <a:solidFill>
                  <a:schemeClr val="tx1">
                    <a:lumMod val="50000"/>
                  </a:schemeClr>
                </a:solidFill>
              </a:rPr>
              <a:t>Güvenlik Primleri ve İdari Para </a:t>
            </a:r>
            <a:r>
              <a:rPr lang="tr-TR" sz="2000" dirty="0" smtClean="0">
                <a:solidFill>
                  <a:schemeClr val="tx1">
                    <a:lumMod val="50000"/>
                  </a:schemeClr>
                </a:solidFill>
              </a:rPr>
              <a:t>Cezaları, İl </a:t>
            </a:r>
            <a:r>
              <a:rPr lang="tr-TR" sz="2000" dirty="0">
                <a:solidFill>
                  <a:schemeClr val="tx1">
                    <a:lumMod val="50000"/>
                  </a:schemeClr>
                </a:solidFill>
              </a:rPr>
              <a:t>Özel İdarelerinin bazı </a:t>
            </a:r>
            <a:r>
              <a:rPr lang="tr-TR" sz="2000" dirty="0" smtClean="0">
                <a:solidFill>
                  <a:schemeClr val="tx1">
                    <a:lumMod val="50000"/>
                  </a:schemeClr>
                </a:solidFill>
              </a:rPr>
              <a:t>alacakları, Belediyelerin alacakları, TEDAŞ’ın alacakları, YURTKUR’un alacakları, TRT’nin alacakları, KOSGEB’in </a:t>
            </a:r>
            <a:r>
              <a:rPr lang="tr-TR" sz="2000" dirty="0">
                <a:solidFill>
                  <a:schemeClr val="tx1">
                    <a:lumMod val="50000"/>
                  </a:schemeClr>
                </a:solidFill>
              </a:rPr>
              <a:t>desteklerden kaynaklanan </a:t>
            </a:r>
            <a:r>
              <a:rPr lang="tr-TR" sz="2000" dirty="0" smtClean="0">
                <a:solidFill>
                  <a:schemeClr val="tx1">
                    <a:lumMod val="50000"/>
                  </a:schemeClr>
                </a:solidFill>
              </a:rPr>
              <a:t>alacakları, TOBB’un </a:t>
            </a:r>
            <a:r>
              <a:rPr lang="tr-TR" sz="2000" dirty="0">
                <a:solidFill>
                  <a:schemeClr val="tx1">
                    <a:lumMod val="50000"/>
                  </a:schemeClr>
                </a:solidFill>
              </a:rPr>
              <a:t>oda aidat </a:t>
            </a:r>
            <a:r>
              <a:rPr lang="tr-TR" sz="2000" dirty="0" smtClean="0">
                <a:solidFill>
                  <a:schemeClr val="tx1">
                    <a:lumMod val="50000"/>
                  </a:schemeClr>
                </a:solidFill>
              </a:rPr>
              <a:t>alacakları, OSB’nin </a:t>
            </a:r>
            <a:r>
              <a:rPr lang="tr-TR" sz="2000" dirty="0">
                <a:solidFill>
                  <a:schemeClr val="tx1">
                    <a:lumMod val="50000"/>
                  </a:schemeClr>
                </a:solidFill>
              </a:rPr>
              <a:t>elektrik, su, doğalgaz ile yönetim aidat </a:t>
            </a:r>
            <a:r>
              <a:rPr lang="tr-TR" sz="2000" dirty="0" smtClean="0">
                <a:solidFill>
                  <a:schemeClr val="tx1">
                    <a:lumMod val="50000"/>
                  </a:schemeClr>
                </a:solidFill>
              </a:rPr>
              <a:t>alacakları yapılandırılmaya tabi olacaktır.</a:t>
            </a:r>
            <a:endParaRPr lang="tr-TR" sz="2000" dirty="0">
              <a:solidFill>
                <a:schemeClr val="tx1">
                  <a:lumMod val="50000"/>
                </a:schemeClr>
              </a:solidFill>
            </a:endParaRPr>
          </a:p>
        </p:txBody>
      </p:sp>
      <p:pic>
        <p:nvPicPr>
          <p:cNvPr id="5" name="Resim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84963" y="3228878"/>
            <a:ext cx="3744416" cy="2837430"/>
          </a:xfrm>
          <a:prstGeom prst="rect">
            <a:avLst/>
          </a:prstGeom>
        </p:spPr>
      </p:pic>
    </p:spTree>
    <p:extLst>
      <p:ext uri="{BB962C8B-B14F-4D97-AF65-F5344CB8AC3E}">
        <p14:creationId xmlns:p14="http://schemas.microsoft.com/office/powerpoint/2010/main" val="365487696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heel(1)">
                                      <p:cBhvr>
                                        <p:cTn id="15" dur="2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xit" presetSubtype="1" fill="hold" nodeType="clickEffect">
                                  <p:stCondLst>
                                    <p:cond delay="0"/>
                                  </p:stCondLst>
                                  <p:childTnLst>
                                    <p:animEffect transition="out" filter="wheel(1)">
                                      <p:cBhvr>
                                        <p:cTn id="19" dur="2000"/>
                                        <p:tgtEl>
                                          <p:spTgt spid="5"/>
                                        </p:tgtEl>
                                      </p:cBhvr>
                                    </p:animEffect>
                                    <p:set>
                                      <p:cBhvr>
                                        <p:cTn id="20" dur="1" fill="hold">
                                          <p:stCondLst>
                                            <p:cond delay="1999"/>
                                          </p:stCondLst>
                                        </p:cTn>
                                        <p:tgtEl>
                                          <p:spTgt spid="5"/>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31" presetClass="exit" presetSubtype="0" fill="hold" grpId="1" nodeType="clickEffect">
                                  <p:stCondLst>
                                    <p:cond delay="0"/>
                                  </p:stCondLst>
                                  <p:childTnLst>
                                    <p:anim calcmode="lin" valueType="num">
                                      <p:cBhvr>
                                        <p:cTn id="24" dur="1000"/>
                                        <p:tgtEl>
                                          <p:spTgt spid="8"/>
                                        </p:tgtEl>
                                        <p:attrNameLst>
                                          <p:attrName>ppt_w</p:attrName>
                                        </p:attrNameLst>
                                      </p:cBhvr>
                                      <p:tavLst>
                                        <p:tav tm="0">
                                          <p:val>
                                            <p:strVal val="ppt_w"/>
                                          </p:val>
                                        </p:tav>
                                        <p:tav tm="100000">
                                          <p:val>
                                            <p:fltVal val="0"/>
                                          </p:val>
                                        </p:tav>
                                      </p:tavLst>
                                    </p:anim>
                                    <p:anim calcmode="lin" valueType="num">
                                      <p:cBhvr>
                                        <p:cTn id="25" dur="1000"/>
                                        <p:tgtEl>
                                          <p:spTgt spid="8"/>
                                        </p:tgtEl>
                                        <p:attrNameLst>
                                          <p:attrName>ppt_h</p:attrName>
                                        </p:attrNameLst>
                                      </p:cBhvr>
                                      <p:tavLst>
                                        <p:tav tm="0">
                                          <p:val>
                                            <p:strVal val="ppt_h"/>
                                          </p:val>
                                        </p:tav>
                                        <p:tav tm="100000">
                                          <p:val>
                                            <p:fltVal val="0"/>
                                          </p:val>
                                        </p:tav>
                                      </p:tavLst>
                                    </p:anim>
                                    <p:anim calcmode="lin" valueType="num">
                                      <p:cBhvr>
                                        <p:cTn id="26" dur="1000"/>
                                        <p:tgtEl>
                                          <p:spTgt spid="8"/>
                                        </p:tgtEl>
                                        <p:attrNameLst>
                                          <p:attrName>style.rotation</p:attrName>
                                        </p:attrNameLst>
                                      </p:cBhvr>
                                      <p:tavLst>
                                        <p:tav tm="0">
                                          <p:val>
                                            <p:fltVal val="0"/>
                                          </p:val>
                                        </p:tav>
                                        <p:tav tm="100000">
                                          <p:val>
                                            <p:fltVal val="90"/>
                                          </p:val>
                                        </p:tav>
                                      </p:tavLst>
                                    </p:anim>
                                    <p:animEffect transition="out" filter="fade">
                                      <p:cBhvr>
                                        <p:cTn id="27" dur="1000"/>
                                        <p:tgtEl>
                                          <p:spTgt spid="8"/>
                                        </p:tgtEl>
                                      </p:cBhvr>
                                    </p:animEffect>
                                    <p:set>
                                      <p:cBhvr>
                                        <p:cTn id="28"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12000">
              <a:srgbClr val="B4E1F9"/>
            </a:gs>
            <a:gs pos="0">
              <a:schemeClr val="tx2">
                <a:lumMod val="40000"/>
                <a:lumOff val="60000"/>
              </a:schemeClr>
            </a:gs>
            <a:gs pos="100000">
              <a:srgbClr val="E6E6E6"/>
            </a:gs>
          </a:gsLst>
          <a:lin ang="5400000" scaled="0"/>
        </a:grad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a:xfrm>
            <a:off x="669595" y="6324571"/>
            <a:ext cx="2232247" cy="471624"/>
          </a:xfrm>
        </p:spPr>
        <p:txBody>
          <a:bodyPr>
            <a:normAutofit fontScale="90000"/>
          </a:bodyPr>
          <a:lstStyle/>
          <a:p>
            <a:pPr algn="ctr"/>
            <a:r>
              <a:rPr lang="tr-TR" sz="1600" b="1" dirty="0">
                <a:solidFill>
                  <a:schemeClr val="bg1">
                    <a:lumMod val="65000"/>
                  </a:schemeClr>
                </a:solidFill>
                <a:effectLst/>
              </a:rPr>
              <a:t>MESUT YİĞİT</a:t>
            </a:r>
            <a:r>
              <a:rPr lang="tr-TR" sz="1600" dirty="0">
                <a:solidFill>
                  <a:schemeClr val="bg1">
                    <a:lumMod val="65000"/>
                  </a:schemeClr>
                </a:solidFill>
                <a:effectLst/>
              </a:rPr>
              <a:t/>
            </a:r>
            <a:br>
              <a:rPr lang="tr-TR" sz="1600" dirty="0">
                <a:solidFill>
                  <a:schemeClr val="bg1">
                    <a:lumMod val="65000"/>
                  </a:schemeClr>
                </a:solidFill>
                <a:effectLst/>
              </a:rPr>
            </a:br>
            <a:r>
              <a:rPr lang="tr-TR" sz="1600" b="1" dirty="0">
                <a:solidFill>
                  <a:schemeClr val="bg1">
                    <a:lumMod val="65000"/>
                  </a:schemeClr>
                </a:solidFill>
                <a:effectLst/>
              </a:rPr>
              <a:t>YEMİNLİ MALİ </a:t>
            </a:r>
            <a:r>
              <a:rPr lang="tr-TR" sz="1600" b="1" dirty="0" smtClean="0">
                <a:solidFill>
                  <a:schemeClr val="bg1">
                    <a:lumMod val="65000"/>
                  </a:schemeClr>
                </a:solidFill>
                <a:effectLst/>
              </a:rPr>
              <a:t>MÜŞAVİR</a:t>
            </a:r>
            <a:endParaRPr lang="tr-TR" sz="1600" dirty="0">
              <a:solidFill>
                <a:schemeClr val="bg1">
                  <a:lumMod val="65000"/>
                </a:schemeClr>
              </a:solidFill>
            </a:endParaRPr>
          </a:p>
        </p:txBody>
      </p:sp>
      <p:pic>
        <p:nvPicPr>
          <p:cNvPr id="1036" name="Picture 12"/>
          <p:cNvPicPr>
            <a:picLocks noChangeAspect="1" noChangeArrowheads="1"/>
          </p:cNvPicPr>
          <p:nvPr/>
        </p:nvPicPr>
        <p:blipFill>
          <a:blip r:embed="rId3" cstate="print">
            <a:extLst>
              <a:ext uri="{BEBA8EAE-BF5A-486C-A8C5-ECC9F3942E4B}">
                <a14:imgProps xmlns:a14="http://schemas.microsoft.com/office/drawing/2010/main">
                  <a14:imgLayer r:embed="rId4">
                    <a14:imgEffect>
                      <a14:colorTemperature colorTemp="6100"/>
                    </a14:imgEffect>
                    <a14:imgEffect>
                      <a14:saturation sat="120000"/>
                    </a14:imgEffect>
                    <a14:imgEffect>
                      <a14:brightnessContrast bright="-12000" contrast="30000"/>
                    </a14:imgEffect>
                  </a14:imgLayer>
                </a14:imgProps>
              </a:ext>
              <a:ext uri="{28A0092B-C50C-407E-A947-70E740481C1C}">
                <a14:useLocalDpi xmlns:a14="http://schemas.microsoft.com/office/drawing/2010/main" val="0"/>
              </a:ext>
            </a:extLst>
          </a:blip>
          <a:srcRect/>
          <a:stretch>
            <a:fillRect/>
          </a:stretch>
        </p:blipFill>
        <p:spPr bwMode="auto">
          <a:xfrm>
            <a:off x="0" y="6300077"/>
            <a:ext cx="680530" cy="472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ayt Numarası Yer Tutucusu 6"/>
          <p:cNvSpPr>
            <a:spLocks noGrp="1"/>
          </p:cNvSpPr>
          <p:nvPr>
            <p:ph type="sldNum" sz="quarter" idx="12"/>
          </p:nvPr>
        </p:nvSpPr>
        <p:spPr>
          <a:xfrm>
            <a:off x="11989419" y="6358365"/>
            <a:ext cx="504056" cy="356343"/>
          </a:xfrm>
        </p:spPr>
        <p:txBody>
          <a:bodyPr/>
          <a:lstStyle/>
          <a:p>
            <a:pPr algn="ctr"/>
            <a:fld id="{28140BBF-EAB7-43D1-8B4A-9990D3932DF5}" type="slidenum">
              <a:rPr lang="tr-TR" sz="2000" b="1" smtClean="0">
                <a:solidFill>
                  <a:schemeClr val="bg2">
                    <a:lumMod val="25000"/>
                  </a:schemeClr>
                </a:solidFill>
                <a:latin typeface="Calibri" pitchFamily="34" charset="0"/>
                <a:cs typeface="Calibri" pitchFamily="34" charset="0"/>
              </a:rPr>
              <a:pPr algn="ctr"/>
              <a:t>5</a:t>
            </a:fld>
            <a:endParaRPr lang="tr-TR" sz="2000" b="1" dirty="0">
              <a:solidFill>
                <a:schemeClr val="bg2">
                  <a:lumMod val="25000"/>
                </a:schemeClr>
              </a:solidFill>
              <a:latin typeface="Calibri" pitchFamily="34" charset="0"/>
              <a:cs typeface="Calibri" pitchFamily="34" charset="0"/>
            </a:endParaRPr>
          </a:p>
        </p:txBody>
      </p:sp>
      <p:sp>
        <p:nvSpPr>
          <p:cNvPr id="6" name="Metin kutusu 5"/>
          <p:cNvSpPr txBox="1"/>
          <p:nvPr/>
        </p:nvSpPr>
        <p:spPr>
          <a:xfrm>
            <a:off x="656330" y="737716"/>
            <a:ext cx="6652569" cy="4647426"/>
          </a:xfrm>
          <a:prstGeom prst="rect">
            <a:avLst/>
          </a:prstGeom>
          <a:noFill/>
        </p:spPr>
        <p:txBody>
          <a:bodyPr wrap="square" rtlCol="0">
            <a:spAutoFit/>
          </a:bodyPr>
          <a:lstStyle/>
          <a:p>
            <a:pPr>
              <a:lnSpc>
                <a:spcPct val="150000"/>
              </a:lnSpc>
              <a:spcBef>
                <a:spcPts val="600"/>
              </a:spcBef>
              <a:spcAft>
                <a:spcPts val="600"/>
              </a:spcAft>
            </a:pPr>
            <a:r>
              <a:rPr lang="tr-TR" sz="2400" b="1" dirty="0" smtClean="0">
                <a:solidFill>
                  <a:schemeClr val="accent5">
                    <a:lumMod val="75000"/>
                  </a:schemeClr>
                </a:solidFill>
              </a:rPr>
              <a:t>YAPILANDIRMAYA KONU ALACAKLARIN DÖNEMİ</a:t>
            </a:r>
          </a:p>
          <a:p>
            <a:pPr>
              <a:lnSpc>
                <a:spcPct val="200000"/>
              </a:lnSpc>
              <a:spcBef>
                <a:spcPts val="600"/>
              </a:spcBef>
              <a:spcAft>
                <a:spcPts val="600"/>
              </a:spcAft>
            </a:pPr>
            <a:r>
              <a:rPr lang="tr-TR" sz="2000" dirty="0" smtClean="0">
                <a:solidFill>
                  <a:schemeClr val="tx1">
                    <a:lumMod val="50000"/>
                  </a:schemeClr>
                </a:solidFill>
              </a:rPr>
              <a:t>Alacakların niteliğine göre dönem, vade, beyanname verme, tahakkuk, fiilin işlendiği tarih gibi hususlar dikkate alınarak </a:t>
            </a:r>
            <a:r>
              <a:rPr lang="tr-TR" sz="2000" u="sng" dirty="0" smtClean="0">
                <a:solidFill>
                  <a:schemeClr val="accent2">
                    <a:lumMod val="60000"/>
                    <a:lumOff val="40000"/>
                  </a:schemeClr>
                </a:solidFill>
              </a:rPr>
              <a:t>31.07.2010</a:t>
            </a:r>
            <a:r>
              <a:rPr lang="tr-TR" sz="2000" dirty="0" smtClean="0">
                <a:solidFill>
                  <a:schemeClr val="tx1">
                    <a:lumMod val="50000"/>
                  </a:schemeClr>
                </a:solidFill>
              </a:rPr>
              <a:t> ve bu tarihten önceki dönemler esas alınmıştır.</a:t>
            </a:r>
          </a:p>
          <a:p>
            <a:pPr>
              <a:lnSpc>
                <a:spcPct val="200000"/>
              </a:lnSpc>
              <a:spcBef>
                <a:spcPts val="600"/>
              </a:spcBef>
              <a:spcAft>
                <a:spcPts val="600"/>
              </a:spcAft>
            </a:pPr>
            <a:r>
              <a:rPr lang="tr-TR" sz="2000" dirty="0" smtClean="0">
                <a:solidFill>
                  <a:schemeClr val="tx1">
                    <a:lumMod val="50000"/>
                  </a:schemeClr>
                </a:solidFill>
              </a:rPr>
              <a:t>Sosyal Güvenlik primleri açısından Haziran/2010 ve önceki aylar, idari para cezaları yönünden ise </a:t>
            </a:r>
            <a:r>
              <a:rPr lang="tr-TR" sz="2000" u="sng" dirty="0" smtClean="0">
                <a:solidFill>
                  <a:schemeClr val="accent2">
                    <a:lumMod val="60000"/>
                    <a:lumOff val="40000"/>
                  </a:schemeClr>
                </a:solidFill>
              </a:rPr>
              <a:t>31.07.2010</a:t>
            </a:r>
            <a:r>
              <a:rPr lang="tr-TR" sz="2000" dirty="0" smtClean="0">
                <a:solidFill>
                  <a:schemeClr val="tx1">
                    <a:lumMod val="50000"/>
                  </a:schemeClr>
                </a:solidFill>
              </a:rPr>
              <a:t> tarihine kadar işlenen fiiller kapsam dahilindedir.</a:t>
            </a:r>
            <a:endParaRPr lang="tr-TR" sz="2000" dirty="0">
              <a:solidFill>
                <a:schemeClr val="tx1">
                  <a:lumMod val="50000"/>
                </a:schemeClr>
              </a:solidFill>
            </a:endParaRPr>
          </a:p>
        </p:txBody>
      </p:sp>
      <p:pic>
        <p:nvPicPr>
          <p:cNvPr id="3" name="Resim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56971" y="3257996"/>
            <a:ext cx="3888432" cy="2797746"/>
          </a:xfrm>
          <a:prstGeom prst="rect">
            <a:avLst/>
          </a:prstGeom>
        </p:spPr>
      </p:pic>
    </p:spTree>
    <p:extLst>
      <p:ext uri="{BB962C8B-B14F-4D97-AF65-F5344CB8AC3E}">
        <p14:creationId xmlns:p14="http://schemas.microsoft.com/office/powerpoint/2010/main" val="18734406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heel(1)">
                                      <p:cBhvr>
                                        <p:cTn id="15" dur="20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xit" presetSubtype="1" fill="hold" nodeType="clickEffect">
                                  <p:stCondLst>
                                    <p:cond delay="0"/>
                                  </p:stCondLst>
                                  <p:childTnLst>
                                    <p:animEffect transition="out" filter="wheel(1)">
                                      <p:cBhvr>
                                        <p:cTn id="19" dur="2000"/>
                                        <p:tgtEl>
                                          <p:spTgt spid="3"/>
                                        </p:tgtEl>
                                      </p:cBhvr>
                                    </p:animEffect>
                                    <p:set>
                                      <p:cBhvr>
                                        <p:cTn id="20" dur="1" fill="hold">
                                          <p:stCondLst>
                                            <p:cond delay="1999"/>
                                          </p:stCondLst>
                                        </p:cTn>
                                        <p:tgtEl>
                                          <p:spTgt spid="3"/>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31" presetClass="exit" presetSubtype="0" fill="hold" grpId="1" nodeType="clickEffect">
                                  <p:stCondLst>
                                    <p:cond delay="0"/>
                                  </p:stCondLst>
                                  <p:childTnLst>
                                    <p:anim calcmode="lin" valueType="num">
                                      <p:cBhvr>
                                        <p:cTn id="24" dur="1000"/>
                                        <p:tgtEl>
                                          <p:spTgt spid="6"/>
                                        </p:tgtEl>
                                        <p:attrNameLst>
                                          <p:attrName>ppt_w</p:attrName>
                                        </p:attrNameLst>
                                      </p:cBhvr>
                                      <p:tavLst>
                                        <p:tav tm="0">
                                          <p:val>
                                            <p:strVal val="ppt_w"/>
                                          </p:val>
                                        </p:tav>
                                        <p:tav tm="100000">
                                          <p:val>
                                            <p:fltVal val="0"/>
                                          </p:val>
                                        </p:tav>
                                      </p:tavLst>
                                    </p:anim>
                                    <p:anim calcmode="lin" valueType="num">
                                      <p:cBhvr>
                                        <p:cTn id="25" dur="1000"/>
                                        <p:tgtEl>
                                          <p:spTgt spid="6"/>
                                        </p:tgtEl>
                                        <p:attrNameLst>
                                          <p:attrName>ppt_h</p:attrName>
                                        </p:attrNameLst>
                                      </p:cBhvr>
                                      <p:tavLst>
                                        <p:tav tm="0">
                                          <p:val>
                                            <p:strVal val="ppt_h"/>
                                          </p:val>
                                        </p:tav>
                                        <p:tav tm="100000">
                                          <p:val>
                                            <p:fltVal val="0"/>
                                          </p:val>
                                        </p:tav>
                                      </p:tavLst>
                                    </p:anim>
                                    <p:anim calcmode="lin" valueType="num">
                                      <p:cBhvr>
                                        <p:cTn id="26" dur="1000"/>
                                        <p:tgtEl>
                                          <p:spTgt spid="6"/>
                                        </p:tgtEl>
                                        <p:attrNameLst>
                                          <p:attrName>style.rotation</p:attrName>
                                        </p:attrNameLst>
                                      </p:cBhvr>
                                      <p:tavLst>
                                        <p:tav tm="0">
                                          <p:val>
                                            <p:fltVal val="0"/>
                                          </p:val>
                                        </p:tav>
                                        <p:tav tm="100000">
                                          <p:val>
                                            <p:fltVal val="90"/>
                                          </p:val>
                                        </p:tav>
                                      </p:tavLst>
                                    </p:anim>
                                    <p:animEffect transition="out" filter="fade">
                                      <p:cBhvr>
                                        <p:cTn id="27" dur="1000"/>
                                        <p:tgtEl>
                                          <p:spTgt spid="6"/>
                                        </p:tgtEl>
                                      </p:cBhvr>
                                    </p:animEffect>
                                    <p:set>
                                      <p:cBhvr>
                                        <p:cTn id="28" dur="1" fill="hold">
                                          <p:stCondLst>
                                            <p:cond delay="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12000">
              <a:srgbClr val="B4E1F9"/>
            </a:gs>
            <a:gs pos="0">
              <a:schemeClr val="tx2">
                <a:lumMod val="40000"/>
                <a:lumOff val="60000"/>
              </a:schemeClr>
            </a:gs>
            <a:gs pos="100000">
              <a:srgbClr val="E6E6E6"/>
            </a:gs>
          </a:gsLst>
          <a:lin ang="5400000" scaled="0"/>
        </a:grad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a:xfrm>
            <a:off x="669595" y="6324571"/>
            <a:ext cx="2232247" cy="471624"/>
          </a:xfrm>
        </p:spPr>
        <p:txBody>
          <a:bodyPr>
            <a:normAutofit fontScale="90000"/>
          </a:bodyPr>
          <a:lstStyle/>
          <a:p>
            <a:pPr algn="ctr"/>
            <a:r>
              <a:rPr lang="tr-TR" sz="1600" b="1" dirty="0">
                <a:solidFill>
                  <a:schemeClr val="bg1">
                    <a:lumMod val="65000"/>
                  </a:schemeClr>
                </a:solidFill>
                <a:effectLst/>
              </a:rPr>
              <a:t>MESUT YİĞİT</a:t>
            </a:r>
            <a:r>
              <a:rPr lang="tr-TR" sz="1600" dirty="0">
                <a:solidFill>
                  <a:schemeClr val="bg1">
                    <a:lumMod val="65000"/>
                  </a:schemeClr>
                </a:solidFill>
                <a:effectLst/>
              </a:rPr>
              <a:t/>
            </a:r>
            <a:br>
              <a:rPr lang="tr-TR" sz="1600" dirty="0">
                <a:solidFill>
                  <a:schemeClr val="bg1">
                    <a:lumMod val="65000"/>
                  </a:schemeClr>
                </a:solidFill>
                <a:effectLst/>
              </a:rPr>
            </a:br>
            <a:r>
              <a:rPr lang="tr-TR" sz="1600" b="1" dirty="0">
                <a:solidFill>
                  <a:schemeClr val="bg1">
                    <a:lumMod val="65000"/>
                  </a:schemeClr>
                </a:solidFill>
                <a:effectLst/>
              </a:rPr>
              <a:t>YEMİNLİ MALİ </a:t>
            </a:r>
            <a:r>
              <a:rPr lang="tr-TR" sz="1600" b="1" dirty="0" smtClean="0">
                <a:solidFill>
                  <a:schemeClr val="bg1">
                    <a:lumMod val="65000"/>
                  </a:schemeClr>
                </a:solidFill>
                <a:effectLst/>
              </a:rPr>
              <a:t>MÜŞAVİR</a:t>
            </a:r>
            <a:endParaRPr lang="tr-TR" sz="1600" dirty="0">
              <a:solidFill>
                <a:schemeClr val="bg1">
                  <a:lumMod val="65000"/>
                </a:schemeClr>
              </a:solidFill>
            </a:endParaRPr>
          </a:p>
        </p:txBody>
      </p:sp>
      <p:pic>
        <p:nvPicPr>
          <p:cNvPr id="1036" name="Picture 12"/>
          <p:cNvPicPr>
            <a:picLocks noChangeAspect="1" noChangeArrowheads="1"/>
          </p:cNvPicPr>
          <p:nvPr/>
        </p:nvPicPr>
        <p:blipFill>
          <a:blip r:embed="rId3" cstate="print">
            <a:extLst>
              <a:ext uri="{BEBA8EAE-BF5A-486C-A8C5-ECC9F3942E4B}">
                <a14:imgProps xmlns:a14="http://schemas.microsoft.com/office/drawing/2010/main">
                  <a14:imgLayer r:embed="rId4">
                    <a14:imgEffect>
                      <a14:colorTemperature colorTemp="6100"/>
                    </a14:imgEffect>
                    <a14:imgEffect>
                      <a14:saturation sat="120000"/>
                    </a14:imgEffect>
                    <a14:imgEffect>
                      <a14:brightnessContrast bright="-12000" contrast="30000"/>
                    </a14:imgEffect>
                  </a14:imgLayer>
                </a14:imgProps>
              </a:ext>
              <a:ext uri="{28A0092B-C50C-407E-A947-70E740481C1C}">
                <a14:useLocalDpi xmlns:a14="http://schemas.microsoft.com/office/drawing/2010/main" val="0"/>
              </a:ext>
            </a:extLst>
          </a:blip>
          <a:srcRect/>
          <a:stretch>
            <a:fillRect/>
          </a:stretch>
        </p:blipFill>
        <p:spPr bwMode="auto">
          <a:xfrm>
            <a:off x="0" y="6300077"/>
            <a:ext cx="680530" cy="472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ayt Numarası Yer Tutucusu 6"/>
          <p:cNvSpPr>
            <a:spLocks noGrp="1"/>
          </p:cNvSpPr>
          <p:nvPr>
            <p:ph type="sldNum" sz="quarter" idx="12"/>
          </p:nvPr>
        </p:nvSpPr>
        <p:spPr>
          <a:xfrm>
            <a:off x="11989419" y="6358365"/>
            <a:ext cx="504056" cy="356343"/>
          </a:xfrm>
        </p:spPr>
        <p:txBody>
          <a:bodyPr/>
          <a:lstStyle/>
          <a:p>
            <a:pPr algn="ctr"/>
            <a:fld id="{28140BBF-EAB7-43D1-8B4A-9990D3932DF5}" type="slidenum">
              <a:rPr lang="tr-TR" sz="2000" b="1" smtClean="0">
                <a:solidFill>
                  <a:schemeClr val="bg2">
                    <a:lumMod val="25000"/>
                  </a:schemeClr>
                </a:solidFill>
                <a:latin typeface="Calibri" pitchFamily="34" charset="0"/>
                <a:cs typeface="Calibri" pitchFamily="34" charset="0"/>
              </a:rPr>
              <a:pPr algn="ctr"/>
              <a:t>6</a:t>
            </a:fld>
            <a:endParaRPr lang="tr-TR" sz="2000" b="1" dirty="0">
              <a:solidFill>
                <a:schemeClr val="bg2">
                  <a:lumMod val="25000"/>
                </a:schemeClr>
              </a:solidFill>
              <a:latin typeface="Calibri" pitchFamily="34" charset="0"/>
              <a:cs typeface="Calibri" pitchFamily="34" charset="0"/>
            </a:endParaRPr>
          </a:p>
        </p:txBody>
      </p:sp>
      <p:sp>
        <p:nvSpPr>
          <p:cNvPr id="8" name="Metin kutusu 7"/>
          <p:cNvSpPr txBox="1"/>
          <p:nvPr/>
        </p:nvSpPr>
        <p:spPr>
          <a:xfrm>
            <a:off x="468139" y="305668"/>
            <a:ext cx="9001000" cy="5832366"/>
          </a:xfrm>
          <a:prstGeom prst="rect">
            <a:avLst/>
          </a:prstGeom>
          <a:noFill/>
        </p:spPr>
        <p:txBody>
          <a:bodyPr wrap="square" rtlCol="0">
            <a:spAutoFit/>
          </a:bodyPr>
          <a:lstStyle/>
          <a:p>
            <a:r>
              <a:rPr lang="tr-TR" sz="2400" b="1" dirty="0" smtClean="0">
                <a:solidFill>
                  <a:schemeClr val="accent5">
                    <a:lumMod val="75000"/>
                  </a:schemeClr>
                </a:solidFill>
              </a:rPr>
              <a:t>YASA </a:t>
            </a:r>
            <a:r>
              <a:rPr lang="tr-TR" sz="2400" b="1" dirty="0">
                <a:solidFill>
                  <a:schemeClr val="accent5">
                    <a:lumMod val="75000"/>
                  </a:schemeClr>
                </a:solidFill>
              </a:rPr>
              <a:t>İLE MÜKELLEFLERE TANINAN İMKÂNLAR</a:t>
            </a:r>
          </a:p>
          <a:p>
            <a:pPr>
              <a:lnSpc>
                <a:spcPct val="120000"/>
              </a:lnSpc>
              <a:spcBef>
                <a:spcPts val="600"/>
              </a:spcBef>
              <a:spcAft>
                <a:spcPts val="600"/>
              </a:spcAft>
            </a:pPr>
            <a:r>
              <a:rPr lang="tr-TR" sz="2000" dirty="0" smtClean="0">
                <a:solidFill>
                  <a:schemeClr val="tx1">
                    <a:lumMod val="50000"/>
                  </a:schemeClr>
                </a:solidFill>
              </a:rPr>
              <a:t>-</a:t>
            </a:r>
            <a:r>
              <a:rPr lang="tr-TR" sz="2000" dirty="0">
                <a:solidFill>
                  <a:schemeClr val="tx1">
                    <a:lumMod val="50000"/>
                  </a:schemeClr>
                </a:solidFill>
              </a:rPr>
              <a:t>Kesinleşmiş Alacakların yeniden yapılandırılması</a:t>
            </a:r>
          </a:p>
          <a:p>
            <a:pPr>
              <a:lnSpc>
                <a:spcPct val="120000"/>
              </a:lnSpc>
              <a:spcBef>
                <a:spcPts val="600"/>
              </a:spcBef>
              <a:spcAft>
                <a:spcPts val="600"/>
              </a:spcAft>
            </a:pPr>
            <a:r>
              <a:rPr lang="tr-TR" sz="2000" dirty="0">
                <a:solidFill>
                  <a:schemeClr val="tx1">
                    <a:lumMod val="50000"/>
                  </a:schemeClr>
                </a:solidFill>
              </a:rPr>
              <a:t>-İhtilaftan vazgeçilmek suretiyle İhtilaflı alacakların tahsilatının hızlandırılması</a:t>
            </a:r>
          </a:p>
          <a:p>
            <a:pPr>
              <a:lnSpc>
                <a:spcPct val="120000"/>
              </a:lnSpc>
              <a:spcBef>
                <a:spcPts val="600"/>
              </a:spcBef>
              <a:spcAft>
                <a:spcPts val="600"/>
              </a:spcAft>
            </a:pPr>
            <a:r>
              <a:rPr lang="tr-TR" sz="2000" dirty="0">
                <a:solidFill>
                  <a:schemeClr val="tx1">
                    <a:lumMod val="50000"/>
                  </a:schemeClr>
                </a:solidFill>
              </a:rPr>
              <a:t>-Kanundan önce başlamış inceleme ve tarhiyat işlemlerinin bitirilmesi ve bu işlem sonucunda tarh edilecek vergiler için yasa metninden faydalanma imkânı</a:t>
            </a:r>
          </a:p>
          <a:p>
            <a:pPr>
              <a:lnSpc>
                <a:spcPct val="120000"/>
              </a:lnSpc>
              <a:spcBef>
                <a:spcPts val="600"/>
              </a:spcBef>
              <a:spcAft>
                <a:spcPts val="600"/>
              </a:spcAft>
            </a:pPr>
            <a:r>
              <a:rPr lang="tr-TR" sz="2000" dirty="0">
                <a:solidFill>
                  <a:schemeClr val="tx1">
                    <a:lumMod val="50000"/>
                  </a:schemeClr>
                </a:solidFill>
              </a:rPr>
              <a:t>-Matrah ve vergi artırımı</a:t>
            </a:r>
          </a:p>
          <a:p>
            <a:pPr>
              <a:lnSpc>
                <a:spcPct val="120000"/>
              </a:lnSpc>
              <a:spcBef>
                <a:spcPts val="600"/>
              </a:spcBef>
              <a:spcAft>
                <a:spcPts val="600"/>
              </a:spcAft>
            </a:pPr>
            <a:r>
              <a:rPr lang="tr-TR" sz="2000" dirty="0">
                <a:solidFill>
                  <a:schemeClr val="tx1">
                    <a:lumMod val="50000"/>
                  </a:schemeClr>
                </a:solidFill>
              </a:rPr>
              <a:t>-Stok Beyanı ve buna ilişkin kayıtların düzeltilmesi</a:t>
            </a:r>
          </a:p>
          <a:p>
            <a:pPr>
              <a:lnSpc>
                <a:spcPct val="120000"/>
              </a:lnSpc>
              <a:spcBef>
                <a:spcPts val="600"/>
              </a:spcBef>
              <a:spcAft>
                <a:spcPts val="600"/>
              </a:spcAft>
            </a:pPr>
            <a:r>
              <a:rPr lang="tr-TR" sz="2000" dirty="0">
                <a:solidFill>
                  <a:schemeClr val="tx1">
                    <a:lumMod val="50000"/>
                  </a:schemeClr>
                </a:solidFill>
              </a:rPr>
              <a:t>-Yapılandırılan alacakların taksitle ödenebilmesi</a:t>
            </a:r>
          </a:p>
          <a:p>
            <a:pPr>
              <a:lnSpc>
                <a:spcPct val="120000"/>
              </a:lnSpc>
              <a:spcBef>
                <a:spcPts val="600"/>
              </a:spcBef>
              <a:spcAft>
                <a:spcPts val="600"/>
              </a:spcAft>
            </a:pPr>
            <a:r>
              <a:rPr lang="tr-TR" sz="2000" dirty="0">
                <a:solidFill>
                  <a:schemeClr val="tx1">
                    <a:lumMod val="50000"/>
                  </a:schemeClr>
                </a:solidFill>
              </a:rPr>
              <a:t>-Vergi borçlarının kredi kartıyla da ödenebilmesi</a:t>
            </a:r>
          </a:p>
          <a:p>
            <a:pPr>
              <a:lnSpc>
                <a:spcPct val="120000"/>
              </a:lnSpc>
              <a:spcBef>
                <a:spcPts val="600"/>
              </a:spcBef>
              <a:spcAft>
                <a:spcPts val="600"/>
              </a:spcAft>
            </a:pPr>
            <a:r>
              <a:rPr lang="tr-TR" sz="2000" dirty="0">
                <a:solidFill>
                  <a:schemeClr val="tx1">
                    <a:lumMod val="50000"/>
                  </a:schemeClr>
                </a:solidFill>
              </a:rPr>
              <a:t>-Süresinde ödenemeyen taksitlerin belli şartlarla ödenmesi imkânı</a:t>
            </a:r>
          </a:p>
          <a:p>
            <a:pPr>
              <a:lnSpc>
                <a:spcPct val="120000"/>
              </a:lnSpc>
              <a:spcBef>
                <a:spcPts val="600"/>
              </a:spcBef>
              <a:spcAft>
                <a:spcPts val="600"/>
              </a:spcAft>
            </a:pPr>
            <a:r>
              <a:rPr lang="tr-TR" sz="2000" dirty="0">
                <a:solidFill>
                  <a:schemeClr val="tx1">
                    <a:lumMod val="50000"/>
                  </a:schemeClr>
                </a:solidFill>
              </a:rPr>
              <a:t>-Varlık barışı için beyanda bulunmakla birlikte çeşitli nedenlerle kanunun sağladığı imkânlardan yararlanamamış olanlara ilave bir hak </a:t>
            </a:r>
            <a:r>
              <a:rPr lang="tr-TR" sz="2000" dirty="0" smtClean="0">
                <a:solidFill>
                  <a:schemeClr val="tx1">
                    <a:lumMod val="50000"/>
                  </a:schemeClr>
                </a:solidFill>
              </a:rPr>
              <a:t>tanınması</a:t>
            </a:r>
            <a:endParaRPr lang="tr-TR" sz="2000" dirty="0">
              <a:solidFill>
                <a:schemeClr val="tx1">
                  <a:lumMod val="50000"/>
                </a:schemeClr>
              </a:solidFill>
            </a:endParaRPr>
          </a:p>
        </p:txBody>
      </p:sp>
    </p:spTree>
    <p:extLst>
      <p:ext uri="{BB962C8B-B14F-4D97-AF65-F5344CB8AC3E}">
        <p14:creationId xmlns:p14="http://schemas.microsoft.com/office/powerpoint/2010/main" val="29875932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xit" presetSubtype="0" fill="hold" grpId="1" nodeType="clickEffect">
                                  <p:stCondLst>
                                    <p:cond delay="0"/>
                                  </p:stCondLst>
                                  <p:childTnLst>
                                    <p:anim calcmode="lin" valueType="num">
                                      <p:cBhvr>
                                        <p:cTn id="14" dur="1000"/>
                                        <p:tgtEl>
                                          <p:spTgt spid="8"/>
                                        </p:tgtEl>
                                        <p:attrNameLst>
                                          <p:attrName>ppt_w</p:attrName>
                                        </p:attrNameLst>
                                      </p:cBhvr>
                                      <p:tavLst>
                                        <p:tav tm="0">
                                          <p:val>
                                            <p:strVal val="ppt_w"/>
                                          </p:val>
                                        </p:tav>
                                        <p:tav tm="100000">
                                          <p:val>
                                            <p:fltVal val="0"/>
                                          </p:val>
                                        </p:tav>
                                      </p:tavLst>
                                    </p:anim>
                                    <p:anim calcmode="lin" valueType="num">
                                      <p:cBhvr>
                                        <p:cTn id="15" dur="1000"/>
                                        <p:tgtEl>
                                          <p:spTgt spid="8"/>
                                        </p:tgtEl>
                                        <p:attrNameLst>
                                          <p:attrName>ppt_h</p:attrName>
                                        </p:attrNameLst>
                                      </p:cBhvr>
                                      <p:tavLst>
                                        <p:tav tm="0">
                                          <p:val>
                                            <p:strVal val="ppt_h"/>
                                          </p:val>
                                        </p:tav>
                                        <p:tav tm="100000">
                                          <p:val>
                                            <p:fltVal val="0"/>
                                          </p:val>
                                        </p:tav>
                                      </p:tavLst>
                                    </p:anim>
                                    <p:anim calcmode="lin" valueType="num">
                                      <p:cBhvr>
                                        <p:cTn id="16" dur="1000"/>
                                        <p:tgtEl>
                                          <p:spTgt spid="8"/>
                                        </p:tgtEl>
                                        <p:attrNameLst>
                                          <p:attrName>style.rotation</p:attrName>
                                        </p:attrNameLst>
                                      </p:cBhvr>
                                      <p:tavLst>
                                        <p:tav tm="0">
                                          <p:val>
                                            <p:fltVal val="0"/>
                                          </p:val>
                                        </p:tav>
                                        <p:tav tm="100000">
                                          <p:val>
                                            <p:fltVal val="90"/>
                                          </p:val>
                                        </p:tav>
                                      </p:tavLst>
                                    </p:anim>
                                    <p:animEffect transition="out" filter="fade">
                                      <p:cBhvr>
                                        <p:cTn id="17" dur="1000"/>
                                        <p:tgtEl>
                                          <p:spTgt spid="8"/>
                                        </p:tgtEl>
                                      </p:cBhvr>
                                    </p:animEffect>
                                    <p:set>
                                      <p:cBhvr>
                                        <p:cTn id="18"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12000">
              <a:srgbClr val="B4E1F9"/>
            </a:gs>
            <a:gs pos="0">
              <a:schemeClr val="tx2">
                <a:lumMod val="40000"/>
                <a:lumOff val="60000"/>
              </a:schemeClr>
            </a:gs>
            <a:gs pos="100000">
              <a:srgbClr val="E6E6E6"/>
            </a:gs>
          </a:gsLst>
          <a:lin ang="5400000" scaled="0"/>
        </a:grad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a:xfrm>
            <a:off x="669595" y="6324571"/>
            <a:ext cx="2232247" cy="471624"/>
          </a:xfrm>
        </p:spPr>
        <p:txBody>
          <a:bodyPr>
            <a:normAutofit fontScale="90000"/>
          </a:bodyPr>
          <a:lstStyle/>
          <a:p>
            <a:pPr algn="ctr"/>
            <a:r>
              <a:rPr lang="tr-TR" sz="1600" b="1" dirty="0">
                <a:solidFill>
                  <a:schemeClr val="bg1">
                    <a:lumMod val="65000"/>
                  </a:schemeClr>
                </a:solidFill>
                <a:effectLst/>
              </a:rPr>
              <a:t>MESUT YİĞİT</a:t>
            </a:r>
            <a:r>
              <a:rPr lang="tr-TR" sz="1600" dirty="0">
                <a:solidFill>
                  <a:schemeClr val="bg1">
                    <a:lumMod val="65000"/>
                  </a:schemeClr>
                </a:solidFill>
                <a:effectLst/>
              </a:rPr>
              <a:t/>
            </a:r>
            <a:br>
              <a:rPr lang="tr-TR" sz="1600" dirty="0">
                <a:solidFill>
                  <a:schemeClr val="bg1">
                    <a:lumMod val="65000"/>
                  </a:schemeClr>
                </a:solidFill>
                <a:effectLst/>
              </a:rPr>
            </a:br>
            <a:r>
              <a:rPr lang="tr-TR" sz="1600" b="1" dirty="0">
                <a:solidFill>
                  <a:schemeClr val="bg1">
                    <a:lumMod val="65000"/>
                  </a:schemeClr>
                </a:solidFill>
                <a:effectLst/>
              </a:rPr>
              <a:t>YEMİNLİ MALİ </a:t>
            </a:r>
            <a:r>
              <a:rPr lang="tr-TR" sz="1600" b="1" dirty="0" smtClean="0">
                <a:solidFill>
                  <a:schemeClr val="bg1">
                    <a:lumMod val="65000"/>
                  </a:schemeClr>
                </a:solidFill>
                <a:effectLst/>
              </a:rPr>
              <a:t>MÜŞAVİR</a:t>
            </a:r>
            <a:endParaRPr lang="tr-TR" sz="1600" dirty="0">
              <a:solidFill>
                <a:schemeClr val="bg1">
                  <a:lumMod val="65000"/>
                </a:schemeClr>
              </a:solidFill>
            </a:endParaRPr>
          </a:p>
        </p:txBody>
      </p:sp>
      <p:sp>
        <p:nvSpPr>
          <p:cNvPr id="3" name="Alt Başlık 2"/>
          <p:cNvSpPr>
            <a:spLocks noGrp="1"/>
          </p:cNvSpPr>
          <p:nvPr>
            <p:ph type="subTitle" idx="1"/>
          </p:nvPr>
        </p:nvSpPr>
        <p:spPr>
          <a:xfrm>
            <a:off x="2700387" y="2105868"/>
            <a:ext cx="6624736" cy="1928914"/>
          </a:xfrm>
        </p:spPr>
        <p:txBody>
          <a:bodyPr>
            <a:normAutofit lnSpcReduction="10000"/>
          </a:bodyPr>
          <a:lstStyle/>
          <a:p>
            <a:pPr algn="ctr"/>
            <a:r>
              <a:rPr lang="tr-TR" sz="4400" b="1" dirty="0" smtClean="0">
                <a:solidFill>
                  <a:srgbClr val="C660C8"/>
                </a:solidFill>
                <a:latin typeface="Calibri" pitchFamily="34" charset="0"/>
                <a:cs typeface="Calibri" pitchFamily="34" charset="0"/>
              </a:rPr>
              <a:t>KESİNLEŞMİŞ ALACAKLARIN YENİDEN YAPILANDIRILMASI</a:t>
            </a:r>
            <a:endParaRPr lang="tr-TR" sz="4400" b="1" dirty="0">
              <a:solidFill>
                <a:srgbClr val="C660C8"/>
              </a:solidFill>
              <a:latin typeface="Calibri" pitchFamily="34" charset="0"/>
              <a:cs typeface="Calibri" pitchFamily="34" charset="0"/>
            </a:endParaRPr>
          </a:p>
        </p:txBody>
      </p:sp>
      <p:pic>
        <p:nvPicPr>
          <p:cNvPr id="1036" name="Picture 12"/>
          <p:cNvPicPr>
            <a:picLocks noChangeAspect="1" noChangeArrowheads="1"/>
          </p:cNvPicPr>
          <p:nvPr/>
        </p:nvPicPr>
        <p:blipFill>
          <a:blip r:embed="rId3" cstate="print">
            <a:extLst>
              <a:ext uri="{BEBA8EAE-BF5A-486C-A8C5-ECC9F3942E4B}">
                <a14:imgProps xmlns:a14="http://schemas.microsoft.com/office/drawing/2010/main">
                  <a14:imgLayer r:embed="rId4">
                    <a14:imgEffect>
                      <a14:colorTemperature colorTemp="6100"/>
                    </a14:imgEffect>
                    <a14:imgEffect>
                      <a14:saturation sat="120000"/>
                    </a14:imgEffect>
                    <a14:imgEffect>
                      <a14:brightnessContrast bright="-12000" contrast="30000"/>
                    </a14:imgEffect>
                  </a14:imgLayer>
                </a14:imgProps>
              </a:ext>
              <a:ext uri="{28A0092B-C50C-407E-A947-70E740481C1C}">
                <a14:useLocalDpi xmlns:a14="http://schemas.microsoft.com/office/drawing/2010/main" val="0"/>
              </a:ext>
            </a:extLst>
          </a:blip>
          <a:srcRect/>
          <a:stretch>
            <a:fillRect/>
          </a:stretch>
        </p:blipFill>
        <p:spPr bwMode="auto">
          <a:xfrm>
            <a:off x="0" y="6300077"/>
            <a:ext cx="680530" cy="472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ayt Numarası Yer Tutucusu 6"/>
          <p:cNvSpPr>
            <a:spLocks noGrp="1"/>
          </p:cNvSpPr>
          <p:nvPr>
            <p:ph type="sldNum" sz="quarter" idx="12"/>
          </p:nvPr>
        </p:nvSpPr>
        <p:spPr>
          <a:xfrm>
            <a:off x="11989419" y="6358365"/>
            <a:ext cx="504056" cy="356343"/>
          </a:xfrm>
        </p:spPr>
        <p:txBody>
          <a:bodyPr/>
          <a:lstStyle/>
          <a:p>
            <a:pPr algn="ctr"/>
            <a:fld id="{28140BBF-EAB7-43D1-8B4A-9990D3932DF5}" type="slidenum">
              <a:rPr lang="tr-TR" sz="2000" b="1" smtClean="0">
                <a:solidFill>
                  <a:schemeClr val="bg2">
                    <a:lumMod val="25000"/>
                  </a:schemeClr>
                </a:solidFill>
                <a:latin typeface="Calibri" pitchFamily="34" charset="0"/>
                <a:cs typeface="Calibri" pitchFamily="34" charset="0"/>
              </a:rPr>
              <a:pPr algn="ctr"/>
              <a:t>7</a:t>
            </a:fld>
            <a:endParaRPr lang="tr-TR" sz="2000" b="1" dirty="0">
              <a:solidFill>
                <a:schemeClr val="bg2">
                  <a:lumMod val="25000"/>
                </a:schemeClr>
              </a:solidFill>
              <a:latin typeface="Calibri" pitchFamily="34" charset="0"/>
              <a:cs typeface="Calibri" pitchFamily="34" charset="0"/>
            </a:endParaRPr>
          </a:p>
        </p:txBody>
      </p:sp>
    </p:spTree>
    <p:extLst>
      <p:ext uri="{BB962C8B-B14F-4D97-AF65-F5344CB8AC3E}">
        <p14:creationId xmlns:p14="http://schemas.microsoft.com/office/powerpoint/2010/main" val="76348121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1" nodeType="clickEffect">
                                  <p:stCondLst>
                                    <p:cond delay="0"/>
                                  </p:stCondLst>
                                  <p:childTnLst>
                                    <p:animEffect transition="out" filter="fade">
                                      <p:cBhvr>
                                        <p:cTn id="13" dur="1000"/>
                                        <p:tgtEl>
                                          <p:spTgt spid="3">
                                            <p:txEl>
                                              <p:pRg st="0" end="0"/>
                                            </p:txEl>
                                          </p:spTgt>
                                        </p:tgtEl>
                                      </p:cBhvr>
                                    </p:animEffect>
                                    <p:anim calcmode="lin" valueType="num">
                                      <p:cBhvr>
                                        <p:cTn id="14" dur="1000"/>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p:tgtEl>
                                          <p:spTgt spid="3">
                                            <p:txEl>
                                              <p:pRg st="0" end="0"/>
                                            </p:txEl>
                                          </p:spTgt>
                                        </p:tgtEl>
                                        <p:attrNameLst>
                                          <p:attrName>ppt_y</p:attrName>
                                        </p:attrNameLst>
                                      </p:cBhvr>
                                      <p:tavLst>
                                        <p:tav tm="0">
                                          <p:val>
                                            <p:strVal val="ppt_y"/>
                                          </p:val>
                                        </p:tav>
                                        <p:tav tm="100000">
                                          <p:val>
                                            <p:strVal val="ppt_y+.1"/>
                                          </p:val>
                                        </p:tav>
                                      </p:tavLst>
                                    </p:anim>
                                    <p:set>
                                      <p:cBhvr>
                                        <p:cTn id="16" dur="1" fill="hold">
                                          <p:stCondLst>
                                            <p:cond delay="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12000">
              <a:srgbClr val="B4E1F9"/>
            </a:gs>
            <a:gs pos="0">
              <a:schemeClr val="tx2">
                <a:lumMod val="40000"/>
                <a:lumOff val="60000"/>
              </a:schemeClr>
            </a:gs>
            <a:gs pos="100000">
              <a:srgbClr val="E6E6E6"/>
            </a:gs>
          </a:gsLst>
          <a:lin ang="5400000" scaled="0"/>
        </a:grad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a:xfrm>
            <a:off x="669595" y="6324571"/>
            <a:ext cx="2232247" cy="471624"/>
          </a:xfrm>
        </p:spPr>
        <p:txBody>
          <a:bodyPr>
            <a:normAutofit fontScale="90000"/>
          </a:bodyPr>
          <a:lstStyle/>
          <a:p>
            <a:pPr algn="ctr"/>
            <a:r>
              <a:rPr lang="tr-TR" sz="1600" b="1" dirty="0">
                <a:solidFill>
                  <a:schemeClr val="bg1">
                    <a:lumMod val="65000"/>
                  </a:schemeClr>
                </a:solidFill>
                <a:effectLst/>
              </a:rPr>
              <a:t>MESUT YİĞİT</a:t>
            </a:r>
            <a:r>
              <a:rPr lang="tr-TR" sz="1600" dirty="0">
                <a:solidFill>
                  <a:schemeClr val="bg1">
                    <a:lumMod val="65000"/>
                  </a:schemeClr>
                </a:solidFill>
                <a:effectLst/>
              </a:rPr>
              <a:t/>
            </a:r>
            <a:br>
              <a:rPr lang="tr-TR" sz="1600" dirty="0">
                <a:solidFill>
                  <a:schemeClr val="bg1">
                    <a:lumMod val="65000"/>
                  </a:schemeClr>
                </a:solidFill>
                <a:effectLst/>
              </a:rPr>
            </a:br>
            <a:r>
              <a:rPr lang="tr-TR" sz="1600" b="1" dirty="0">
                <a:solidFill>
                  <a:schemeClr val="bg1">
                    <a:lumMod val="65000"/>
                  </a:schemeClr>
                </a:solidFill>
                <a:effectLst/>
              </a:rPr>
              <a:t>YEMİNLİ MALİ </a:t>
            </a:r>
            <a:r>
              <a:rPr lang="tr-TR" sz="1600" b="1" dirty="0" smtClean="0">
                <a:solidFill>
                  <a:schemeClr val="bg1">
                    <a:lumMod val="65000"/>
                  </a:schemeClr>
                </a:solidFill>
                <a:effectLst/>
              </a:rPr>
              <a:t>MÜŞAVİR</a:t>
            </a:r>
            <a:endParaRPr lang="tr-TR" sz="1600" dirty="0">
              <a:solidFill>
                <a:schemeClr val="bg1">
                  <a:lumMod val="65000"/>
                </a:schemeClr>
              </a:solidFill>
            </a:endParaRPr>
          </a:p>
        </p:txBody>
      </p:sp>
      <p:pic>
        <p:nvPicPr>
          <p:cNvPr id="1036" name="Picture 12"/>
          <p:cNvPicPr>
            <a:picLocks noChangeAspect="1" noChangeArrowheads="1"/>
          </p:cNvPicPr>
          <p:nvPr/>
        </p:nvPicPr>
        <p:blipFill>
          <a:blip r:embed="rId3" cstate="print">
            <a:extLst>
              <a:ext uri="{BEBA8EAE-BF5A-486C-A8C5-ECC9F3942E4B}">
                <a14:imgProps xmlns:a14="http://schemas.microsoft.com/office/drawing/2010/main">
                  <a14:imgLayer r:embed="rId4">
                    <a14:imgEffect>
                      <a14:colorTemperature colorTemp="6100"/>
                    </a14:imgEffect>
                    <a14:imgEffect>
                      <a14:saturation sat="120000"/>
                    </a14:imgEffect>
                    <a14:imgEffect>
                      <a14:brightnessContrast bright="-12000" contrast="30000"/>
                    </a14:imgEffect>
                  </a14:imgLayer>
                </a14:imgProps>
              </a:ext>
              <a:ext uri="{28A0092B-C50C-407E-A947-70E740481C1C}">
                <a14:useLocalDpi xmlns:a14="http://schemas.microsoft.com/office/drawing/2010/main" val="0"/>
              </a:ext>
            </a:extLst>
          </a:blip>
          <a:srcRect/>
          <a:stretch>
            <a:fillRect/>
          </a:stretch>
        </p:blipFill>
        <p:spPr bwMode="auto">
          <a:xfrm>
            <a:off x="0" y="6300077"/>
            <a:ext cx="680530" cy="472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ayt Numarası Yer Tutucusu 6"/>
          <p:cNvSpPr>
            <a:spLocks noGrp="1"/>
          </p:cNvSpPr>
          <p:nvPr>
            <p:ph type="sldNum" sz="quarter" idx="12"/>
          </p:nvPr>
        </p:nvSpPr>
        <p:spPr>
          <a:xfrm>
            <a:off x="11989419" y="6358365"/>
            <a:ext cx="504056" cy="356343"/>
          </a:xfrm>
        </p:spPr>
        <p:txBody>
          <a:bodyPr/>
          <a:lstStyle/>
          <a:p>
            <a:pPr algn="ctr"/>
            <a:fld id="{28140BBF-EAB7-43D1-8B4A-9990D3932DF5}" type="slidenum">
              <a:rPr lang="tr-TR" sz="2000" b="1" smtClean="0">
                <a:solidFill>
                  <a:schemeClr val="bg2">
                    <a:lumMod val="25000"/>
                  </a:schemeClr>
                </a:solidFill>
                <a:latin typeface="Calibri" pitchFamily="34" charset="0"/>
                <a:cs typeface="Calibri" pitchFamily="34" charset="0"/>
              </a:rPr>
              <a:pPr algn="ctr"/>
              <a:t>8</a:t>
            </a:fld>
            <a:endParaRPr lang="tr-TR" sz="2000" b="1" dirty="0">
              <a:solidFill>
                <a:schemeClr val="bg2">
                  <a:lumMod val="25000"/>
                </a:schemeClr>
              </a:solidFill>
              <a:latin typeface="Calibri" pitchFamily="34" charset="0"/>
              <a:cs typeface="Calibri" pitchFamily="34" charset="0"/>
            </a:endParaRPr>
          </a:p>
        </p:txBody>
      </p:sp>
      <p:sp>
        <p:nvSpPr>
          <p:cNvPr id="9" name="Metin kutusu 8"/>
          <p:cNvSpPr txBox="1"/>
          <p:nvPr/>
        </p:nvSpPr>
        <p:spPr>
          <a:xfrm>
            <a:off x="1577338" y="809724"/>
            <a:ext cx="7704856" cy="4139595"/>
          </a:xfrm>
          <a:prstGeom prst="rect">
            <a:avLst/>
          </a:prstGeom>
          <a:noFill/>
        </p:spPr>
        <p:txBody>
          <a:bodyPr wrap="square" rtlCol="0">
            <a:spAutoFit/>
          </a:bodyPr>
          <a:lstStyle/>
          <a:p>
            <a:r>
              <a:rPr lang="tr-TR" sz="2400" b="1" dirty="0" smtClean="0">
                <a:solidFill>
                  <a:schemeClr val="accent5">
                    <a:lumMod val="75000"/>
                  </a:schemeClr>
                </a:solidFill>
              </a:rPr>
              <a:t>KAPSAMA GİREN VE BU KANUNUN YAYIMINDAN ÖNCE KESİNLEŞMİŞ KAMU ALACAKLARININ;</a:t>
            </a:r>
            <a:endParaRPr lang="tr-TR" sz="2400" b="1" dirty="0">
              <a:solidFill>
                <a:schemeClr val="accent5">
                  <a:lumMod val="75000"/>
                </a:schemeClr>
              </a:solidFill>
            </a:endParaRPr>
          </a:p>
          <a:p>
            <a:pPr marL="342900" indent="-342900">
              <a:lnSpc>
                <a:spcPct val="150000"/>
              </a:lnSpc>
              <a:spcBef>
                <a:spcPts val="600"/>
              </a:spcBef>
              <a:spcAft>
                <a:spcPts val="600"/>
              </a:spcAft>
              <a:buFontTx/>
              <a:buChar char="-"/>
            </a:pPr>
            <a:r>
              <a:rPr lang="tr-TR" sz="2000" dirty="0" smtClean="0">
                <a:solidFill>
                  <a:schemeClr val="tx1">
                    <a:lumMod val="50000"/>
                  </a:schemeClr>
                </a:solidFill>
              </a:rPr>
              <a:t>Asıllarının tamamı,</a:t>
            </a:r>
          </a:p>
          <a:p>
            <a:pPr marL="342900" indent="-342900">
              <a:lnSpc>
                <a:spcPct val="150000"/>
              </a:lnSpc>
              <a:spcBef>
                <a:spcPts val="600"/>
              </a:spcBef>
              <a:spcAft>
                <a:spcPts val="600"/>
              </a:spcAft>
              <a:buFontTx/>
              <a:buChar char="-"/>
            </a:pPr>
            <a:r>
              <a:rPr lang="tr-TR" sz="2000" dirty="0" smtClean="0">
                <a:solidFill>
                  <a:schemeClr val="tx1">
                    <a:lumMod val="50000"/>
                  </a:schemeClr>
                </a:solidFill>
              </a:rPr>
              <a:t>SGK tarafından uygulanan idari para cezalarının % 50’si,</a:t>
            </a:r>
          </a:p>
          <a:p>
            <a:pPr marL="342900" indent="-342900">
              <a:lnSpc>
                <a:spcPct val="150000"/>
              </a:lnSpc>
              <a:spcBef>
                <a:spcPts val="600"/>
              </a:spcBef>
              <a:spcAft>
                <a:spcPts val="600"/>
              </a:spcAft>
              <a:buFontTx/>
              <a:buChar char="-"/>
            </a:pPr>
            <a:r>
              <a:rPr lang="tr-TR" sz="2000" dirty="0" smtClean="0">
                <a:solidFill>
                  <a:schemeClr val="tx1">
                    <a:lumMod val="50000"/>
                  </a:schemeClr>
                </a:solidFill>
              </a:rPr>
              <a:t>Alacak asıllarına bağlı olmayan cezaların % 50’si,</a:t>
            </a:r>
          </a:p>
          <a:p>
            <a:pPr>
              <a:lnSpc>
                <a:spcPct val="150000"/>
              </a:lnSpc>
              <a:spcBef>
                <a:spcPts val="600"/>
              </a:spcBef>
              <a:spcAft>
                <a:spcPts val="600"/>
              </a:spcAft>
            </a:pPr>
            <a:r>
              <a:rPr lang="tr-TR" sz="2000" dirty="0" smtClean="0">
                <a:solidFill>
                  <a:schemeClr val="tx1">
                    <a:lumMod val="50000"/>
                  </a:schemeClr>
                </a:solidFill>
              </a:rPr>
              <a:t>	Gecikme faizi, gecikme zammı ve gecikme cezası yerine TEFE / ÜFE aylık değişim oranları esas alınarak kanunun yayımı tarihine kadar hesaplanacak tutarın ödenmesi halinde,</a:t>
            </a:r>
          </a:p>
        </p:txBody>
      </p:sp>
    </p:spTree>
    <p:extLst>
      <p:ext uri="{BB962C8B-B14F-4D97-AF65-F5344CB8AC3E}">
        <p14:creationId xmlns:p14="http://schemas.microsoft.com/office/powerpoint/2010/main" val="414412488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xit" presetSubtype="0" fill="hold" grpId="1" nodeType="clickEffect">
                                  <p:stCondLst>
                                    <p:cond delay="0"/>
                                  </p:stCondLst>
                                  <p:childTnLst>
                                    <p:anim calcmode="lin" valueType="num">
                                      <p:cBhvr>
                                        <p:cTn id="14" dur="1000"/>
                                        <p:tgtEl>
                                          <p:spTgt spid="9"/>
                                        </p:tgtEl>
                                        <p:attrNameLst>
                                          <p:attrName>ppt_w</p:attrName>
                                        </p:attrNameLst>
                                      </p:cBhvr>
                                      <p:tavLst>
                                        <p:tav tm="0">
                                          <p:val>
                                            <p:strVal val="ppt_w"/>
                                          </p:val>
                                        </p:tav>
                                        <p:tav tm="100000">
                                          <p:val>
                                            <p:fltVal val="0"/>
                                          </p:val>
                                        </p:tav>
                                      </p:tavLst>
                                    </p:anim>
                                    <p:anim calcmode="lin" valueType="num">
                                      <p:cBhvr>
                                        <p:cTn id="15" dur="1000"/>
                                        <p:tgtEl>
                                          <p:spTgt spid="9"/>
                                        </p:tgtEl>
                                        <p:attrNameLst>
                                          <p:attrName>ppt_h</p:attrName>
                                        </p:attrNameLst>
                                      </p:cBhvr>
                                      <p:tavLst>
                                        <p:tav tm="0">
                                          <p:val>
                                            <p:strVal val="ppt_h"/>
                                          </p:val>
                                        </p:tav>
                                        <p:tav tm="100000">
                                          <p:val>
                                            <p:fltVal val="0"/>
                                          </p:val>
                                        </p:tav>
                                      </p:tavLst>
                                    </p:anim>
                                    <p:anim calcmode="lin" valueType="num">
                                      <p:cBhvr>
                                        <p:cTn id="16" dur="1000"/>
                                        <p:tgtEl>
                                          <p:spTgt spid="9"/>
                                        </p:tgtEl>
                                        <p:attrNameLst>
                                          <p:attrName>style.rotation</p:attrName>
                                        </p:attrNameLst>
                                      </p:cBhvr>
                                      <p:tavLst>
                                        <p:tav tm="0">
                                          <p:val>
                                            <p:fltVal val="0"/>
                                          </p:val>
                                        </p:tav>
                                        <p:tav tm="100000">
                                          <p:val>
                                            <p:fltVal val="90"/>
                                          </p:val>
                                        </p:tav>
                                      </p:tavLst>
                                    </p:anim>
                                    <p:animEffect transition="out" filter="fade">
                                      <p:cBhvr>
                                        <p:cTn id="17" dur="1000"/>
                                        <p:tgtEl>
                                          <p:spTgt spid="9"/>
                                        </p:tgtEl>
                                      </p:cBhvr>
                                    </p:animEffect>
                                    <p:set>
                                      <p:cBhvr>
                                        <p:cTn id="18" dur="1" fill="hold">
                                          <p:stCondLst>
                                            <p:cond delay="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12000">
              <a:srgbClr val="B4E1F9"/>
            </a:gs>
            <a:gs pos="0">
              <a:schemeClr val="tx2">
                <a:lumMod val="40000"/>
                <a:lumOff val="60000"/>
              </a:schemeClr>
            </a:gs>
            <a:gs pos="100000">
              <a:srgbClr val="E6E6E6"/>
            </a:gs>
          </a:gsLst>
          <a:lin ang="5400000" scaled="0"/>
        </a:grad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a:xfrm>
            <a:off x="669595" y="6324571"/>
            <a:ext cx="2232247" cy="471624"/>
          </a:xfrm>
        </p:spPr>
        <p:txBody>
          <a:bodyPr>
            <a:normAutofit fontScale="90000"/>
          </a:bodyPr>
          <a:lstStyle/>
          <a:p>
            <a:pPr algn="ctr"/>
            <a:r>
              <a:rPr lang="tr-TR" sz="1600" b="1" dirty="0">
                <a:solidFill>
                  <a:schemeClr val="bg1">
                    <a:lumMod val="65000"/>
                  </a:schemeClr>
                </a:solidFill>
                <a:effectLst/>
              </a:rPr>
              <a:t>MESUT YİĞİT</a:t>
            </a:r>
            <a:r>
              <a:rPr lang="tr-TR" sz="1600" dirty="0">
                <a:solidFill>
                  <a:schemeClr val="bg1">
                    <a:lumMod val="65000"/>
                  </a:schemeClr>
                </a:solidFill>
                <a:effectLst/>
              </a:rPr>
              <a:t/>
            </a:r>
            <a:br>
              <a:rPr lang="tr-TR" sz="1600" dirty="0">
                <a:solidFill>
                  <a:schemeClr val="bg1">
                    <a:lumMod val="65000"/>
                  </a:schemeClr>
                </a:solidFill>
                <a:effectLst/>
              </a:rPr>
            </a:br>
            <a:r>
              <a:rPr lang="tr-TR" sz="1600" b="1" dirty="0">
                <a:solidFill>
                  <a:schemeClr val="bg1">
                    <a:lumMod val="65000"/>
                  </a:schemeClr>
                </a:solidFill>
                <a:effectLst/>
              </a:rPr>
              <a:t>YEMİNLİ MALİ </a:t>
            </a:r>
            <a:r>
              <a:rPr lang="tr-TR" sz="1600" b="1" dirty="0" smtClean="0">
                <a:solidFill>
                  <a:schemeClr val="bg1">
                    <a:lumMod val="65000"/>
                  </a:schemeClr>
                </a:solidFill>
                <a:effectLst/>
              </a:rPr>
              <a:t>MÜŞAVİR</a:t>
            </a:r>
            <a:endParaRPr lang="tr-TR" sz="1600" dirty="0">
              <a:solidFill>
                <a:schemeClr val="bg1">
                  <a:lumMod val="65000"/>
                </a:schemeClr>
              </a:solidFill>
            </a:endParaRPr>
          </a:p>
        </p:txBody>
      </p:sp>
      <p:pic>
        <p:nvPicPr>
          <p:cNvPr id="1036" name="Picture 12"/>
          <p:cNvPicPr>
            <a:picLocks noChangeAspect="1" noChangeArrowheads="1"/>
          </p:cNvPicPr>
          <p:nvPr/>
        </p:nvPicPr>
        <p:blipFill>
          <a:blip r:embed="rId3" cstate="print">
            <a:extLst>
              <a:ext uri="{BEBA8EAE-BF5A-486C-A8C5-ECC9F3942E4B}">
                <a14:imgProps xmlns:a14="http://schemas.microsoft.com/office/drawing/2010/main">
                  <a14:imgLayer r:embed="rId4">
                    <a14:imgEffect>
                      <a14:colorTemperature colorTemp="6100"/>
                    </a14:imgEffect>
                    <a14:imgEffect>
                      <a14:saturation sat="120000"/>
                    </a14:imgEffect>
                    <a14:imgEffect>
                      <a14:brightnessContrast bright="-12000" contrast="30000"/>
                    </a14:imgEffect>
                  </a14:imgLayer>
                </a14:imgProps>
              </a:ext>
              <a:ext uri="{28A0092B-C50C-407E-A947-70E740481C1C}">
                <a14:useLocalDpi xmlns:a14="http://schemas.microsoft.com/office/drawing/2010/main" val="0"/>
              </a:ext>
            </a:extLst>
          </a:blip>
          <a:srcRect/>
          <a:stretch>
            <a:fillRect/>
          </a:stretch>
        </p:blipFill>
        <p:spPr bwMode="auto">
          <a:xfrm>
            <a:off x="0" y="6300077"/>
            <a:ext cx="680530" cy="472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ayt Numarası Yer Tutucusu 6"/>
          <p:cNvSpPr>
            <a:spLocks noGrp="1"/>
          </p:cNvSpPr>
          <p:nvPr>
            <p:ph type="sldNum" sz="quarter" idx="12"/>
          </p:nvPr>
        </p:nvSpPr>
        <p:spPr>
          <a:xfrm>
            <a:off x="11989419" y="6358365"/>
            <a:ext cx="504056" cy="356343"/>
          </a:xfrm>
        </p:spPr>
        <p:txBody>
          <a:bodyPr/>
          <a:lstStyle/>
          <a:p>
            <a:pPr algn="ctr"/>
            <a:fld id="{28140BBF-EAB7-43D1-8B4A-9990D3932DF5}" type="slidenum">
              <a:rPr lang="tr-TR" sz="2000" b="1" smtClean="0">
                <a:solidFill>
                  <a:schemeClr val="bg2">
                    <a:lumMod val="25000"/>
                  </a:schemeClr>
                </a:solidFill>
                <a:latin typeface="Calibri" pitchFamily="34" charset="0"/>
                <a:cs typeface="Calibri" pitchFamily="34" charset="0"/>
              </a:rPr>
              <a:pPr algn="ctr"/>
              <a:t>9</a:t>
            </a:fld>
            <a:endParaRPr lang="tr-TR" sz="2000" b="1" dirty="0">
              <a:solidFill>
                <a:schemeClr val="bg2">
                  <a:lumMod val="25000"/>
                </a:schemeClr>
              </a:solidFill>
              <a:latin typeface="Calibri" pitchFamily="34" charset="0"/>
              <a:cs typeface="Calibri" pitchFamily="34" charset="0"/>
            </a:endParaRPr>
          </a:p>
        </p:txBody>
      </p:sp>
      <p:sp>
        <p:nvSpPr>
          <p:cNvPr id="9" name="Metin kutusu 8"/>
          <p:cNvSpPr txBox="1"/>
          <p:nvPr/>
        </p:nvSpPr>
        <p:spPr>
          <a:xfrm>
            <a:off x="1548259" y="1241772"/>
            <a:ext cx="7193068" cy="4385816"/>
          </a:xfrm>
          <a:prstGeom prst="rect">
            <a:avLst/>
          </a:prstGeom>
          <a:noFill/>
        </p:spPr>
        <p:txBody>
          <a:bodyPr wrap="square" rtlCol="0">
            <a:spAutoFit/>
          </a:bodyPr>
          <a:lstStyle/>
          <a:p>
            <a:r>
              <a:rPr lang="tr-TR" sz="2400" b="1" dirty="0" smtClean="0">
                <a:solidFill>
                  <a:schemeClr val="accent5">
                    <a:lumMod val="75000"/>
                  </a:schemeClr>
                </a:solidFill>
              </a:rPr>
              <a:t>TAHSİLİNDEN VAZGEÇİLEN KISIM;</a:t>
            </a:r>
            <a:endParaRPr lang="tr-TR" sz="2400" b="1" dirty="0">
              <a:solidFill>
                <a:schemeClr val="accent5">
                  <a:lumMod val="75000"/>
                </a:schemeClr>
              </a:solidFill>
            </a:endParaRPr>
          </a:p>
          <a:p>
            <a:pPr marL="342900" indent="-342900">
              <a:lnSpc>
                <a:spcPct val="150000"/>
              </a:lnSpc>
              <a:spcBef>
                <a:spcPts val="600"/>
              </a:spcBef>
              <a:spcAft>
                <a:spcPts val="600"/>
              </a:spcAft>
              <a:buFontTx/>
              <a:buChar char="-"/>
            </a:pPr>
            <a:r>
              <a:rPr lang="tr-TR" sz="2000" dirty="0" smtClean="0">
                <a:solidFill>
                  <a:schemeClr val="tx1">
                    <a:lumMod val="50000"/>
                  </a:schemeClr>
                </a:solidFill>
              </a:rPr>
              <a:t>Vergi aslına bağlı olarak kesilen cezaların tamamı,</a:t>
            </a:r>
          </a:p>
          <a:p>
            <a:pPr marL="342900" indent="-342900">
              <a:lnSpc>
                <a:spcPct val="150000"/>
              </a:lnSpc>
              <a:spcBef>
                <a:spcPts val="600"/>
              </a:spcBef>
              <a:spcAft>
                <a:spcPts val="600"/>
              </a:spcAft>
              <a:buFontTx/>
              <a:buChar char="-"/>
            </a:pPr>
            <a:r>
              <a:rPr lang="tr-TR" sz="2000" dirty="0" smtClean="0">
                <a:solidFill>
                  <a:schemeClr val="tx1">
                    <a:lumMod val="50000"/>
                  </a:schemeClr>
                </a:solidFill>
              </a:rPr>
              <a:t>Para cezalarının % 50’si,</a:t>
            </a:r>
          </a:p>
          <a:p>
            <a:pPr marL="342900" indent="-342900">
              <a:lnSpc>
                <a:spcPct val="150000"/>
              </a:lnSpc>
              <a:spcBef>
                <a:spcPts val="600"/>
              </a:spcBef>
              <a:spcAft>
                <a:spcPts val="600"/>
              </a:spcAft>
              <a:buFontTx/>
              <a:buChar char="-"/>
            </a:pPr>
            <a:r>
              <a:rPr lang="tr-TR" sz="2000" dirty="0" smtClean="0">
                <a:solidFill>
                  <a:schemeClr val="tx1">
                    <a:lumMod val="50000"/>
                  </a:schemeClr>
                </a:solidFill>
              </a:rPr>
              <a:t>Gecikme faizi, gecikme zammı ve gecikme cezası gibi asıl olmayan alacaklardan,</a:t>
            </a:r>
          </a:p>
          <a:p>
            <a:pPr>
              <a:lnSpc>
                <a:spcPct val="150000"/>
              </a:lnSpc>
              <a:spcBef>
                <a:spcPts val="600"/>
              </a:spcBef>
              <a:spcAft>
                <a:spcPts val="600"/>
              </a:spcAft>
            </a:pPr>
            <a:r>
              <a:rPr lang="tr-TR" sz="2000" dirty="0" smtClean="0">
                <a:solidFill>
                  <a:schemeClr val="tx1">
                    <a:lumMod val="50000"/>
                  </a:schemeClr>
                </a:solidFill>
              </a:rPr>
              <a:t>	Vazgeçilecektir.</a:t>
            </a:r>
          </a:p>
          <a:p>
            <a:pPr>
              <a:lnSpc>
                <a:spcPct val="150000"/>
              </a:lnSpc>
              <a:spcBef>
                <a:spcPts val="600"/>
              </a:spcBef>
              <a:spcAft>
                <a:spcPts val="600"/>
              </a:spcAft>
            </a:pPr>
            <a:r>
              <a:rPr lang="tr-TR" sz="2000" b="1" dirty="0" smtClean="0">
                <a:solidFill>
                  <a:schemeClr val="tx1">
                    <a:lumMod val="50000"/>
                  </a:schemeClr>
                </a:solidFill>
              </a:rPr>
              <a:t>TEDAŞ, TRT, KOSGEB ve OSB alacakları için de aynı kurallar uygulanacaktır.</a:t>
            </a:r>
          </a:p>
        </p:txBody>
      </p:sp>
    </p:spTree>
    <p:extLst>
      <p:ext uri="{BB962C8B-B14F-4D97-AF65-F5344CB8AC3E}">
        <p14:creationId xmlns:p14="http://schemas.microsoft.com/office/powerpoint/2010/main" val="160950049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0"/>
                                  </p:iterate>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mph" presetSubtype="0" grpId="2" nodeType="clickEffect">
                                  <p:stCondLst>
                                    <p:cond delay="0"/>
                                  </p:stCondLst>
                                  <p:iterate type="lt">
                                    <p:tmAbs val="25"/>
                                  </p:iterate>
                                  <p:childTnLst>
                                    <p:set>
                                      <p:cBhvr override="childStyle">
                                        <p:cTn id="14" dur="indefinite"/>
                                        <p:tgtEl>
                                          <p:spTgt spid="9"/>
                                        </p:tgtEl>
                                        <p:attrNameLst>
                                          <p:attrName>style.fontWeight</p:attrName>
                                        </p:attrNameLst>
                                      </p:cBhvr>
                                      <p:to>
                                        <p:strVal val="bold"/>
                                      </p:to>
                                    </p:set>
                                  </p:childTnLst>
                                </p:cTn>
                              </p:par>
                            </p:childTnLst>
                          </p:cTn>
                        </p:par>
                      </p:childTnLst>
                    </p:cTn>
                  </p:par>
                  <p:par>
                    <p:cTn id="15" fill="hold">
                      <p:stCondLst>
                        <p:cond delay="indefinite"/>
                      </p:stCondLst>
                      <p:childTnLst>
                        <p:par>
                          <p:cTn id="16" fill="hold">
                            <p:stCondLst>
                              <p:cond delay="0"/>
                            </p:stCondLst>
                            <p:childTnLst>
                              <p:par>
                                <p:cTn id="17" presetID="31" presetClass="exit" presetSubtype="0" fill="hold" grpId="1" nodeType="clickEffect">
                                  <p:stCondLst>
                                    <p:cond delay="0"/>
                                  </p:stCondLst>
                                  <p:iterate type="lt">
                                    <p:tmPct val="0"/>
                                  </p:iterate>
                                  <p:childTnLst>
                                    <p:anim calcmode="lin" valueType="num">
                                      <p:cBhvr>
                                        <p:cTn id="18" dur="1000"/>
                                        <p:tgtEl>
                                          <p:spTgt spid="9"/>
                                        </p:tgtEl>
                                        <p:attrNameLst>
                                          <p:attrName>ppt_w</p:attrName>
                                        </p:attrNameLst>
                                      </p:cBhvr>
                                      <p:tavLst>
                                        <p:tav tm="0">
                                          <p:val>
                                            <p:strVal val="ppt_w"/>
                                          </p:val>
                                        </p:tav>
                                        <p:tav tm="100000">
                                          <p:val>
                                            <p:fltVal val="0"/>
                                          </p:val>
                                        </p:tav>
                                      </p:tavLst>
                                    </p:anim>
                                    <p:anim calcmode="lin" valueType="num">
                                      <p:cBhvr>
                                        <p:cTn id="19" dur="1000"/>
                                        <p:tgtEl>
                                          <p:spTgt spid="9"/>
                                        </p:tgtEl>
                                        <p:attrNameLst>
                                          <p:attrName>ppt_h</p:attrName>
                                        </p:attrNameLst>
                                      </p:cBhvr>
                                      <p:tavLst>
                                        <p:tav tm="0">
                                          <p:val>
                                            <p:strVal val="ppt_h"/>
                                          </p:val>
                                        </p:tav>
                                        <p:tav tm="100000">
                                          <p:val>
                                            <p:fltVal val="0"/>
                                          </p:val>
                                        </p:tav>
                                      </p:tavLst>
                                    </p:anim>
                                    <p:anim calcmode="lin" valueType="num">
                                      <p:cBhvr>
                                        <p:cTn id="20" dur="1000"/>
                                        <p:tgtEl>
                                          <p:spTgt spid="9"/>
                                        </p:tgtEl>
                                        <p:attrNameLst>
                                          <p:attrName>style.rotation</p:attrName>
                                        </p:attrNameLst>
                                      </p:cBhvr>
                                      <p:tavLst>
                                        <p:tav tm="0">
                                          <p:val>
                                            <p:fltVal val="0"/>
                                          </p:val>
                                        </p:tav>
                                        <p:tav tm="100000">
                                          <p:val>
                                            <p:fltVal val="90"/>
                                          </p:val>
                                        </p:tav>
                                      </p:tavLst>
                                    </p:anim>
                                    <p:animEffect transition="out" filter="fade">
                                      <p:cBhvr>
                                        <p:cTn id="21" dur="1000"/>
                                        <p:tgtEl>
                                          <p:spTgt spid="9"/>
                                        </p:tgtEl>
                                      </p:cBhvr>
                                    </p:animEffect>
                                    <p:set>
                                      <p:cBhvr>
                                        <p:cTn id="22" dur="1" fill="hold">
                                          <p:stCondLst>
                                            <p:cond delay="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9" grpId="2"/>
    </p:bldLst>
  </p:timing>
</p:sld>
</file>

<file path=ppt/theme/theme1.xml><?xml version="1.0" encoding="utf-8"?>
<a:theme xmlns:a="http://schemas.openxmlformats.org/drawingml/2006/main" name="Presentation5">
  <a:themeElements>
    <a:clrScheme name="Moonlight">
      <a:dk1>
        <a:srgbClr val="595959"/>
      </a:dk1>
      <a:lt1>
        <a:srgbClr val="FFFFFF"/>
      </a:lt1>
      <a:dk2>
        <a:srgbClr val="2AB7FF"/>
      </a:dk2>
      <a:lt2>
        <a:srgbClr val="DBE5F1"/>
      </a:lt2>
      <a:accent1>
        <a:srgbClr val="20378C"/>
      </a:accent1>
      <a:accent2>
        <a:srgbClr val="A20000"/>
      </a:accent2>
      <a:accent3>
        <a:srgbClr val="534088"/>
      </a:accent3>
      <a:accent4>
        <a:srgbClr val="2D9123"/>
      </a:accent4>
      <a:accent5>
        <a:srgbClr val="7E2C80"/>
      </a:accent5>
      <a:accent6>
        <a:srgbClr val="4A4EC5"/>
      </a:accent6>
      <a:hlink>
        <a:srgbClr val="BBECFF"/>
      </a:hlink>
      <a:folHlink>
        <a:srgbClr val="DDDDDD"/>
      </a:folHlink>
    </a:clrScheme>
    <a:fontScheme name="Moonlight">
      <a:majorFont>
        <a:latin typeface="Candara"/>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ndara"/>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onlight">
      <a:fillStyleLst>
        <a:solidFill>
          <a:schemeClr val="phClr"/>
        </a:solidFill>
        <a:gradFill rotWithShape="1">
          <a:gsLst>
            <a:gs pos="0">
              <a:schemeClr val="phClr">
                <a:tint val="90000"/>
                <a:satMod val="150000"/>
              </a:schemeClr>
            </a:gs>
            <a:gs pos="35000">
              <a:schemeClr val="phClr">
                <a:tint val="80000"/>
                <a:satMod val="200000"/>
              </a:schemeClr>
            </a:gs>
            <a:gs pos="100000">
              <a:schemeClr val="phClr">
                <a:tint val="75000"/>
                <a:satMod val="250000"/>
              </a:schemeClr>
            </a:gs>
          </a:gsLst>
          <a:path path="rect">
            <a:fillToRect l="100000" t="100000"/>
          </a:path>
        </a:gradFill>
        <a:gradFill rotWithShape="1">
          <a:gsLst>
            <a:gs pos="0">
              <a:schemeClr val="phClr">
                <a:shade val="60000"/>
                <a:satMod val="150000"/>
              </a:schemeClr>
            </a:gs>
            <a:gs pos="80000">
              <a:schemeClr val="phClr">
                <a:shade val="100000"/>
                <a:satMod val="130000"/>
              </a:schemeClr>
            </a:gs>
            <a:gs pos="100000">
              <a:schemeClr val="phClr">
                <a:tint val="90000"/>
                <a:shade val="100000"/>
                <a:satMod val="115000"/>
              </a:schemeClr>
            </a:gs>
          </a:gsLst>
          <a:path path="circle">
            <a:fillToRect l="50000" t="50000" r="50000" b="50000"/>
          </a:path>
        </a:gradFill>
      </a:fillStyleLst>
      <a:lnStyleLst>
        <a:ln w="6350" cap="flat" cmpd="sng" algn="ctr">
          <a:solidFill>
            <a:schemeClr val="phClr">
              <a:shade val="95000"/>
              <a:satMod val="115000"/>
            </a:schemeClr>
          </a:solidFill>
          <a:prstDash val="solid"/>
        </a:ln>
        <a:ln w="12700" cap="flat" cmpd="sng" algn="ctr">
          <a:solidFill>
            <a:schemeClr val="phClr">
              <a:satMod val="110000"/>
            </a:schemeClr>
          </a:solidFill>
          <a:prstDash val="solid"/>
        </a:ln>
        <a:ln w="25400" cap="flat" cmpd="sng" algn="ctr">
          <a:solidFill>
            <a:schemeClr val="phClr">
              <a:shade val="90000"/>
              <a:satMod val="115000"/>
            </a:schemeClr>
          </a:solidFill>
          <a:prstDash val="solid"/>
        </a:ln>
      </a:lnStyleLst>
      <a:effectStyleLst>
        <a:effectStyle>
          <a:effectLst>
            <a:outerShdw blurRad="50800" dist="25400" dir="5400000" sx="101000" sy="101000" algn="ctr" rotWithShape="0">
              <a:srgbClr val="000000">
                <a:alpha val="60000"/>
              </a:srgbClr>
            </a:outerShdw>
          </a:effectLst>
        </a:effectStyle>
        <a:effectStyle>
          <a:effectLst>
            <a:innerShdw blurRad="76200" dist="25400" dir="13500000">
              <a:srgbClr val="000000">
                <a:alpha val="60000"/>
              </a:srgbClr>
            </a:innerShdw>
          </a:effectLst>
          <a:scene3d>
            <a:camera prst="orthographicFront">
              <a:rot lat="0" lon="0" rev="0"/>
            </a:camera>
            <a:lightRig rig="balanced" dir="tl">
              <a:rot lat="0" lon="0" rev="4200000"/>
            </a:lightRig>
          </a:scene3d>
          <a:sp3d>
            <a:bevelT w="25400" h="12700" prst="softRound"/>
          </a:sp3d>
        </a:effectStyle>
        <a:effectStyle>
          <a:effectLst>
            <a:innerShdw blurRad="76200" dist="25400" dir="13500000">
              <a:srgbClr val="000000">
                <a:alpha val="60000"/>
              </a:srgbClr>
            </a:innerShdw>
            <a:softEdge rad="31750"/>
          </a:effectLst>
        </a:effectStyle>
      </a:effectStyleLst>
      <a:bgFillStyleLst>
        <a:solidFill>
          <a:schemeClr val="phClr"/>
        </a:solidFill>
        <a:gradFill rotWithShape="1">
          <a:gsLst>
            <a:gs pos="0">
              <a:schemeClr val="phClr">
                <a:lumMod val="90000"/>
              </a:schemeClr>
            </a:gs>
            <a:gs pos="30000">
              <a:schemeClr val="phClr">
                <a:lumMod val="75000"/>
              </a:schemeClr>
            </a:gs>
            <a:gs pos="100000">
              <a:schemeClr val="phClr">
                <a:lumMod val="10000"/>
              </a:schemeClr>
            </a:gs>
          </a:gsLst>
          <a:path path="circle">
            <a:fillToRect l="50000" t="50000" r="50000" b="50000"/>
          </a:path>
        </a:gradFill>
        <a:gradFill rotWithShape="1">
          <a:gsLst>
            <a:gs pos="0">
              <a:schemeClr val="phClr">
                <a:lumMod val="90000"/>
              </a:schemeClr>
            </a:gs>
            <a:gs pos="30000">
              <a:schemeClr val="phClr">
                <a:lumMod val="75000"/>
              </a:schemeClr>
            </a:gs>
            <a:gs pos="100000">
              <a:schemeClr val="phClr">
                <a:lumMod val="10000"/>
              </a:schemeClr>
            </a:gs>
          </a:gsLst>
          <a:path path="rect">
            <a:fillToRect l="100000" t="10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TC010258014[[fn=Ay ışığı teması]]</Template>
  <TotalTime>705</TotalTime>
  <Words>1315</Words>
  <Application>Microsoft Office PowerPoint</Application>
  <PresentationFormat>Özel</PresentationFormat>
  <Paragraphs>182</Paragraphs>
  <Slides>22</Slides>
  <Notes>22</Notes>
  <HiddenSlides>0</HiddenSlides>
  <MMClips>0</MMClips>
  <ScaleCrop>false</ScaleCrop>
  <HeadingPairs>
    <vt:vector size="4" baseType="variant">
      <vt:variant>
        <vt:lpstr>Tema</vt:lpstr>
      </vt:variant>
      <vt:variant>
        <vt:i4>1</vt:i4>
      </vt:variant>
      <vt:variant>
        <vt:lpstr>Slayt Başlıkları</vt:lpstr>
      </vt:variant>
      <vt:variant>
        <vt:i4>22</vt:i4>
      </vt:variant>
    </vt:vector>
  </HeadingPairs>
  <TitlesOfParts>
    <vt:vector size="23" baseType="lpstr">
      <vt:lpstr>Presentation5</vt:lpstr>
      <vt:lpstr>MESUT YİĞİT YEMİNLİ MALİ MÜŞAVİR</vt:lpstr>
      <vt:lpstr>MESUT YİĞİT YEMİNLİ MALİ MÜŞAVİR</vt:lpstr>
      <vt:lpstr>MESUT YİĞİT YEMİNLİ MALİ MÜŞAVİR</vt:lpstr>
      <vt:lpstr>MESUT YİĞİT YEMİNLİ MALİ MÜŞAVİR</vt:lpstr>
      <vt:lpstr>MESUT YİĞİT YEMİNLİ MALİ MÜŞAVİR</vt:lpstr>
      <vt:lpstr>MESUT YİĞİT YEMİNLİ MALİ MÜŞAVİR</vt:lpstr>
      <vt:lpstr>MESUT YİĞİT YEMİNLİ MALİ MÜŞAVİR</vt:lpstr>
      <vt:lpstr>MESUT YİĞİT YEMİNLİ MALİ MÜŞAVİR</vt:lpstr>
      <vt:lpstr>MESUT YİĞİT YEMİNLİ MALİ MÜŞAVİR</vt:lpstr>
      <vt:lpstr>MESUT YİĞİT YEMİNLİ MALİ MÜŞAVİR</vt:lpstr>
      <vt:lpstr>MESUT YİĞİT YEMİNLİ MALİ MÜŞAVİR</vt:lpstr>
      <vt:lpstr>MESUT YİĞİT YEMİNLİ MALİ MÜŞAVİR</vt:lpstr>
      <vt:lpstr>MESUT YİĞİT YEMİNLİ MALİ MÜŞAVİR</vt:lpstr>
      <vt:lpstr>MESUT YİĞİT YEMİNLİ MALİ MÜŞAVİR</vt:lpstr>
      <vt:lpstr>MESUT YİĞİT YEMİNLİ MALİ MÜŞAVİR</vt:lpstr>
      <vt:lpstr>MESUT YİĞİT YEMİNLİ MALİ MÜŞAVİR</vt:lpstr>
      <vt:lpstr>MESUT YİĞİT YEMİNLİ MALİ MÜŞAVİR</vt:lpstr>
      <vt:lpstr>MESUT YİĞİT YEMİNLİ MALİ MÜŞAVİR</vt:lpstr>
      <vt:lpstr>MESUT YİĞİT YEMİNLİ MALİ MÜŞAVİR</vt:lpstr>
      <vt:lpstr>MESUT YİĞİT YEMİNLİ MALİ MÜŞAVİR</vt:lpstr>
      <vt:lpstr>MESUT YİĞİT YEMİNLİ MALİ MÜŞAVİR</vt:lpstr>
      <vt:lpstr>MESUT YİĞİT YEMİNLİ MALİ MÜŞAVİR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Mesut</dc:creator>
  <cp:lastModifiedBy>Mesut</cp:lastModifiedBy>
  <cp:revision>53</cp:revision>
  <dcterms:created xsi:type="dcterms:W3CDTF">2011-01-25T12:19:16Z</dcterms:created>
  <dcterms:modified xsi:type="dcterms:W3CDTF">2011-01-28T18:35:28Z</dcterms:modified>
</cp:coreProperties>
</file>