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9"/>
  </p:notesMasterIdLst>
  <p:handoutMasterIdLst>
    <p:handoutMasterId r:id="rId50"/>
  </p:handoutMasterIdLst>
  <p:sldIdLst>
    <p:sldId id="256" r:id="rId2"/>
    <p:sldId id="264" r:id="rId3"/>
    <p:sldId id="257" r:id="rId4"/>
    <p:sldId id="258" r:id="rId5"/>
    <p:sldId id="260" r:id="rId6"/>
    <p:sldId id="261" r:id="rId7"/>
    <p:sldId id="280" r:id="rId8"/>
    <p:sldId id="281" r:id="rId9"/>
    <p:sldId id="282" r:id="rId10"/>
    <p:sldId id="283" r:id="rId11"/>
    <p:sldId id="284" r:id="rId12"/>
    <p:sldId id="285" r:id="rId13"/>
    <p:sldId id="286" r:id="rId14"/>
    <p:sldId id="287" r:id="rId15"/>
    <p:sldId id="288" r:id="rId16"/>
    <p:sldId id="276" r:id="rId17"/>
    <p:sldId id="265" r:id="rId18"/>
    <p:sldId id="266" r:id="rId19"/>
    <p:sldId id="275"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15" r:id="rId46"/>
    <p:sldId id="314" r:id="rId47"/>
    <p:sldId id="277" r:id="rId48"/>
  </p:sldIdLst>
  <p:sldSz cx="12601575" cy="6804025"/>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iriş denetim" id="{1B50E692-1FEF-47D7-8EC7-BB43751E9833}">
          <p14:sldIdLst>
            <p14:sldId id="256"/>
            <p14:sldId id="264"/>
            <p14:sldId id="257"/>
            <p14:sldId id="258"/>
            <p14:sldId id="260"/>
            <p14:sldId id="261"/>
            <p14:sldId id="280"/>
            <p14:sldId id="281"/>
          </p14:sldIdLst>
        </p14:section>
        <p14:section name="mali tablo ilke ve kullanıcıları" id="{64DC356A-2350-40D1-A8FC-810CFB103B4D}">
          <p14:sldIdLst>
            <p14:sldId id="282"/>
            <p14:sldId id="283"/>
            <p14:sldId id="284"/>
            <p14:sldId id="285"/>
            <p14:sldId id="286"/>
            <p14:sldId id="287"/>
            <p14:sldId id="288"/>
          </p14:sldIdLst>
        </p14:section>
        <p14:section name="hesap incelemeleri" id="{12B57511-C4F3-4259-A3E9-F292B1072F3D}">
          <p14:sldIdLst>
            <p14:sldId id="276"/>
            <p14:sldId id="265"/>
            <p14:sldId id="266"/>
            <p14:sldId id="275"/>
            <p14:sldId id="289"/>
            <p14:sldId id="290"/>
            <p14:sldId id="291"/>
            <p14:sldId id="292"/>
            <p14:sldId id="293"/>
            <p14:sldId id="294"/>
            <p14:sldId id="295"/>
            <p14:sldId id="296"/>
            <p14:sldId id="297"/>
          </p14:sldIdLst>
        </p14:section>
        <p14:section name="duran varlıklar" id="{2F47D60B-CF33-49BE-A9AD-FD1975A9CBE1}">
          <p14:sldIdLst>
            <p14:sldId id="298"/>
            <p14:sldId id="299"/>
            <p14:sldId id="300"/>
            <p14:sldId id="301"/>
          </p14:sldIdLst>
        </p14:section>
        <p14:section name="mdv risk analizi" id="{E264AF51-AAB1-491C-8527-E7795B5562A1}">
          <p14:sldIdLst>
            <p14:sldId id="302"/>
            <p14:sldId id="303"/>
          </p14:sldIdLst>
        </p14:section>
        <p14:section name="361 hs. risk analizi" id="{1ABE0913-8BC0-49E2-A798-DBE6AB5DE485}">
          <p14:sldIdLst>
            <p14:sldId id="304"/>
            <p14:sldId id="305"/>
            <p14:sldId id="306"/>
            <p14:sldId id="307"/>
            <p14:sldId id="308"/>
            <p14:sldId id="309"/>
            <p14:sldId id="310"/>
            <p14:sldId id="311"/>
            <p14:sldId id="312"/>
          </p14:sldIdLst>
        </p14:section>
        <p14:section name="ttk 2013 ve bitiş" id="{4A72CA66-5F57-4074-B876-4F8C53CA72E7}">
          <p14:sldIdLst>
            <p14:sldId id="313"/>
            <p14:sldId id="315"/>
            <p14:sldId id="314"/>
            <p14:sldId id="2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60C8"/>
    <a:srgbClr val="CE76D0"/>
    <a:srgbClr val="D17F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94671" autoAdjust="0"/>
  </p:normalViewPr>
  <p:slideViewPr>
    <p:cSldViewPr>
      <p:cViewPr varScale="1">
        <p:scale>
          <a:sx n="88" d="100"/>
          <a:sy n="88" d="100"/>
        </p:scale>
        <p:origin x="-504" y="-102"/>
      </p:cViewPr>
      <p:guideLst>
        <p:guide orient="horz" pos="2143"/>
        <p:guide pos="3969"/>
      </p:guideLst>
    </p:cSldViewPr>
  </p:slideViewPr>
  <p:outlineViewPr>
    <p:cViewPr>
      <p:scale>
        <a:sx n="33" d="100"/>
        <a:sy n="33" d="100"/>
      </p:scale>
      <p:origin x="0" y="1050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3F4ABAC-D8BD-4593-B612-AB504EB1EB6F}" type="datetimeFigureOut">
              <a:rPr lang="tr-TR" smtClean="0"/>
              <a:t>06.04.2011</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8C1424-A7FD-4D82-A2FF-76F35606D66F}" type="slidenum">
              <a:rPr lang="tr-TR" smtClean="0"/>
              <a:t>‹#›</a:t>
            </a:fld>
            <a:endParaRPr lang="tr-TR"/>
          </a:p>
        </p:txBody>
      </p:sp>
    </p:spTree>
    <p:extLst>
      <p:ext uri="{BB962C8B-B14F-4D97-AF65-F5344CB8AC3E}">
        <p14:creationId xmlns:p14="http://schemas.microsoft.com/office/powerpoint/2010/main" val="39881001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694F4C-7ECE-4FE3-A40A-CB7652F38271}" type="datetimeFigureOut">
              <a:rPr lang="tr-TR" smtClean="0"/>
              <a:t>06.04.2011</a:t>
            </a:fld>
            <a:endParaRPr lang="tr-TR"/>
          </a:p>
        </p:txBody>
      </p:sp>
      <p:sp>
        <p:nvSpPr>
          <p:cNvPr id="4" name="Slayt Görüntüsü Yer Tutucusu 3"/>
          <p:cNvSpPr>
            <a:spLocks noGrp="1" noRot="1" noChangeAspect="1"/>
          </p:cNvSpPr>
          <p:nvPr>
            <p:ph type="sldImg" idx="2"/>
          </p:nvPr>
        </p:nvSpPr>
        <p:spPr>
          <a:xfrm>
            <a:off x="254000" y="685800"/>
            <a:ext cx="6350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748BCF-C136-4AA5-88BF-332976A03AAB}" type="slidenum">
              <a:rPr lang="tr-TR" smtClean="0"/>
              <a:t>‹#›</a:t>
            </a:fld>
            <a:endParaRPr lang="tr-TR"/>
          </a:p>
        </p:txBody>
      </p:sp>
    </p:spTree>
    <p:extLst>
      <p:ext uri="{BB962C8B-B14F-4D97-AF65-F5344CB8AC3E}">
        <p14:creationId xmlns:p14="http://schemas.microsoft.com/office/powerpoint/2010/main" val="32632050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4000" y="685800"/>
            <a:ext cx="6350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2748BCF-C136-4AA5-88BF-332976A03AAB}" type="slidenum">
              <a:rPr lang="tr-TR" smtClean="0"/>
              <a:t>1</a:t>
            </a:fld>
            <a:endParaRPr lang="tr-TR"/>
          </a:p>
        </p:txBody>
      </p:sp>
    </p:spTree>
    <p:extLst>
      <p:ext uri="{BB962C8B-B14F-4D97-AF65-F5344CB8AC3E}">
        <p14:creationId xmlns:p14="http://schemas.microsoft.com/office/powerpoint/2010/main" val="2907835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4000" y="685800"/>
            <a:ext cx="6350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2748BCF-C136-4AA5-88BF-332976A03AAB}" type="slidenum">
              <a:rPr lang="tr-TR" smtClean="0"/>
              <a:t>10</a:t>
            </a:fld>
            <a:endParaRPr lang="tr-TR"/>
          </a:p>
        </p:txBody>
      </p:sp>
    </p:spTree>
    <p:extLst>
      <p:ext uri="{BB962C8B-B14F-4D97-AF65-F5344CB8AC3E}">
        <p14:creationId xmlns:p14="http://schemas.microsoft.com/office/powerpoint/2010/main" val="2907835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4000" y="685800"/>
            <a:ext cx="6350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2748BCF-C136-4AA5-88BF-332976A03AAB}" type="slidenum">
              <a:rPr lang="tr-TR" smtClean="0"/>
              <a:t>11</a:t>
            </a:fld>
            <a:endParaRPr lang="tr-TR"/>
          </a:p>
        </p:txBody>
      </p:sp>
    </p:spTree>
    <p:extLst>
      <p:ext uri="{BB962C8B-B14F-4D97-AF65-F5344CB8AC3E}">
        <p14:creationId xmlns:p14="http://schemas.microsoft.com/office/powerpoint/2010/main" val="2907835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4000" y="685800"/>
            <a:ext cx="6350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2748BCF-C136-4AA5-88BF-332976A03AAB}" type="slidenum">
              <a:rPr lang="tr-TR" smtClean="0"/>
              <a:t>12</a:t>
            </a:fld>
            <a:endParaRPr lang="tr-TR"/>
          </a:p>
        </p:txBody>
      </p:sp>
    </p:spTree>
    <p:extLst>
      <p:ext uri="{BB962C8B-B14F-4D97-AF65-F5344CB8AC3E}">
        <p14:creationId xmlns:p14="http://schemas.microsoft.com/office/powerpoint/2010/main" val="2907835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4000" y="685800"/>
            <a:ext cx="6350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2748BCF-C136-4AA5-88BF-332976A03AAB}" type="slidenum">
              <a:rPr lang="tr-TR" smtClean="0"/>
              <a:t>13</a:t>
            </a:fld>
            <a:endParaRPr lang="tr-TR"/>
          </a:p>
        </p:txBody>
      </p:sp>
    </p:spTree>
    <p:extLst>
      <p:ext uri="{BB962C8B-B14F-4D97-AF65-F5344CB8AC3E}">
        <p14:creationId xmlns:p14="http://schemas.microsoft.com/office/powerpoint/2010/main" val="2907835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4000" y="685800"/>
            <a:ext cx="6350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2748BCF-C136-4AA5-88BF-332976A03AAB}" type="slidenum">
              <a:rPr lang="tr-TR" smtClean="0"/>
              <a:t>14</a:t>
            </a:fld>
            <a:endParaRPr lang="tr-TR"/>
          </a:p>
        </p:txBody>
      </p:sp>
    </p:spTree>
    <p:extLst>
      <p:ext uri="{BB962C8B-B14F-4D97-AF65-F5344CB8AC3E}">
        <p14:creationId xmlns:p14="http://schemas.microsoft.com/office/powerpoint/2010/main" val="2907835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4000" y="685800"/>
            <a:ext cx="6350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2748BCF-C136-4AA5-88BF-332976A03AAB}" type="slidenum">
              <a:rPr lang="tr-TR" smtClean="0"/>
              <a:t>15</a:t>
            </a:fld>
            <a:endParaRPr lang="tr-TR"/>
          </a:p>
        </p:txBody>
      </p:sp>
    </p:spTree>
    <p:extLst>
      <p:ext uri="{BB962C8B-B14F-4D97-AF65-F5344CB8AC3E}">
        <p14:creationId xmlns:p14="http://schemas.microsoft.com/office/powerpoint/2010/main" val="2907835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4000" y="685800"/>
            <a:ext cx="6350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2748BCF-C136-4AA5-88BF-332976A03AAB}" type="slidenum">
              <a:rPr lang="tr-TR" smtClean="0"/>
              <a:t>16</a:t>
            </a:fld>
            <a:endParaRPr lang="tr-TR"/>
          </a:p>
        </p:txBody>
      </p:sp>
    </p:spTree>
    <p:extLst>
      <p:ext uri="{BB962C8B-B14F-4D97-AF65-F5344CB8AC3E}">
        <p14:creationId xmlns:p14="http://schemas.microsoft.com/office/powerpoint/2010/main" val="2907835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4000" y="685800"/>
            <a:ext cx="6350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2748BCF-C136-4AA5-88BF-332976A03AAB}" type="slidenum">
              <a:rPr lang="tr-TR" smtClean="0"/>
              <a:t>17</a:t>
            </a:fld>
            <a:endParaRPr lang="tr-TR"/>
          </a:p>
        </p:txBody>
      </p:sp>
    </p:spTree>
    <p:extLst>
      <p:ext uri="{BB962C8B-B14F-4D97-AF65-F5344CB8AC3E}">
        <p14:creationId xmlns:p14="http://schemas.microsoft.com/office/powerpoint/2010/main" val="2907835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4000" y="685800"/>
            <a:ext cx="6350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2748BCF-C136-4AA5-88BF-332976A03AAB}" type="slidenum">
              <a:rPr lang="tr-TR" smtClean="0"/>
              <a:t>18</a:t>
            </a:fld>
            <a:endParaRPr lang="tr-TR"/>
          </a:p>
        </p:txBody>
      </p:sp>
    </p:spTree>
    <p:extLst>
      <p:ext uri="{BB962C8B-B14F-4D97-AF65-F5344CB8AC3E}">
        <p14:creationId xmlns:p14="http://schemas.microsoft.com/office/powerpoint/2010/main" val="2907835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4000" y="685800"/>
            <a:ext cx="6350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2748BCF-C136-4AA5-88BF-332976A03AAB}" type="slidenum">
              <a:rPr lang="tr-TR" smtClean="0"/>
              <a:t>19</a:t>
            </a:fld>
            <a:endParaRPr lang="tr-TR"/>
          </a:p>
        </p:txBody>
      </p:sp>
    </p:spTree>
    <p:extLst>
      <p:ext uri="{BB962C8B-B14F-4D97-AF65-F5344CB8AC3E}">
        <p14:creationId xmlns:p14="http://schemas.microsoft.com/office/powerpoint/2010/main" val="2907835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4000" y="685800"/>
            <a:ext cx="6350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2748BCF-C136-4AA5-88BF-332976A03AAB}" type="slidenum">
              <a:rPr lang="tr-TR" smtClean="0"/>
              <a:t>2</a:t>
            </a:fld>
            <a:endParaRPr lang="tr-TR"/>
          </a:p>
        </p:txBody>
      </p:sp>
    </p:spTree>
    <p:extLst>
      <p:ext uri="{BB962C8B-B14F-4D97-AF65-F5344CB8AC3E}">
        <p14:creationId xmlns:p14="http://schemas.microsoft.com/office/powerpoint/2010/main" val="2907835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4000" y="685800"/>
            <a:ext cx="6350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2748BCF-C136-4AA5-88BF-332976A03AAB}" type="slidenum">
              <a:rPr lang="tr-TR" smtClean="0"/>
              <a:t>20</a:t>
            </a:fld>
            <a:endParaRPr lang="tr-TR"/>
          </a:p>
        </p:txBody>
      </p:sp>
    </p:spTree>
    <p:extLst>
      <p:ext uri="{BB962C8B-B14F-4D97-AF65-F5344CB8AC3E}">
        <p14:creationId xmlns:p14="http://schemas.microsoft.com/office/powerpoint/2010/main" val="2907835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4000" y="685800"/>
            <a:ext cx="6350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2748BCF-C136-4AA5-88BF-332976A03AAB}" type="slidenum">
              <a:rPr lang="tr-TR" smtClean="0"/>
              <a:t>21</a:t>
            </a:fld>
            <a:endParaRPr lang="tr-TR"/>
          </a:p>
        </p:txBody>
      </p:sp>
    </p:spTree>
    <p:extLst>
      <p:ext uri="{BB962C8B-B14F-4D97-AF65-F5344CB8AC3E}">
        <p14:creationId xmlns:p14="http://schemas.microsoft.com/office/powerpoint/2010/main" val="2907835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4000" y="685800"/>
            <a:ext cx="6350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2748BCF-C136-4AA5-88BF-332976A03AAB}" type="slidenum">
              <a:rPr lang="tr-TR" smtClean="0"/>
              <a:t>22</a:t>
            </a:fld>
            <a:endParaRPr lang="tr-TR"/>
          </a:p>
        </p:txBody>
      </p:sp>
    </p:spTree>
    <p:extLst>
      <p:ext uri="{BB962C8B-B14F-4D97-AF65-F5344CB8AC3E}">
        <p14:creationId xmlns:p14="http://schemas.microsoft.com/office/powerpoint/2010/main" val="2907835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4000" y="685800"/>
            <a:ext cx="6350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2748BCF-C136-4AA5-88BF-332976A03AAB}" type="slidenum">
              <a:rPr lang="tr-TR" smtClean="0"/>
              <a:t>23</a:t>
            </a:fld>
            <a:endParaRPr lang="tr-TR"/>
          </a:p>
        </p:txBody>
      </p:sp>
    </p:spTree>
    <p:extLst>
      <p:ext uri="{BB962C8B-B14F-4D97-AF65-F5344CB8AC3E}">
        <p14:creationId xmlns:p14="http://schemas.microsoft.com/office/powerpoint/2010/main" val="2907835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4000" y="685800"/>
            <a:ext cx="6350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2748BCF-C136-4AA5-88BF-332976A03AAB}" type="slidenum">
              <a:rPr lang="tr-TR" smtClean="0"/>
              <a:t>24</a:t>
            </a:fld>
            <a:endParaRPr lang="tr-TR"/>
          </a:p>
        </p:txBody>
      </p:sp>
    </p:spTree>
    <p:extLst>
      <p:ext uri="{BB962C8B-B14F-4D97-AF65-F5344CB8AC3E}">
        <p14:creationId xmlns:p14="http://schemas.microsoft.com/office/powerpoint/2010/main" val="2907835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4000" y="685800"/>
            <a:ext cx="6350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2748BCF-C136-4AA5-88BF-332976A03AAB}" type="slidenum">
              <a:rPr lang="tr-TR" smtClean="0"/>
              <a:t>25</a:t>
            </a:fld>
            <a:endParaRPr lang="tr-TR"/>
          </a:p>
        </p:txBody>
      </p:sp>
    </p:spTree>
    <p:extLst>
      <p:ext uri="{BB962C8B-B14F-4D97-AF65-F5344CB8AC3E}">
        <p14:creationId xmlns:p14="http://schemas.microsoft.com/office/powerpoint/2010/main" val="2907835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4000" y="685800"/>
            <a:ext cx="6350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2748BCF-C136-4AA5-88BF-332976A03AAB}" type="slidenum">
              <a:rPr lang="tr-TR" smtClean="0"/>
              <a:t>26</a:t>
            </a:fld>
            <a:endParaRPr lang="tr-TR"/>
          </a:p>
        </p:txBody>
      </p:sp>
    </p:spTree>
    <p:extLst>
      <p:ext uri="{BB962C8B-B14F-4D97-AF65-F5344CB8AC3E}">
        <p14:creationId xmlns:p14="http://schemas.microsoft.com/office/powerpoint/2010/main" val="2907835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4000" y="685800"/>
            <a:ext cx="6350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2748BCF-C136-4AA5-88BF-332976A03AAB}" type="slidenum">
              <a:rPr lang="tr-TR" smtClean="0"/>
              <a:t>27</a:t>
            </a:fld>
            <a:endParaRPr lang="tr-TR"/>
          </a:p>
        </p:txBody>
      </p:sp>
    </p:spTree>
    <p:extLst>
      <p:ext uri="{BB962C8B-B14F-4D97-AF65-F5344CB8AC3E}">
        <p14:creationId xmlns:p14="http://schemas.microsoft.com/office/powerpoint/2010/main" val="2907835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4000" y="685800"/>
            <a:ext cx="6350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2748BCF-C136-4AA5-88BF-332976A03AAB}" type="slidenum">
              <a:rPr lang="tr-TR" smtClean="0"/>
              <a:t>28</a:t>
            </a:fld>
            <a:endParaRPr lang="tr-TR"/>
          </a:p>
        </p:txBody>
      </p:sp>
    </p:spTree>
    <p:extLst>
      <p:ext uri="{BB962C8B-B14F-4D97-AF65-F5344CB8AC3E}">
        <p14:creationId xmlns:p14="http://schemas.microsoft.com/office/powerpoint/2010/main" val="29078351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4000" y="685800"/>
            <a:ext cx="6350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2748BCF-C136-4AA5-88BF-332976A03AAB}" type="slidenum">
              <a:rPr lang="tr-TR" smtClean="0"/>
              <a:t>29</a:t>
            </a:fld>
            <a:endParaRPr lang="tr-TR"/>
          </a:p>
        </p:txBody>
      </p:sp>
    </p:spTree>
    <p:extLst>
      <p:ext uri="{BB962C8B-B14F-4D97-AF65-F5344CB8AC3E}">
        <p14:creationId xmlns:p14="http://schemas.microsoft.com/office/powerpoint/2010/main" val="2907835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4000" y="685800"/>
            <a:ext cx="6350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2748BCF-C136-4AA5-88BF-332976A03AAB}" type="slidenum">
              <a:rPr lang="tr-TR" smtClean="0"/>
              <a:t>3</a:t>
            </a:fld>
            <a:endParaRPr lang="tr-TR"/>
          </a:p>
        </p:txBody>
      </p:sp>
    </p:spTree>
    <p:extLst>
      <p:ext uri="{BB962C8B-B14F-4D97-AF65-F5344CB8AC3E}">
        <p14:creationId xmlns:p14="http://schemas.microsoft.com/office/powerpoint/2010/main" val="29078351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4000" y="685800"/>
            <a:ext cx="6350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2748BCF-C136-4AA5-88BF-332976A03AAB}" type="slidenum">
              <a:rPr lang="tr-TR" smtClean="0"/>
              <a:t>30</a:t>
            </a:fld>
            <a:endParaRPr lang="tr-TR"/>
          </a:p>
        </p:txBody>
      </p:sp>
    </p:spTree>
    <p:extLst>
      <p:ext uri="{BB962C8B-B14F-4D97-AF65-F5344CB8AC3E}">
        <p14:creationId xmlns:p14="http://schemas.microsoft.com/office/powerpoint/2010/main" val="29078351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4000" y="685800"/>
            <a:ext cx="6350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2748BCF-C136-4AA5-88BF-332976A03AAB}" type="slidenum">
              <a:rPr lang="tr-TR" smtClean="0"/>
              <a:t>31</a:t>
            </a:fld>
            <a:endParaRPr lang="tr-TR"/>
          </a:p>
        </p:txBody>
      </p:sp>
    </p:spTree>
    <p:extLst>
      <p:ext uri="{BB962C8B-B14F-4D97-AF65-F5344CB8AC3E}">
        <p14:creationId xmlns:p14="http://schemas.microsoft.com/office/powerpoint/2010/main" val="29078351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4000" y="685800"/>
            <a:ext cx="6350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2748BCF-C136-4AA5-88BF-332976A03AAB}" type="slidenum">
              <a:rPr lang="tr-TR" smtClean="0"/>
              <a:t>32</a:t>
            </a:fld>
            <a:endParaRPr lang="tr-TR"/>
          </a:p>
        </p:txBody>
      </p:sp>
    </p:spTree>
    <p:extLst>
      <p:ext uri="{BB962C8B-B14F-4D97-AF65-F5344CB8AC3E}">
        <p14:creationId xmlns:p14="http://schemas.microsoft.com/office/powerpoint/2010/main" val="29078351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4000" y="685800"/>
            <a:ext cx="6350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2748BCF-C136-4AA5-88BF-332976A03AAB}" type="slidenum">
              <a:rPr lang="tr-TR" smtClean="0"/>
              <a:t>33</a:t>
            </a:fld>
            <a:endParaRPr lang="tr-TR"/>
          </a:p>
        </p:txBody>
      </p:sp>
    </p:spTree>
    <p:extLst>
      <p:ext uri="{BB962C8B-B14F-4D97-AF65-F5344CB8AC3E}">
        <p14:creationId xmlns:p14="http://schemas.microsoft.com/office/powerpoint/2010/main" val="29078351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4000" y="685800"/>
            <a:ext cx="6350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2748BCF-C136-4AA5-88BF-332976A03AAB}" type="slidenum">
              <a:rPr lang="tr-TR" smtClean="0"/>
              <a:t>34</a:t>
            </a:fld>
            <a:endParaRPr lang="tr-TR"/>
          </a:p>
        </p:txBody>
      </p:sp>
    </p:spTree>
    <p:extLst>
      <p:ext uri="{BB962C8B-B14F-4D97-AF65-F5344CB8AC3E}">
        <p14:creationId xmlns:p14="http://schemas.microsoft.com/office/powerpoint/2010/main" val="29078351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4000" y="685800"/>
            <a:ext cx="6350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2748BCF-C136-4AA5-88BF-332976A03AAB}" type="slidenum">
              <a:rPr lang="tr-TR" smtClean="0"/>
              <a:t>35</a:t>
            </a:fld>
            <a:endParaRPr lang="tr-TR"/>
          </a:p>
        </p:txBody>
      </p:sp>
    </p:spTree>
    <p:extLst>
      <p:ext uri="{BB962C8B-B14F-4D97-AF65-F5344CB8AC3E}">
        <p14:creationId xmlns:p14="http://schemas.microsoft.com/office/powerpoint/2010/main" val="29078351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4000" y="685800"/>
            <a:ext cx="6350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2748BCF-C136-4AA5-88BF-332976A03AAB}" type="slidenum">
              <a:rPr lang="tr-TR" smtClean="0"/>
              <a:t>36</a:t>
            </a:fld>
            <a:endParaRPr lang="tr-TR"/>
          </a:p>
        </p:txBody>
      </p:sp>
    </p:spTree>
    <p:extLst>
      <p:ext uri="{BB962C8B-B14F-4D97-AF65-F5344CB8AC3E}">
        <p14:creationId xmlns:p14="http://schemas.microsoft.com/office/powerpoint/2010/main" val="29078351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4000" y="685800"/>
            <a:ext cx="6350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2748BCF-C136-4AA5-88BF-332976A03AAB}" type="slidenum">
              <a:rPr lang="tr-TR" smtClean="0"/>
              <a:t>37</a:t>
            </a:fld>
            <a:endParaRPr lang="tr-TR"/>
          </a:p>
        </p:txBody>
      </p:sp>
    </p:spTree>
    <p:extLst>
      <p:ext uri="{BB962C8B-B14F-4D97-AF65-F5344CB8AC3E}">
        <p14:creationId xmlns:p14="http://schemas.microsoft.com/office/powerpoint/2010/main" val="29078351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4000" y="685800"/>
            <a:ext cx="6350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2748BCF-C136-4AA5-88BF-332976A03AAB}" type="slidenum">
              <a:rPr lang="tr-TR" smtClean="0"/>
              <a:t>38</a:t>
            </a:fld>
            <a:endParaRPr lang="tr-TR"/>
          </a:p>
        </p:txBody>
      </p:sp>
    </p:spTree>
    <p:extLst>
      <p:ext uri="{BB962C8B-B14F-4D97-AF65-F5344CB8AC3E}">
        <p14:creationId xmlns:p14="http://schemas.microsoft.com/office/powerpoint/2010/main" val="29078351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4000" y="685800"/>
            <a:ext cx="6350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2748BCF-C136-4AA5-88BF-332976A03AAB}" type="slidenum">
              <a:rPr lang="tr-TR" smtClean="0"/>
              <a:t>39</a:t>
            </a:fld>
            <a:endParaRPr lang="tr-TR"/>
          </a:p>
        </p:txBody>
      </p:sp>
    </p:spTree>
    <p:extLst>
      <p:ext uri="{BB962C8B-B14F-4D97-AF65-F5344CB8AC3E}">
        <p14:creationId xmlns:p14="http://schemas.microsoft.com/office/powerpoint/2010/main" val="2907835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4000" y="685800"/>
            <a:ext cx="6350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2748BCF-C136-4AA5-88BF-332976A03AAB}" type="slidenum">
              <a:rPr lang="tr-TR" smtClean="0"/>
              <a:t>4</a:t>
            </a:fld>
            <a:endParaRPr lang="tr-TR"/>
          </a:p>
        </p:txBody>
      </p:sp>
    </p:spTree>
    <p:extLst>
      <p:ext uri="{BB962C8B-B14F-4D97-AF65-F5344CB8AC3E}">
        <p14:creationId xmlns:p14="http://schemas.microsoft.com/office/powerpoint/2010/main" val="29078351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4000" y="685800"/>
            <a:ext cx="6350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2748BCF-C136-4AA5-88BF-332976A03AAB}" type="slidenum">
              <a:rPr lang="tr-TR" smtClean="0"/>
              <a:t>40</a:t>
            </a:fld>
            <a:endParaRPr lang="tr-TR"/>
          </a:p>
        </p:txBody>
      </p:sp>
    </p:spTree>
    <p:extLst>
      <p:ext uri="{BB962C8B-B14F-4D97-AF65-F5344CB8AC3E}">
        <p14:creationId xmlns:p14="http://schemas.microsoft.com/office/powerpoint/2010/main" val="29078351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4000" y="685800"/>
            <a:ext cx="6350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2748BCF-C136-4AA5-88BF-332976A03AAB}" type="slidenum">
              <a:rPr lang="tr-TR" smtClean="0"/>
              <a:t>41</a:t>
            </a:fld>
            <a:endParaRPr lang="tr-TR"/>
          </a:p>
        </p:txBody>
      </p:sp>
    </p:spTree>
    <p:extLst>
      <p:ext uri="{BB962C8B-B14F-4D97-AF65-F5344CB8AC3E}">
        <p14:creationId xmlns:p14="http://schemas.microsoft.com/office/powerpoint/2010/main" val="29078351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4000" y="685800"/>
            <a:ext cx="6350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2748BCF-C136-4AA5-88BF-332976A03AAB}" type="slidenum">
              <a:rPr lang="tr-TR" smtClean="0"/>
              <a:t>42</a:t>
            </a:fld>
            <a:endParaRPr lang="tr-TR"/>
          </a:p>
        </p:txBody>
      </p:sp>
    </p:spTree>
    <p:extLst>
      <p:ext uri="{BB962C8B-B14F-4D97-AF65-F5344CB8AC3E}">
        <p14:creationId xmlns:p14="http://schemas.microsoft.com/office/powerpoint/2010/main" val="29078351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4000" y="685800"/>
            <a:ext cx="6350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2748BCF-C136-4AA5-88BF-332976A03AAB}" type="slidenum">
              <a:rPr lang="tr-TR" smtClean="0"/>
              <a:t>43</a:t>
            </a:fld>
            <a:endParaRPr lang="tr-TR"/>
          </a:p>
        </p:txBody>
      </p:sp>
    </p:spTree>
    <p:extLst>
      <p:ext uri="{BB962C8B-B14F-4D97-AF65-F5344CB8AC3E}">
        <p14:creationId xmlns:p14="http://schemas.microsoft.com/office/powerpoint/2010/main" val="29078351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4000" y="685800"/>
            <a:ext cx="6350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2748BCF-C136-4AA5-88BF-332976A03AAB}" type="slidenum">
              <a:rPr lang="tr-TR" smtClean="0"/>
              <a:t>44</a:t>
            </a:fld>
            <a:endParaRPr lang="tr-TR"/>
          </a:p>
        </p:txBody>
      </p:sp>
    </p:spTree>
    <p:extLst>
      <p:ext uri="{BB962C8B-B14F-4D97-AF65-F5344CB8AC3E}">
        <p14:creationId xmlns:p14="http://schemas.microsoft.com/office/powerpoint/2010/main" val="29078351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4000" y="685800"/>
            <a:ext cx="6350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2748BCF-C136-4AA5-88BF-332976A03AAB}" type="slidenum">
              <a:rPr lang="tr-TR" smtClean="0"/>
              <a:t>45</a:t>
            </a:fld>
            <a:endParaRPr lang="tr-TR"/>
          </a:p>
        </p:txBody>
      </p:sp>
    </p:spTree>
    <p:extLst>
      <p:ext uri="{BB962C8B-B14F-4D97-AF65-F5344CB8AC3E}">
        <p14:creationId xmlns:p14="http://schemas.microsoft.com/office/powerpoint/2010/main" val="29078351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4000" y="685800"/>
            <a:ext cx="6350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2748BCF-C136-4AA5-88BF-332976A03AAB}" type="slidenum">
              <a:rPr lang="tr-TR" smtClean="0"/>
              <a:t>46</a:t>
            </a:fld>
            <a:endParaRPr lang="tr-TR"/>
          </a:p>
        </p:txBody>
      </p:sp>
    </p:spTree>
    <p:extLst>
      <p:ext uri="{BB962C8B-B14F-4D97-AF65-F5344CB8AC3E}">
        <p14:creationId xmlns:p14="http://schemas.microsoft.com/office/powerpoint/2010/main" val="29078351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4000" y="685800"/>
            <a:ext cx="6350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2748BCF-C136-4AA5-88BF-332976A03AAB}" type="slidenum">
              <a:rPr lang="tr-TR" smtClean="0"/>
              <a:t>47</a:t>
            </a:fld>
            <a:endParaRPr lang="tr-TR"/>
          </a:p>
        </p:txBody>
      </p:sp>
    </p:spTree>
    <p:extLst>
      <p:ext uri="{BB962C8B-B14F-4D97-AF65-F5344CB8AC3E}">
        <p14:creationId xmlns:p14="http://schemas.microsoft.com/office/powerpoint/2010/main" val="2907835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4000" y="685800"/>
            <a:ext cx="6350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2748BCF-C136-4AA5-88BF-332976A03AAB}" type="slidenum">
              <a:rPr lang="tr-TR" smtClean="0"/>
              <a:t>5</a:t>
            </a:fld>
            <a:endParaRPr lang="tr-TR"/>
          </a:p>
        </p:txBody>
      </p:sp>
    </p:spTree>
    <p:extLst>
      <p:ext uri="{BB962C8B-B14F-4D97-AF65-F5344CB8AC3E}">
        <p14:creationId xmlns:p14="http://schemas.microsoft.com/office/powerpoint/2010/main" val="2907835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4000" y="685800"/>
            <a:ext cx="6350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2748BCF-C136-4AA5-88BF-332976A03AAB}" type="slidenum">
              <a:rPr lang="tr-TR" smtClean="0"/>
              <a:t>6</a:t>
            </a:fld>
            <a:endParaRPr lang="tr-TR"/>
          </a:p>
        </p:txBody>
      </p:sp>
    </p:spTree>
    <p:extLst>
      <p:ext uri="{BB962C8B-B14F-4D97-AF65-F5344CB8AC3E}">
        <p14:creationId xmlns:p14="http://schemas.microsoft.com/office/powerpoint/2010/main" val="2907835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4000" y="685800"/>
            <a:ext cx="6350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2748BCF-C136-4AA5-88BF-332976A03AAB}" type="slidenum">
              <a:rPr lang="tr-TR" smtClean="0"/>
              <a:t>7</a:t>
            </a:fld>
            <a:endParaRPr lang="tr-TR"/>
          </a:p>
        </p:txBody>
      </p:sp>
    </p:spTree>
    <p:extLst>
      <p:ext uri="{BB962C8B-B14F-4D97-AF65-F5344CB8AC3E}">
        <p14:creationId xmlns:p14="http://schemas.microsoft.com/office/powerpoint/2010/main" val="2907835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4000" y="685800"/>
            <a:ext cx="6350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2748BCF-C136-4AA5-88BF-332976A03AAB}" type="slidenum">
              <a:rPr lang="tr-TR" smtClean="0"/>
              <a:t>8</a:t>
            </a:fld>
            <a:endParaRPr lang="tr-TR"/>
          </a:p>
        </p:txBody>
      </p:sp>
    </p:spTree>
    <p:extLst>
      <p:ext uri="{BB962C8B-B14F-4D97-AF65-F5344CB8AC3E}">
        <p14:creationId xmlns:p14="http://schemas.microsoft.com/office/powerpoint/2010/main" val="2907835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4000" y="685800"/>
            <a:ext cx="6350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2748BCF-C136-4AA5-88BF-332976A03AAB}" type="slidenum">
              <a:rPr lang="tr-TR" smtClean="0"/>
              <a:t>9</a:t>
            </a:fld>
            <a:endParaRPr lang="tr-TR"/>
          </a:p>
        </p:txBody>
      </p:sp>
    </p:spTree>
    <p:extLst>
      <p:ext uri="{BB962C8B-B14F-4D97-AF65-F5344CB8AC3E}">
        <p14:creationId xmlns:p14="http://schemas.microsoft.com/office/powerpoint/2010/main" val="2907835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2"/>
      </p:bgRef>
    </p:bg>
    <p:spTree>
      <p:nvGrpSpPr>
        <p:cNvPr id="1" name=""/>
        <p:cNvGrpSpPr/>
        <p:nvPr/>
      </p:nvGrpSpPr>
      <p:grpSpPr>
        <a:xfrm>
          <a:off x="0" y="0"/>
          <a:ext cx="0" cy="0"/>
          <a:chOff x="0" y="0"/>
          <a:chExt cx="0" cy="0"/>
        </a:xfrm>
      </p:grpSpPr>
      <p:pic>
        <p:nvPicPr>
          <p:cNvPr id="9" name="Picture 8" descr="Moonlight title.png"/>
          <p:cNvPicPr>
            <a:picLocks noChangeAspect="1"/>
          </p:cNvPicPr>
          <p:nvPr/>
        </p:nvPicPr>
        <p:blipFill>
          <a:blip r:embed="rId2"/>
          <a:srcRect l="6765" r="4151" b="4117"/>
          <a:stretch>
            <a:fillRect/>
          </a:stretch>
        </p:blipFill>
        <p:spPr>
          <a:xfrm>
            <a:off x="2" y="0"/>
            <a:ext cx="12601575" cy="6805317"/>
          </a:xfrm>
          <a:prstGeom prst="rect">
            <a:avLst/>
          </a:prstGeom>
        </p:spPr>
      </p:pic>
      <p:sp>
        <p:nvSpPr>
          <p:cNvPr id="2" name="Title 1"/>
          <p:cNvSpPr>
            <a:spLocks noGrp="1"/>
          </p:cNvSpPr>
          <p:nvPr>
            <p:ph type="ctrTitle"/>
          </p:nvPr>
        </p:nvSpPr>
        <p:spPr>
          <a:xfrm>
            <a:off x="1050133" y="1738807"/>
            <a:ext cx="7455931" cy="1787724"/>
          </a:xfrm>
        </p:spPr>
        <p:txBody>
          <a:bodyPr vert="horz" lIns="91440" tIns="45720" rIns="91440" bIns="45720" rtlCol="0" anchor="b" anchorCtr="0">
            <a:normAutofit/>
          </a:bodyPr>
          <a:lstStyle>
            <a:lvl1pPr algn="l" defTabSz="914400" rtl="0" eaLnBrk="1" latinLnBrk="0" hangingPunct="1">
              <a:spcBef>
                <a:spcPct val="0"/>
              </a:spcBef>
              <a:buNone/>
              <a:defRPr sz="4400" kern="1200">
                <a:gradFill>
                  <a:gsLst>
                    <a:gs pos="0">
                      <a:schemeClr val="bg1"/>
                    </a:gs>
                    <a:gs pos="90000">
                      <a:schemeClr val="bg2">
                        <a:lumMod val="90000"/>
                      </a:schemeClr>
                    </a:gs>
                  </a:gsLst>
                  <a:lin ang="5400000" scaled="0"/>
                </a:gradFill>
                <a:effectLst>
                  <a:reflection blurRad="6350" stA="55000" endA="300" endPos="25500" dir="5400000" sy="-100000" algn="bl" rotWithShape="0"/>
                </a:effectLst>
                <a:latin typeface="+mj-lt"/>
                <a:ea typeface="+mj-ea"/>
                <a:cs typeface="+mj-cs"/>
              </a:defRPr>
            </a:lvl1pPr>
          </a:lstStyle>
          <a:p>
            <a:r>
              <a:rPr lang="tr-TR" smtClean="0"/>
              <a:t>Asıl başlık stili için tıklatın</a:t>
            </a:r>
            <a:endParaRPr/>
          </a:p>
        </p:txBody>
      </p:sp>
      <p:sp>
        <p:nvSpPr>
          <p:cNvPr id="3" name="Subtitle 2"/>
          <p:cNvSpPr>
            <a:spLocks noGrp="1"/>
          </p:cNvSpPr>
          <p:nvPr>
            <p:ph type="subTitle" idx="1"/>
          </p:nvPr>
        </p:nvSpPr>
        <p:spPr>
          <a:xfrm>
            <a:off x="1995250" y="3704414"/>
            <a:ext cx="6510814" cy="1663206"/>
          </a:xfrm>
        </p:spPr>
        <p:txBody>
          <a:bodyPr>
            <a:normAutofit/>
          </a:bodyPr>
          <a:lstStyle>
            <a:lvl1pPr marL="0" indent="0" algn="l">
              <a:buNone/>
              <a:defRPr sz="2200" kern="1200">
                <a:gradFill>
                  <a:gsLst>
                    <a:gs pos="0">
                      <a:schemeClr val="bg1"/>
                    </a:gs>
                    <a:gs pos="90000">
                      <a:schemeClr val="bg2">
                        <a:lumMod val="90000"/>
                      </a:schemeClr>
                    </a:gs>
                  </a:gsLst>
                  <a:lin ang="5400000" scaled="0"/>
                </a:gra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a:p>
        </p:txBody>
      </p:sp>
      <p:sp>
        <p:nvSpPr>
          <p:cNvPr id="4" name="Date Placeholder 3"/>
          <p:cNvSpPr>
            <a:spLocks noGrp="1"/>
          </p:cNvSpPr>
          <p:nvPr>
            <p:ph type="dt" sz="half" idx="10"/>
          </p:nvPr>
        </p:nvSpPr>
        <p:spPr>
          <a:xfrm>
            <a:off x="9451181" y="6297947"/>
            <a:ext cx="2940368" cy="181441"/>
          </a:xfrm>
        </p:spPr>
        <p:txBody>
          <a:bodyPr/>
          <a:lstStyle>
            <a:lvl1pPr algn="r">
              <a:defRPr>
                <a:solidFill>
                  <a:schemeClr val="bg2"/>
                </a:solidFill>
              </a:defRPr>
            </a:lvl1pPr>
          </a:lstStyle>
          <a:p>
            <a:fld id="{9363D2D7-F22D-4315-8840-B8909D822A87}" type="datetime1">
              <a:rPr lang="tr-TR" smtClean="0"/>
              <a:t>06.04.2011</a:t>
            </a:fld>
            <a:endParaRPr lang="tr-TR"/>
          </a:p>
        </p:txBody>
      </p:sp>
      <p:sp>
        <p:nvSpPr>
          <p:cNvPr id="5" name="Footer Placeholder 4"/>
          <p:cNvSpPr>
            <a:spLocks noGrp="1"/>
          </p:cNvSpPr>
          <p:nvPr>
            <p:ph type="ftr" sz="quarter" idx="11"/>
          </p:nvPr>
        </p:nvSpPr>
        <p:spPr>
          <a:xfrm>
            <a:off x="8401051" y="6492728"/>
            <a:ext cx="3990499" cy="181441"/>
          </a:xfrm>
        </p:spPr>
        <p:txBody>
          <a:bodyPr/>
          <a:lstStyle>
            <a:lvl1pPr algn="r">
              <a:defRPr>
                <a:solidFill>
                  <a:schemeClr val="bg2"/>
                </a:solidFill>
              </a:defRPr>
            </a:lvl1pPr>
          </a:lstStyle>
          <a:p>
            <a:endParaRPr lang="tr-TR"/>
          </a:p>
        </p:txBody>
      </p:sp>
      <p:sp>
        <p:nvSpPr>
          <p:cNvPr id="6" name="Slide Number Placeholder 5"/>
          <p:cNvSpPr>
            <a:spLocks noGrp="1"/>
          </p:cNvSpPr>
          <p:nvPr>
            <p:ph type="sldNum" sz="quarter" idx="12"/>
          </p:nvPr>
        </p:nvSpPr>
        <p:spPr>
          <a:xfrm>
            <a:off x="315040" y="6460708"/>
            <a:ext cx="1470184" cy="213461"/>
          </a:xfrm>
        </p:spPr>
        <p:txBody>
          <a:bodyPr/>
          <a:lstStyle>
            <a:lvl1pPr>
              <a:defRPr>
                <a:solidFill>
                  <a:schemeClr val="bg2"/>
                </a:solidFill>
              </a:defRPr>
            </a:lvl1pPr>
          </a:lstStyle>
          <a:p>
            <a:fld id="{28140BBF-EAB7-43D1-8B4A-9990D3932DF5}"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a:p>
        </p:txBody>
      </p:sp>
      <p:sp>
        <p:nvSpPr>
          <p:cNvPr id="3" name="Vertical Text Placeholder 2"/>
          <p:cNvSpPr>
            <a:spLocks noGrp="1"/>
          </p:cNvSpPr>
          <p:nvPr>
            <p:ph type="body" orient="vert" idx="1"/>
          </p:nvPr>
        </p:nvSpPr>
        <p:spPr>
          <a:xfrm>
            <a:off x="2723779" y="1965611"/>
            <a:ext cx="7338950" cy="381114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a:p>
        </p:txBody>
      </p:sp>
      <p:sp>
        <p:nvSpPr>
          <p:cNvPr id="4" name="Date Placeholder 3"/>
          <p:cNvSpPr>
            <a:spLocks noGrp="1"/>
          </p:cNvSpPr>
          <p:nvPr>
            <p:ph type="dt" sz="half" idx="10"/>
          </p:nvPr>
        </p:nvSpPr>
        <p:spPr/>
        <p:txBody>
          <a:bodyPr/>
          <a:lstStyle/>
          <a:p>
            <a:fld id="{13B73827-650D-472F-A151-A89453C7CF5C}" type="datetime1">
              <a:rPr lang="tr-TR" smtClean="0"/>
              <a:t>06.04.2011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140BBF-EAB7-43D1-8B4A-9990D3932DF5}"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66221" y="787504"/>
            <a:ext cx="1890236" cy="5002218"/>
          </a:xfrm>
        </p:spPr>
        <p:txBody>
          <a:bodyPr vert="eaVert"/>
          <a:lstStyle/>
          <a:p>
            <a:r>
              <a:rPr lang="tr-TR" smtClean="0"/>
              <a:t>Asıl başlık stili için tıklatın</a:t>
            </a:r>
            <a:endParaRPr/>
          </a:p>
        </p:txBody>
      </p:sp>
      <p:sp>
        <p:nvSpPr>
          <p:cNvPr id="3" name="Vertical Text Placeholder 2"/>
          <p:cNvSpPr>
            <a:spLocks noGrp="1"/>
          </p:cNvSpPr>
          <p:nvPr>
            <p:ph type="body" orient="vert" idx="1"/>
          </p:nvPr>
        </p:nvSpPr>
        <p:spPr>
          <a:xfrm>
            <a:off x="2723780" y="787504"/>
            <a:ext cx="6202336" cy="500221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a:p>
        </p:txBody>
      </p:sp>
      <p:sp>
        <p:nvSpPr>
          <p:cNvPr id="4" name="Date Placeholder 3"/>
          <p:cNvSpPr>
            <a:spLocks noGrp="1"/>
          </p:cNvSpPr>
          <p:nvPr>
            <p:ph type="dt" sz="half" idx="10"/>
          </p:nvPr>
        </p:nvSpPr>
        <p:spPr/>
        <p:txBody>
          <a:bodyPr/>
          <a:lstStyle/>
          <a:p>
            <a:fld id="{0A2C6933-32A2-4C0B-96FF-764EE23B46DB}" type="datetime1">
              <a:rPr lang="tr-TR" smtClean="0"/>
              <a:t>06.04.2011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140BBF-EAB7-43D1-8B4A-9990D3932DF5}"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a:p>
        </p:txBody>
      </p:sp>
      <p:sp>
        <p:nvSpPr>
          <p:cNvPr id="4" name="Date Placeholder 3"/>
          <p:cNvSpPr>
            <a:spLocks noGrp="1"/>
          </p:cNvSpPr>
          <p:nvPr>
            <p:ph type="dt" sz="half" idx="10"/>
          </p:nvPr>
        </p:nvSpPr>
        <p:spPr/>
        <p:txBody>
          <a:bodyPr/>
          <a:lstStyle/>
          <a:p>
            <a:fld id="{2D0DB04A-1963-44C6-AF11-F28E5B9F66C6}" type="datetime1">
              <a:rPr lang="tr-TR" smtClean="0"/>
              <a:t>06.04.2011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140BBF-EAB7-43D1-8B4A-9990D3932DF5}"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pic>
        <p:nvPicPr>
          <p:cNvPr id="8" name="Picture 7" descr="moonlight section.png"/>
          <p:cNvPicPr>
            <a:picLocks noChangeAspect="1"/>
          </p:cNvPicPr>
          <p:nvPr/>
        </p:nvPicPr>
        <p:blipFill>
          <a:blip r:embed="rId2"/>
          <a:srcRect l="6389" r="4959" b="27051"/>
          <a:stretch>
            <a:fillRect/>
          </a:stretch>
        </p:blipFill>
        <p:spPr>
          <a:xfrm>
            <a:off x="2" y="3"/>
            <a:ext cx="12601575" cy="6804728"/>
          </a:xfrm>
          <a:prstGeom prst="rect">
            <a:avLst/>
          </a:prstGeom>
        </p:spPr>
      </p:pic>
      <p:sp>
        <p:nvSpPr>
          <p:cNvPr id="2" name="Title 1"/>
          <p:cNvSpPr>
            <a:spLocks noGrp="1"/>
          </p:cNvSpPr>
          <p:nvPr>
            <p:ph type="title"/>
          </p:nvPr>
        </p:nvSpPr>
        <p:spPr>
          <a:xfrm>
            <a:off x="945120" y="2419211"/>
            <a:ext cx="10711339" cy="1351355"/>
          </a:xfrm>
        </p:spPr>
        <p:txBody>
          <a:bodyPr vert="horz" lIns="91440" tIns="45720" rIns="91440" bIns="45720" rtlCol="0" anchor="b" anchorCtr="0">
            <a:normAutofit/>
          </a:bodyPr>
          <a:lstStyle>
            <a:lvl1pPr algn="ctr" defTabSz="914400" rtl="0" eaLnBrk="1" latinLnBrk="0" hangingPunct="1">
              <a:spcBef>
                <a:spcPct val="0"/>
              </a:spcBef>
              <a:buNone/>
              <a:defRPr sz="4400" kern="1200">
                <a:gradFill>
                  <a:gsLst>
                    <a:gs pos="0">
                      <a:schemeClr val="bg1"/>
                    </a:gs>
                    <a:gs pos="90000">
                      <a:schemeClr val="bg2">
                        <a:lumMod val="90000"/>
                      </a:schemeClr>
                    </a:gs>
                  </a:gsLst>
                  <a:lin ang="5400000" scaled="0"/>
                </a:gradFill>
                <a:effectLst>
                  <a:reflection blurRad="6350" stA="55000" endA="300" endPos="25500" dir="5400000" sy="-100000" algn="bl" rotWithShape="0"/>
                </a:effectLst>
                <a:latin typeface="+mj-lt"/>
                <a:ea typeface="+mj-ea"/>
                <a:cs typeface="+mj-cs"/>
              </a:defRPr>
            </a:lvl1pPr>
          </a:lstStyle>
          <a:p>
            <a:r>
              <a:rPr lang="tr-TR" smtClean="0"/>
              <a:t>Asıl başlık stili için tıklatın</a:t>
            </a:r>
            <a:endParaRPr/>
          </a:p>
        </p:txBody>
      </p:sp>
      <p:sp>
        <p:nvSpPr>
          <p:cNvPr id="3" name="Text Placeholder 2"/>
          <p:cNvSpPr>
            <a:spLocks noGrp="1"/>
          </p:cNvSpPr>
          <p:nvPr>
            <p:ph type="body" idx="1"/>
          </p:nvPr>
        </p:nvSpPr>
        <p:spPr>
          <a:xfrm>
            <a:off x="945120" y="3855614"/>
            <a:ext cx="10711339" cy="933886"/>
          </a:xfrm>
        </p:spPr>
        <p:txBody>
          <a:bodyPr anchor="t" anchorCtr="0">
            <a:normAutofit/>
          </a:bodyPr>
          <a:lstStyle>
            <a:lvl1pPr marL="0" indent="0" algn="ctr">
              <a:buNone/>
              <a:defRPr sz="2000" kern="1200">
                <a:gradFill>
                  <a:gsLst>
                    <a:gs pos="0">
                      <a:schemeClr val="bg1"/>
                    </a:gs>
                    <a:gs pos="90000">
                      <a:schemeClr val="bg2">
                        <a:lumMod val="90000"/>
                      </a:schemeClr>
                    </a:gs>
                  </a:gsLst>
                  <a:lin ang="5400000" scaled="0"/>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092780D-8B68-4169-9A8A-64DBFBF640D8}" type="datetime1">
              <a:rPr lang="tr-TR" smtClean="0"/>
              <a:t>06.04.2011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140BBF-EAB7-43D1-8B4A-9990D3932DF5}"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pic>
        <p:nvPicPr>
          <p:cNvPr id="10" name="Picture 9" descr="moonlight - two content.png"/>
          <p:cNvPicPr>
            <a:picLocks noChangeAspect="1"/>
          </p:cNvPicPr>
          <p:nvPr/>
        </p:nvPicPr>
        <p:blipFill>
          <a:blip r:embed="rId2"/>
          <a:srcRect l="2281" t="1035" r="4562"/>
          <a:stretch>
            <a:fillRect/>
          </a:stretch>
        </p:blipFill>
        <p:spPr>
          <a:xfrm>
            <a:off x="2" y="0"/>
            <a:ext cx="12601575" cy="6800356"/>
          </a:xfrm>
          <a:prstGeom prst="rect">
            <a:avLst/>
          </a:prstGeom>
        </p:spPr>
      </p:pic>
      <p:sp>
        <p:nvSpPr>
          <p:cNvPr id="2" name="Title 1"/>
          <p:cNvSpPr>
            <a:spLocks noGrp="1"/>
          </p:cNvSpPr>
          <p:nvPr>
            <p:ph type="title"/>
          </p:nvPr>
        </p:nvSpPr>
        <p:spPr>
          <a:xfrm>
            <a:off x="2730344" y="785928"/>
            <a:ext cx="8296035" cy="801678"/>
          </a:xfrm>
        </p:spPr>
        <p:txBody>
          <a:bodyPr/>
          <a:lstStyle/>
          <a:p>
            <a:r>
              <a:rPr lang="tr-TR" smtClean="0"/>
              <a:t>Asıl başlık stili için tıklatın</a:t>
            </a:r>
            <a:endParaRPr/>
          </a:p>
        </p:txBody>
      </p:sp>
      <p:sp>
        <p:nvSpPr>
          <p:cNvPr id="3" name="Content Placeholder 2"/>
          <p:cNvSpPr>
            <a:spLocks noGrp="1"/>
          </p:cNvSpPr>
          <p:nvPr>
            <p:ph sz="half" idx="1"/>
          </p:nvPr>
        </p:nvSpPr>
        <p:spPr>
          <a:xfrm>
            <a:off x="2723781" y="1987657"/>
            <a:ext cx="4095511" cy="380206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a:p>
        </p:txBody>
      </p:sp>
      <p:sp>
        <p:nvSpPr>
          <p:cNvPr id="4" name="Content Placeholder 3"/>
          <p:cNvSpPr>
            <a:spLocks noGrp="1"/>
          </p:cNvSpPr>
          <p:nvPr>
            <p:ph sz="half" idx="2"/>
          </p:nvPr>
        </p:nvSpPr>
        <p:spPr>
          <a:xfrm>
            <a:off x="6930868" y="1987658"/>
            <a:ext cx="4095511" cy="3802064"/>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a:p>
        </p:txBody>
      </p:sp>
      <p:sp>
        <p:nvSpPr>
          <p:cNvPr id="5" name="Date Placeholder 4"/>
          <p:cNvSpPr>
            <a:spLocks noGrp="1"/>
          </p:cNvSpPr>
          <p:nvPr>
            <p:ph type="dt" sz="half" idx="10"/>
          </p:nvPr>
        </p:nvSpPr>
        <p:spPr/>
        <p:txBody>
          <a:bodyPr/>
          <a:lstStyle/>
          <a:p>
            <a:fld id="{32F042BF-022C-4BFB-8D3D-A4DEA6023B10}" type="datetime1">
              <a:rPr lang="tr-TR" smtClean="0"/>
              <a:t>06.04.2011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8140BBF-EAB7-43D1-8B4A-9990D3932DF5}"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pic>
        <p:nvPicPr>
          <p:cNvPr id="10" name="Picture 9" descr="moonlight - two content.png"/>
          <p:cNvPicPr>
            <a:picLocks noChangeAspect="1"/>
          </p:cNvPicPr>
          <p:nvPr/>
        </p:nvPicPr>
        <p:blipFill>
          <a:blip r:embed="rId2"/>
          <a:srcRect l="2281" t="1035" r="4562"/>
          <a:stretch>
            <a:fillRect/>
          </a:stretch>
        </p:blipFill>
        <p:spPr>
          <a:xfrm>
            <a:off x="2" y="0"/>
            <a:ext cx="12601575" cy="6800356"/>
          </a:xfrm>
          <a:prstGeom prst="rect">
            <a:avLst/>
          </a:prstGeom>
        </p:spPr>
      </p:pic>
      <p:sp>
        <p:nvSpPr>
          <p:cNvPr id="2" name="Title 1"/>
          <p:cNvSpPr>
            <a:spLocks noGrp="1"/>
          </p:cNvSpPr>
          <p:nvPr>
            <p:ph type="title"/>
          </p:nvPr>
        </p:nvSpPr>
        <p:spPr>
          <a:xfrm>
            <a:off x="2730344" y="785928"/>
            <a:ext cx="8296035" cy="801678"/>
          </a:xfrm>
        </p:spPr>
        <p:txBody>
          <a:bodyPr/>
          <a:lstStyle>
            <a:lvl1pPr>
              <a:defRPr/>
            </a:lvl1pPr>
          </a:lstStyle>
          <a:p>
            <a:r>
              <a:rPr lang="tr-TR" smtClean="0"/>
              <a:t>Asıl başlık stili için tıklatın</a:t>
            </a:r>
            <a:endParaRPr/>
          </a:p>
        </p:txBody>
      </p:sp>
      <p:sp>
        <p:nvSpPr>
          <p:cNvPr id="3" name="Text Placeholder 2"/>
          <p:cNvSpPr>
            <a:spLocks noGrp="1"/>
          </p:cNvSpPr>
          <p:nvPr>
            <p:ph type="body" idx="1"/>
          </p:nvPr>
        </p:nvSpPr>
        <p:spPr>
          <a:xfrm>
            <a:off x="2730343" y="1687575"/>
            <a:ext cx="4095511" cy="744977"/>
          </a:xfrm>
        </p:spPr>
        <p:txBody>
          <a:bodyPr anchor="ctr" anchorCtr="0">
            <a:noAutofit/>
          </a:bodyPr>
          <a:lstStyle>
            <a:lvl1pPr marL="0" indent="0" algn="ctr">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730343" y="2521491"/>
            <a:ext cx="4095511" cy="326823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a:p>
        </p:txBody>
      </p:sp>
      <p:sp>
        <p:nvSpPr>
          <p:cNvPr id="5" name="Text Placeholder 4"/>
          <p:cNvSpPr>
            <a:spLocks noGrp="1"/>
          </p:cNvSpPr>
          <p:nvPr>
            <p:ph type="body" sz="quarter" idx="3"/>
          </p:nvPr>
        </p:nvSpPr>
        <p:spPr>
          <a:xfrm>
            <a:off x="6930867" y="1687575"/>
            <a:ext cx="4095511" cy="744977"/>
          </a:xfrm>
        </p:spPr>
        <p:txBody>
          <a:bodyPr anchor="ctr" anchorCtr="0">
            <a:noAutofit/>
          </a:bodyPr>
          <a:lstStyle>
            <a:lvl1pPr marL="0" indent="0" algn="ctr">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930868" y="2521491"/>
            <a:ext cx="4095511" cy="326823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a:p>
        </p:txBody>
      </p:sp>
      <p:sp>
        <p:nvSpPr>
          <p:cNvPr id="7" name="Date Placeholder 6"/>
          <p:cNvSpPr>
            <a:spLocks noGrp="1"/>
          </p:cNvSpPr>
          <p:nvPr>
            <p:ph type="dt" sz="half" idx="10"/>
          </p:nvPr>
        </p:nvSpPr>
        <p:spPr/>
        <p:txBody>
          <a:bodyPr/>
          <a:lstStyle/>
          <a:p>
            <a:fld id="{A404EC51-3BCB-445C-9254-089715A5C251}" type="datetime1">
              <a:rPr lang="tr-TR" smtClean="0"/>
              <a:t>06.04.2011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8140BBF-EAB7-43D1-8B4A-9990D3932DF5}"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a:p>
        </p:txBody>
      </p:sp>
      <p:sp>
        <p:nvSpPr>
          <p:cNvPr id="3" name="Date Placeholder 2"/>
          <p:cNvSpPr>
            <a:spLocks noGrp="1"/>
          </p:cNvSpPr>
          <p:nvPr>
            <p:ph type="dt" sz="half" idx="10"/>
          </p:nvPr>
        </p:nvSpPr>
        <p:spPr/>
        <p:txBody>
          <a:bodyPr/>
          <a:lstStyle/>
          <a:p>
            <a:fld id="{5CF26280-78C2-4B15-8BEB-CF314F6D3E96}" type="datetime1">
              <a:rPr lang="tr-TR" smtClean="0"/>
              <a:t>06.04.2011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8140BBF-EAB7-43D1-8B4A-9990D3932DF5}"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CC66A-4613-47E2-AB6A-95BA0B66A667}" type="datetime1">
              <a:rPr lang="tr-TR" smtClean="0"/>
              <a:t>06.04.2011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8140BBF-EAB7-43D1-8B4A-9990D3932DF5}"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pic>
        <p:nvPicPr>
          <p:cNvPr id="8" name="Picture 7" descr="moonlight - two content.png"/>
          <p:cNvPicPr>
            <a:picLocks noChangeAspect="1"/>
          </p:cNvPicPr>
          <p:nvPr/>
        </p:nvPicPr>
        <p:blipFill>
          <a:blip r:embed="rId2"/>
          <a:srcRect l="2281" t="1035" r="4562"/>
          <a:stretch>
            <a:fillRect/>
          </a:stretch>
        </p:blipFill>
        <p:spPr>
          <a:xfrm>
            <a:off x="2" y="0"/>
            <a:ext cx="12601575" cy="6800356"/>
          </a:xfrm>
          <a:prstGeom prst="rect">
            <a:avLst/>
          </a:prstGeom>
        </p:spPr>
      </p:pic>
      <p:sp>
        <p:nvSpPr>
          <p:cNvPr id="2" name="Title 1"/>
          <p:cNvSpPr>
            <a:spLocks noGrp="1"/>
          </p:cNvSpPr>
          <p:nvPr>
            <p:ph type="title"/>
          </p:nvPr>
        </p:nvSpPr>
        <p:spPr>
          <a:xfrm>
            <a:off x="415852" y="1025140"/>
            <a:ext cx="1789424" cy="2603674"/>
          </a:xfrm>
        </p:spPr>
        <p:txBody>
          <a:bodyPr anchor="t" anchorCtr="0"/>
          <a:lstStyle>
            <a:lvl1pPr algn="l">
              <a:defRPr sz="2000" b="1"/>
            </a:lvl1pPr>
          </a:lstStyle>
          <a:p>
            <a:r>
              <a:rPr lang="tr-TR" smtClean="0"/>
              <a:t>Asıl başlık stili için tıklatın</a:t>
            </a:r>
            <a:endParaRPr/>
          </a:p>
        </p:txBody>
      </p:sp>
      <p:sp>
        <p:nvSpPr>
          <p:cNvPr id="3" name="Content Placeholder 2"/>
          <p:cNvSpPr>
            <a:spLocks noGrp="1"/>
          </p:cNvSpPr>
          <p:nvPr>
            <p:ph idx="1"/>
          </p:nvPr>
        </p:nvSpPr>
        <p:spPr>
          <a:xfrm>
            <a:off x="2940367" y="1360805"/>
            <a:ext cx="6825854" cy="3855614"/>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a:p>
        </p:txBody>
      </p:sp>
      <p:sp>
        <p:nvSpPr>
          <p:cNvPr id="4" name="Text Placeholder 3"/>
          <p:cNvSpPr>
            <a:spLocks noGrp="1"/>
          </p:cNvSpPr>
          <p:nvPr>
            <p:ph type="body" sz="half" idx="2"/>
          </p:nvPr>
        </p:nvSpPr>
        <p:spPr>
          <a:xfrm>
            <a:off x="4309740" y="5443220"/>
            <a:ext cx="6199975" cy="7529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3F762F6-4ADB-4492-959D-E2B006FEFE37}" type="datetime1">
              <a:rPr lang="tr-TR" smtClean="0"/>
              <a:t>06.04.2011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8140BBF-EAB7-43D1-8B4A-9990D3932DF5}"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pic>
        <p:nvPicPr>
          <p:cNvPr id="8" name="Picture 7" descr="moonlight - two content.png"/>
          <p:cNvPicPr>
            <a:picLocks noChangeAspect="1"/>
          </p:cNvPicPr>
          <p:nvPr/>
        </p:nvPicPr>
        <p:blipFill>
          <a:blip r:embed="rId2"/>
          <a:srcRect l="2281" t="1035" r="4562"/>
          <a:stretch>
            <a:fillRect/>
          </a:stretch>
        </p:blipFill>
        <p:spPr>
          <a:xfrm>
            <a:off x="2" y="0"/>
            <a:ext cx="12601575" cy="6800356"/>
          </a:xfrm>
          <a:prstGeom prst="rect">
            <a:avLst/>
          </a:prstGeom>
        </p:spPr>
      </p:pic>
      <p:sp>
        <p:nvSpPr>
          <p:cNvPr id="2" name="Title 1"/>
          <p:cNvSpPr>
            <a:spLocks noGrp="1"/>
          </p:cNvSpPr>
          <p:nvPr>
            <p:ph type="title"/>
          </p:nvPr>
        </p:nvSpPr>
        <p:spPr>
          <a:xfrm>
            <a:off x="420052" y="1025328"/>
            <a:ext cx="1785224" cy="2603485"/>
          </a:xfrm>
        </p:spPr>
        <p:txBody>
          <a:bodyPr anchor="t" anchorCtr="0"/>
          <a:lstStyle>
            <a:lvl1pPr algn="l">
              <a:defRPr sz="2000" b="1"/>
            </a:lvl1pPr>
          </a:lstStyle>
          <a:p>
            <a:r>
              <a:rPr lang="tr-TR" smtClean="0"/>
              <a:t>Asıl başlık stili için tıklatın</a:t>
            </a:r>
            <a:endParaRPr/>
          </a:p>
        </p:txBody>
      </p:sp>
      <p:sp>
        <p:nvSpPr>
          <p:cNvPr id="3" name="Picture Placeholder 2"/>
          <p:cNvSpPr>
            <a:spLocks noGrp="1"/>
          </p:cNvSpPr>
          <p:nvPr>
            <p:ph type="pic" idx="1"/>
          </p:nvPr>
        </p:nvSpPr>
        <p:spPr>
          <a:xfrm>
            <a:off x="2625330" y="907204"/>
            <a:ext cx="7560945" cy="4460416"/>
          </a:xfrm>
          <a:prstGeom prst="ellipse">
            <a:avLst/>
          </a:prstGeom>
          <a:effectLst>
            <a:innerShdw blurRad="254000">
              <a:schemeClr val="tx1"/>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a:p>
        </p:txBody>
      </p:sp>
      <p:sp>
        <p:nvSpPr>
          <p:cNvPr id="4" name="Text Placeholder 3"/>
          <p:cNvSpPr>
            <a:spLocks noGrp="1"/>
          </p:cNvSpPr>
          <p:nvPr>
            <p:ph type="body" sz="half" idx="2"/>
          </p:nvPr>
        </p:nvSpPr>
        <p:spPr>
          <a:xfrm>
            <a:off x="4305538" y="5443220"/>
            <a:ext cx="6195775" cy="7560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1512310-8119-43CC-967A-C215A87BBC38}" type="datetime1">
              <a:rPr lang="tr-TR" smtClean="0"/>
              <a:t>06.04.2011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8140BBF-EAB7-43D1-8B4A-9990D3932DF5}"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2" name="Picture 11" descr="moonlight master 2.png"/>
          <p:cNvPicPr>
            <a:picLocks noChangeAspect="1"/>
          </p:cNvPicPr>
          <p:nvPr/>
        </p:nvPicPr>
        <p:blipFill>
          <a:blip r:embed="rId13"/>
          <a:srcRect l="2391" t="1099" r="1988"/>
          <a:stretch>
            <a:fillRect/>
          </a:stretch>
        </p:blipFill>
        <p:spPr>
          <a:xfrm>
            <a:off x="2" y="0"/>
            <a:ext cx="12601575" cy="6804025"/>
          </a:xfrm>
          <a:prstGeom prst="rect">
            <a:avLst/>
          </a:prstGeom>
        </p:spPr>
      </p:pic>
      <p:sp>
        <p:nvSpPr>
          <p:cNvPr id="2" name="Title Placeholder 1"/>
          <p:cNvSpPr>
            <a:spLocks noGrp="1"/>
          </p:cNvSpPr>
          <p:nvPr>
            <p:ph type="title"/>
          </p:nvPr>
        </p:nvSpPr>
        <p:spPr>
          <a:xfrm>
            <a:off x="2730342" y="785928"/>
            <a:ext cx="7319996" cy="801678"/>
          </a:xfrm>
          <a:prstGeom prst="rect">
            <a:avLst/>
          </a:prstGeom>
        </p:spPr>
        <p:txBody>
          <a:bodyPr vert="horz" lIns="91440" tIns="45720" rIns="91440" bIns="45720" rtlCol="0" anchor="ctr">
            <a:normAutofit/>
          </a:bodyPr>
          <a:lstStyle/>
          <a:p>
            <a:r>
              <a:rPr lang="tr-TR" smtClean="0"/>
              <a:t>Asıl başlık stili için tıklatın</a:t>
            </a:r>
            <a:endParaRPr/>
          </a:p>
        </p:txBody>
      </p:sp>
      <p:sp>
        <p:nvSpPr>
          <p:cNvPr id="3" name="Text Placeholder 2"/>
          <p:cNvSpPr>
            <a:spLocks noGrp="1"/>
          </p:cNvSpPr>
          <p:nvPr>
            <p:ph type="body" idx="1"/>
          </p:nvPr>
        </p:nvSpPr>
        <p:spPr>
          <a:xfrm>
            <a:off x="3150395" y="1965611"/>
            <a:ext cx="6912335" cy="3811142"/>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a:p>
        </p:txBody>
      </p:sp>
      <p:sp>
        <p:nvSpPr>
          <p:cNvPr id="4" name="Date Placeholder 3"/>
          <p:cNvSpPr>
            <a:spLocks noGrp="1"/>
          </p:cNvSpPr>
          <p:nvPr>
            <p:ph type="dt" sz="half" idx="2"/>
          </p:nvPr>
        </p:nvSpPr>
        <p:spPr>
          <a:xfrm>
            <a:off x="315040" y="6297947"/>
            <a:ext cx="2940368" cy="181441"/>
          </a:xfrm>
          <a:prstGeom prst="rect">
            <a:avLst/>
          </a:prstGeom>
        </p:spPr>
        <p:txBody>
          <a:bodyPr vert="horz" lIns="91440" tIns="45720" rIns="91440" bIns="45720" rtlCol="0" anchor="ctr"/>
          <a:lstStyle>
            <a:lvl1pPr algn="l">
              <a:defRPr sz="1100">
                <a:solidFill>
                  <a:schemeClr val="bg2"/>
                </a:solidFill>
              </a:defRPr>
            </a:lvl1pPr>
          </a:lstStyle>
          <a:p>
            <a:fld id="{EF3B9733-4966-43F6-A992-A401AAC0D9F3}" type="datetime1">
              <a:rPr lang="tr-TR" smtClean="0"/>
              <a:t>06.04.2011</a:t>
            </a:fld>
            <a:endParaRPr lang="tr-TR"/>
          </a:p>
        </p:txBody>
      </p:sp>
      <p:sp>
        <p:nvSpPr>
          <p:cNvPr id="5" name="Footer Placeholder 4"/>
          <p:cNvSpPr>
            <a:spLocks noGrp="1"/>
          </p:cNvSpPr>
          <p:nvPr>
            <p:ph type="ftr" sz="quarter" idx="3"/>
          </p:nvPr>
        </p:nvSpPr>
        <p:spPr>
          <a:xfrm>
            <a:off x="315041" y="6492728"/>
            <a:ext cx="3990499" cy="181441"/>
          </a:xfrm>
          <a:prstGeom prst="rect">
            <a:avLst/>
          </a:prstGeom>
        </p:spPr>
        <p:txBody>
          <a:bodyPr vert="horz" lIns="91440" tIns="45720" rIns="91440" bIns="45720" rtlCol="0" anchor="ctr"/>
          <a:lstStyle>
            <a:lvl1pPr algn="l">
              <a:defRPr sz="1100">
                <a:solidFill>
                  <a:schemeClr val="bg2"/>
                </a:solidFill>
              </a:defRPr>
            </a:lvl1pPr>
          </a:lstStyle>
          <a:p>
            <a:endParaRPr lang="tr-TR"/>
          </a:p>
        </p:txBody>
      </p:sp>
      <p:sp>
        <p:nvSpPr>
          <p:cNvPr id="6" name="Slide Number Placeholder 5"/>
          <p:cNvSpPr>
            <a:spLocks noGrp="1"/>
          </p:cNvSpPr>
          <p:nvPr>
            <p:ph type="sldNum" sz="quarter" idx="4"/>
          </p:nvPr>
        </p:nvSpPr>
        <p:spPr>
          <a:xfrm>
            <a:off x="315040" y="5985762"/>
            <a:ext cx="1470184" cy="213461"/>
          </a:xfrm>
          <a:prstGeom prst="rect">
            <a:avLst/>
          </a:prstGeom>
        </p:spPr>
        <p:txBody>
          <a:bodyPr vert="horz" lIns="91440" tIns="45720" rIns="91440" bIns="45720" rtlCol="0" anchor="ctr"/>
          <a:lstStyle>
            <a:lvl1pPr algn="l">
              <a:defRPr sz="1300">
                <a:solidFill>
                  <a:schemeClr val="bg2"/>
                </a:solidFill>
              </a:defRPr>
            </a:lvl1pPr>
          </a:lstStyle>
          <a:p>
            <a:fld id="{28140BBF-EAB7-43D1-8B4A-9990D3932DF5}"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hf hdr="0" ftr="0" dt="0"/>
  <p:txStyles>
    <p:titleStyle>
      <a:lvl1pPr algn="l" defTabSz="914400" rtl="0" eaLnBrk="1" latinLnBrk="0" hangingPunct="1">
        <a:spcBef>
          <a:spcPct val="0"/>
        </a:spcBef>
        <a:buNone/>
        <a:defRPr sz="3600" kern="1200">
          <a:gradFill>
            <a:gsLst>
              <a:gs pos="0">
                <a:schemeClr val="bg1"/>
              </a:gs>
              <a:gs pos="90000">
                <a:schemeClr val="bg2">
                  <a:lumMod val="90000"/>
                </a:schemeClr>
              </a:gs>
            </a:gsLst>
            <a:lin ang="5400000" scaled="0"/>
          </a:gradFill>
          <a:effectLst>
            <a:reflection blurRad="6350" stA="55000" endA="300" endPos="25500" dir="5400000" sy="-100000" algn="bl" rotWithShape="0"/>
          </a:effectLst>
          <a:latin typeface="+mj-lt"/>
          <a:ea typeface="+mj-ea"/>
          <a:cs typeface="+mj-cs"/>
        </a:defRPr>
      </a:lvl1pPr>
    </p:titleStyle>
    <p:bodyStyle>
      <a:lvl1pPr marL="228600" indent="-228600" algn="l" defTabSz="914400" rtl="0" eaLnBrk="1" latinLnBrk="0" hangingPunct="1">
        <a:spcBef>
          <a:spcPts val="1200"/>
        </a:spcBef>
        <a:buClr>
          <a:schemeClr val="bg2"/>
        </a:buClr>
        <a:buFontTx/>
        <a:buBlip>
          <a:blip r:embed="rId14"/>
        </a:buBlip>
        <a:defRPr sz="2200" kern="1200">
          <a:gradFill>
            <a:gsLst>
              <a:gs pos="0">
                <a:schemeClr val="bg1"/>
              </a:gs>
              <a:gs pos="90000">
                <a:schemeClr val="bg2">
                  <a:lumMod val="90000"/>
                </a:schemeClr>
              </a:gs>
            </a:gsLst>
            <a:lin ang="5400000" scaled="0"/>
          </a:gradFill>
          <a:latin typeface="+mn-lt"/>
          <a:ea typeface="+mn-ea"/>
          <a:cs typeface="+mn-cs"/>
        </a:defRPr>
      </a:lvl1pPr>
      <a:lvl2pPr marL="4572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2pPr>
      <a:lvl3pPr marL="6858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3pPr>
      <a:lvl4pPr marL="9144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4pPr>
      <a:lvl5pPr marL="11430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jp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2.jp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2.jp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jp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jp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jp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jp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B4E1F9"/>
            </a:gs>
            <a:gs pos="0">
              <a:schemeClr val="tx2">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4503549" y="4626148"/>
            <a:ext cx="3168352" cy="471624"/>
          </a:xfrm>
        </p:spPr>
        <p:txBody>
          <a:bodyPr>
            <a:noAutofit/>
          </a:bodyPr>
          <a:lstStyle/>
          <a:p>
            <a:pPr algn="ctr"/>
            <a:r>
              <a:rPr lang="tr-TR" sz="1800" b="1" dirty="0">
                <a:solidFill>
                  <a:schemeClr val="tx1">
                    <a:lumMod val="75000"/>
                  </a:schemeClr>
                </a:solidFill>
                <a:effectLst/>
              </a:rPr>
              <a:t>MESUT YİĞİT</a:t>
            </a:r>
            <a:r>
              <a:rPr lang="tr-TR" sz="1800" dirty="0">
                <a:solidFill>
                  <a:schemeClr val="tx1">
                    <a:lumMod val="75000"/>
                  </a:schemeClr>
                </a:solidFill>
                <a:effectLst/>
              </a:rPr>
              <a:t/>
            </a:r>
            <a:br>
              <a:rPr lang="tr-TR" sz="1800" dirty="0">
                <a:solidFill>
                  <a:schemeClr val="tx1">
                    <a:lumMod val="75000"/>
                  </a:schemeClr>
                </a:solidFill>
                <a:effectLst/>
              </a:rPr>
            </a:br>
            <a:r>
              <a:rPr lang="tr-TR" sz="1800" b="1" dirty="0">
                <a:solidFill>
                  <a:schemeClr val="tx1">
                    <a:lumMod val="75000"/>
                  </a:schemeClr>
                </a:solidFill>
                <a:effectLst/>
              </a:rPr>
              <a:t>YEMİNLİ MALİ </a:t>
            </a:r>
            <a:r>
              <a:rPr lang="tr-TR" sz="1800" b="1" dirty="0" smtClean="0">
                <a:solidFill>
                  <a:schemeClr val="tx1">
                    <a:lumMod val="75000"/>
                  </a:schemeClr>
                </a:solidFill>
                <a:effectLst/>
              </a:rPr>
              <a:t>MÜŞAVİR</a:t>
            </a:r>
            <a:br>
              <a:rPr lang="tr-TR" sz="1800" b="1" dirty="0" smtClean="0">
                <a:solidFill>
                  <a:schemeClr val="tx1">
                    <a:lumMod val="75000"/>
                  </a:schemeClr>
                </a:solidFill>
                <a:effectLst/>
              </a:rPr>
            </a:br>
            <a:r>
              <a:rPr lang="tr-TR" sz="1800" b="1" dirty="0" smtClean="0">
                <a:solidFill>
                  <a:schemeClr val="tx1">
                    <a:lumMod val="75000"/>
                  </a:schemeClr>
                </a:solidFill>
                <a:effectLst/>
                <a:latin typeface="Arial" pitchFamily="34" charset="0"/>
                <a:cs typeface="Arial" pitchFamily="34" charset="0"/>
              </a:rPr>
              <a:t/>
            </a:r>
            <a:br>
              <a:rPr lang="tr-TR" sz="1800" b="1" dirty="0" smtClean="0">
                <a:solidFill>
                  <a:schemeClr val="tx1">
                    <a:lumMod val="75000"/>
                  </a:schemeClr>
                </a:solidFill>
                <a:effectLst/>
                <a:latin typeface="Arial" pitchFamily="34" charset="0"/>
                <a:cs typeface="Arial" pitchFamily="34" charset="0"/>
              </a:rPr>
            </a:br>
            <a:r>
              <a:rPr lang="tr-TR" sz="2000" b="1" u="sng" dirty="0" smtClean="0">
                <a:solidFill>
                  <a:schemeClr val="tx2">
                    <a:lumMod val="75000"/>
                  </a:schemeClr>
                </a:solidFill>
                <a:effectLst/>
                <a:latin typeface="Arial" pitchFamily="34" charset="0"/>
                <a:cs typeface="Arial" pitchFamily="34" charset="0"/>
              </a:rPr>
              <a:t>www.mesutyigit.com</a:t>
            </a:r>
            <a:endParaRPr lang="tr-TR" sz="2000" b="1" u="sng" dirty="0">
              <a:solidFill>
                <a:schemeClr val="tx2">
                  <a:lumMod val="75000"/>
                </a:schemeClr>
              </a:solidFill>
              <a:latin typeface="Arial" pitchFamily="34" charset="0"/>
              <a:cs typeface="Arial" pitchFamily="34" charset="0"/>
            </a:endParaRPr>
          </a:p>
        </p:txBody>
      </p:sp>
      <p:sp>
        <p:nvSpPr>
          <p:cNvPr id="3" name="Alt Başlık 2"/>
          <p:cNvSpPr>
            <a:spLocks noGrp="1"/>
          </p:cNvSpPr>
          <p:nvPr>
            <p:ph type="subTitle" idx="1"/>
          </p:nvPr>
        </p:nvSpPr>
        <p:spPr>
          <a:xfrm>
            <a:off x="1404243" y="2105868"/>
            <a:ext cx="9937104" cy="2376264"/>
          </a:xfrm>
        </p:spPr>
        <p:txBody>
          <a:bodyPr>
            <a:noAutofit/>
          </a:bodyPr>
          <a:lstStyle/>
          <a:p>
            <a:pPr algn="ctr"/>
            <a:r>
              <a:rPr lang="tr-TR" sz="12000" b="1" dirty="0" smtClean="0">
                <a:solidFill>
                  <a:schemeClr val="accent3">
                    <a:lumMod val="60000"/>
                    <a:lumOff val="40000"/>
                  </a:schemeClr>
                </a:solidFill>
              </a:rPr>
              <a:t>HOŞGELDİNİZ</a:t>
            </a:r>
            <a:endParaRPr lang="tr-TR" sz="12000" b="1" dirty="0">
              <a:solidFill>
                <a:schemeClr val="accent3">
                  <a:lumMod val="60000"/>
                  <a:lumOff val="40000"/>
                </a:schemeClr>
              </a:solidFill>
            </a:endParaRPr>
          </a:p>
        </p:txBody>
      </p:sp>
      <p:pic>
        <p:nvPicPr>
          <p:cNvPr id="1036"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00"/>
                    </a14:imgEffect>
                    <a14:imgEffect>
                      <a14:saturation sat="120000"/>
                    </a14:imgEffect>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0" y="6300077"/>
            <a:ext cx="680530" cy="4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a:xfrm>
            <a:off x="11989419" y="6358365"/>
            <a:ext cx="504056" cy="356343"/>
          </a:xfrm>
        </p:spPr>
        <p:txBody>
          <a:bodyPr/>
          <a:lstStyle/>
          <a:p>
            <a:pPr algn="ctr"/>
            <a:fld id="{28140BBF-EAB7-43D1-8B4A-9990D3932DF5}" type="slidenum">
              <a:rPr lang="tr-TR" sz="2000" b="1" smtClean="0">
                <a:solidFill>
                  <a:schemeClr val="bg2">
                    <a:lumMod val="25000"/>
                  </a:schemeClr>
                </a:solidFill>
                <a:latin typeface="Calibri" pitchFamily="34" charset="0"/>
                <a:cs typeface="Calibri" pitchFamily="34" charset="0"/>
              </a:rPr>
              <a:pPr algn="ctr"/>
              <a:t>1</a:t>
            </a:fld>
            <a:endParaRPr lang="tr-TR" sz="2000" b="1" dirty="0">
              <a:solidFill>
                <a:schemeClr val="bg2">
                  <a:lumMod val="25000"/>
                </a:schemeClr>
              </a:solidFill>
              <a:latin typeface="Calibri" pitchFamily="34" charset="0"/>
              <a:cs typeface="Calibri" pitchFamily="34" charset="0"/>
            </a:endParaRPr>
          </a:p>
        </p:txBody>
      </p:sp>
      <p:sp>
        <p:nvSpPr>
          <p:cNvPr id="9" name="Metin kutusu 8"/>
          <p:cNvSpPr txBox="1"/>
          <p:nvPr/>
        </p:nvSpPr>
        <p:spPr>
          <a:xfrm>
            <a:off x="3999493" y="5979455"/>
            <a:ext cx="4176464" cy="641244"/>
          </a:xfrm>
          <a:prstGeom prst="rect">
            <a:avLst/>
          </a:prstGeom>
          <a:noFill/>
        </p:spPr>
        <p:txBody>
          <a:bodyPr wrap="square" rtlCol="0">
            <a:spAutoFit/>
          </a:bodyPr>
          <a:lstStyle/>
          <a:p>
            <a:pPr algn="ctr"/>
            <a:r>
              <a:rPr lang="tr-TR" b="1" dirty="0" smtClean="0">
                <a:solidFill>
                  <a:schemeClr val="accent6">
                    <a:lumMod val="60000"/>
                    <a:lumOff val="40000"/>
                  </a:schemeClr>
                </a:solidFill>
              </a:rPr>
              <a:t>06.04.2011</a:t>
            </a:r>
          </a:p>
          <a:p>
            <a:pPr algn="ctr"/>
            <a:r>
              <a:rPr lang="tr-TR" b="1" dirty="0" smtClean="0">
                <a:solidFill>
                  <a:schemeClr val="accent6">
                    <a:lumMod val="60000"/>
                    <a:lumOff val="40000"/>
                  </a:schemeClr>
                </a:solidFill>
              </a:rPr>
              <a:t>ÖRDEKLİ KÜLTÜR MERKEZİ</a:t>
            </a:r>
            <a:endParaRPr lang="tr-TR" dirty="0">
              <a:solidFill>
                <a:schemeClr val="accent6">
                  <a:lumMod val="60000"/>
                  <a:lumOff val="40000"/>
                </a:schemeClr>
              </a:solidFill>
            </a:endParaRPr>
          </a:p>
        </p:txBody>
      </p:sp>
    </p:spTree>
    <p:extLst>
      <p:ext uri="{BB962C8B-B14F-4D97-AF65-F5344CB8AC3E}">
        <p14:creationId xmlns:p14="http://schemas.microsoft.com/office/powerpoint/2010/main" val="4294233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B4E1F9"/>
            </a:gs>
            <a:gs pos="0">
              <a:schemeClr val="tx2">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69595" y="6324571"/>
            <a:ext cx="2232247" cy="471624"/>
          </a:xfrm>
        </p:spPr>
        <p:txBody>
          <a:bodyPr>
            <a:normAutofit fontScale="90000"/>
          </a:bodyPr>
          <a:lstStyle/>
          <a:p>
            <a:pPr algn="ctr"/>
            <a:r>
              <a:rPr lang="tr-TR" sz="1600" b="1" dirty="0">
                <a:solidFill>
                  <a:schemeClr val="bg1">
                    <a:lumMod val="65000"/>
                  </a:schemeClr>
                </a:solidFill>
                <a:effectLst/>
              </a:rPr>
              <a:t>MESUT YİĞİT</a:t>
            </a:r>
            <a:r>
              <a:rPr lang="tr-TR" sz="1600" dirty="0">
                <a:solidFill>
                  <a:schemeClr val="bg1">
                    <a:lumMod val="65000"/>
                  </a:schemeClr>
                </a:solidFill>
                <a:effectLst/>
              </a:rPr>
              <a:t/>
            </a:r>
            <a:br>
              <a:rPr lang="tr-TR" sz="1600" dirty="0">
                <a:solidFill>
                  <a:schemeClr val="bg1">
                    <a:lumMod val="65000"/>
                  </a:schemeClr>
                </a:solidFill>
                <a:effectLst/>
              </a:rPr>
            </a:br>
            <a:r>
              <a:rPr lang="tr-TR" sz="1600" b="1" dirty="0">
                <a:solidFill>
                  <a:schemeClr val="bg1">
                    <a:lumMod val="65000"/>
                  </a:schemeClr>
                </a:solidFill>
                <a:effectLst/>
              </a:rPr>
              <a:t>YEMİNLİ MALİ </a:t>
            </a:r>
            <a:r>
              <a:rPr lang="tr-TR" sz="1600" b="1" dirty="0" smtClean="0">
                <a:solidFill>
                  <a:schemeClr val="bg1">
                    <a:lumMod val="65000"/>
                  </a:schemeClr>
                </a:solidFill>
                <a:effectLst/>
              </a:rPr>
              <a:t>MÜŞAVİR</a:t>
            </a:r>
            <a:endParaRPr lang="tr-TR" sz="1600" dirty="0">
              <a:solidFill>
                <a:schemeClr val="bg1">
                  <a:lumMod val="65000"/>
                </a:schemeClr>
              </a:solidFill>
            </a:endParaRPr>
          </a:p>
        </p:txBody>
      </p:sp>
      <p:pic>
        <p:nvPicPr>
          <p:cNvPr id="1036"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00"/>
                    </a14:imgEffect>
                    <a14:imgEffect>
                      <a14:saturation sat="120000"/>
                    </a14:imgEffect>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0" y="6300077"/>
            <a:ext cx="680530" cy="4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a:xfrm>
            <a:off x="11989419" y="6358365"/>
            <a:ext cx="504056" cy="356343"/>
          </a:xfrm>
        </p:spPr>
        <p:txBody>
          <a:bodyPr/>
          <a:lstStyle/>
          <a:p>
            <a:pPr algn="ctr"/>
            <a:fld id="{28140BBF-EAB7-43D1-8B4A-9990D3932DF5}" type="slidenum">
              <a:rPr lang="tr-TR" sz="2000" b="1" smtClean="0">
                <a:solidFill>
                  <a:schemeClr val="bg2">
                    <a:lumMod val="25000"/>
                  </a:schemeClr>
                </a:solidFill>
                <a:latin typeface="Calibri" pitchFamily="34" charset="0"/>
                <a:cs typeface="Calibri" pitchFamily="34" charset="0"/>
              </a:rPr>
              <a:pPr algn="ctr"/>
              <a:t>10</a:t>
            </a:fld>
            <a:endParaRPr lang="tr-TR" sz="2000" b="1" dirty="0">
              <a:solidFill>
                <a:schemeClr val="bg2">
                  <a:lumMod val="25000"/>
                </a:schemeClr>
              </a:solidFill>
              <a:latin typeface="Calibri" pitchFamily="34" charset="0"/>
              <a:cs typeface="Calibri" pitchFamily="34" charset="0"/>
            </a:endParaRPr>
          </a:p>
        </p:txBody>
      </p:sp>
      <p:sp>
        <p:nvSpPr>
          <p:cNvPr id="6" name="Metin kutusu 5"/>
          <p:cNvSpPr txBox="1"/>
          <p:nvPr/>
        </p:nvSpPr>
        <p:spPr>
          <a:xfrm>
            <a:off x="900188" y="1241772"/>
            <a:ext cx="9937104" cy="4293483"/>
          </a:xfrm>
          <a:prstGeom prst="rect">
            <a:avLst/>
          </a:prstGeom>
          <a:noFill/>
        </p:spPr>
        <p:txBody>
          <a:bodyPr wrap="square" rtlCol="0">
            <a:spAutoFit/>
          </a:bodyPr>
          <a:lstStyle/>
          <a:p>
            <a:pPr>
              <a:lnSpc>
                <a:spcPct val="200000"/>
              </a:lnSpc>
              <a:spcBef>
                <a:spcPts val="600"/>
              </a:spcBef>
              <a:spcAft>
                <a:spcPts val="600"/>
              </a:spcAft>
            </a:pPr>
            <a:r>
              <a:rPr lang="tr-TR" sz="2400" b="1" dirty="0" smtClean="0">
                <a:solidFill>
                  <a:schemeClr val="accent5">
                    <a:lumMod val="75000"/>
                  </a:schemeClr>
                </a:solidFill>
              </a:rPr>
              <a:t>YÖNETİMİN </a:t>
            </a:r>
            <a:r>
              <a:rPr lang="tr-TR" sz="2400" b="1" dirty="0">
                <a:solidFill>
                  <a:schemeClr val="accent5">
                    <a:lumMod val="75000"/>
                  </a:schemeClr>
                </a:solidFill>
              </a:rPr>
              <a:t>İDDİALARI NELERDİR</a:t>
            </a:r>
          </a:p>
          <a:p>
            <a:r>
              <a:rPr lang="tr-TR" sz="2000" dirty="0">
                <a:solidFill>
                  <a:schemeClr val="tx1">
                    <a:lumMod val="50000"/>
                  </a:schemeClr>
                </a:solidFill>
              </a:rPr>
              <a:t>Yönetim iddiaları finansal tablolara yansıyan her işlem grubu ve ilişkili hesap bakiyeleri hakkında yönetimin yapmış olduğu beyanlardır. Genel Kabul Görmüş Muhasebe İlkelerine dayalı yönetim iddiaları şunlardır. </a:t>
            </a:r>
          </a:p>
          <a:p>
            <a:r>
              <a:rPr lang="tr-TR" sz="2000" dirty="0">
                <a:solidFill>
                  <a:schemeClr val="tx1">
                    <a:lumMod val="50000"/>
                  </a:schemeClr>
                </a:solidFill>
              </a:rPr>
              <a:t> </a:t>
            </a:r>
          </a:p>
          <a:p>
            <a:r>
              <a:rPr lang="tr-TR" sz="2000" b="1" dirty="0">
                <a:solidFill>
                  <a:schemeClr val="tx1">
                    <a:lumMod val="50000"/>
                  </a:schemeClr>
                </a:solidFill>
              </a:rPr>
              <a:t>a-Var olma meydana gelme: </a:t>
            </a:r>
            <a:r>
              <a:rPr lang="tr-TR" sz="2000" dirty="0">
                <a:solidFill>
                  <a:schemeClr val="tx1">
                    <a:lumMod val="50000"/>
                  </a:schemeClr>
                </a:solidFill>
              </a:rPr>
              <a:t>Bilançodaki unsurlar gerçekten vardır, gelir tablosu unsurları gerçekten var olmuştur.</a:t>
            </a:r>
          </a:p>
          <a:p>
            <a:r>
              <a:rPr lang="tr-TR" sz="2000" b="1" dirty="0">
                <a:solidFill>
                  <a:schemeClr val="tx1">
                    <a:lumMod val="50000"/>
                  </a:schemeClr>
                </a:solidFill>
              </a:rPr>
              <a:t>b-Tam Olma</a:t>
            </a:r>
            <a:r>
              <a:rPr lang="tr-TR" sz="2000" dirty="0">
                <a:solidFill>
                  <a:schemeClr val="tx1">
                    <a:lumMod val="50000"/>
                  </a:schemeClr>
                </a:solidFill>
              </a:rPr>
              <a:t>: Olaylar ve işlemler kayıt dışı bırakılmamıştır.</a:t>
            </a:r>
          </a:p>
          <a:p>
            <a:r>
              <a:rPr lang="tr-TR" sz="2000" b="1" dirty="0">
                <a:solidFill>
                  <a:schemeClr val="tx1">
                    <a:lumMod val="50000"/>
                  </a:schemeClr>
                </a:solidFill>
              </a:rPr>
              <a:t>c-Değerleme ve Dağıtım:  </a:t>
            </a:r>
            <a:r>
              <a:rPr lang="tr-TR" sz="2000" dirty="0">
                <a:solidFill>
                  <a:schemeClr val="tx1">
                    <a:lumMod val="50000"/>
                  </a:schemeClr>
                </a:solidFill>
              </a:rPr>
              <a:t>Değerlemelerin maliyet dağıtımlarının uygunluğu doğrudur.</a:t>
            </a:r>
          </a:p>
          <a:p>
            <a:r>
              <a:rPr lang="tr-TR" sz="2000" b="1" dirty="0">
                <a:solidFill>
                  <a:schemeClr val="tx1">
                    <a:lumMod val="50000"/>
                  </a:schemeClr>
                </a:solidFill>
              </a:rPr>
              <a:t>d-Sahiplik ve Yükümlülükler: </a:t>
            </a:r>
            <a:r>
              <a:rPr lang="tr-TR" sz="2000" dirty="0">
                <a:solidFill>
                  <a:schemeClr val="tx1">
                    <a:lumMod val="50000"/>
                  </a:schemeClr>
                </a:solidFill>
              </a:rPr>
              <a:t>Bilançoda gösterilen varlıkların sahipliğinin işletmeye ait olduğu, borçların da işletmenin tahakkuk etmiş kendi yükümlülükleri olduğudur.</a:t>
            </a:r>
          </a:p>
          <a:p>
            <a:r>
              <a:rPr lang="tr-TR" sz="2000" b="1" dirty="0">
                <a:solidFill>
                  <a:schemeClr val="tx1">
                    <a:lumMod val="50000"/>
                  </a:schemeClr>
                </a:solidFill>
              </a:rPr>
              <a:t>e-Sunum ve Tam </a:t>
            </a:r>
            <a:r>
              <a:rPr lang="tr-TR" sz="2000" b="1" dirty="0" smtClean="0">
                <a:solidFill>
                  <a:schemeClr val="tx1">
                    <a:lumMod val="50000"/>
                  </a:schemeClr>
                </a:solidFill>
              </a:rPr>
              <a:t>açıklama</a:t>
            </a:r>
            <a:endParaRPr lang="tr-TR" sz="2000" b="1" dirty="0">
              <a:solidFill>
                <a:schemeClr val="tx1">
                  <a:lumMod val="50000"/>
                </a:schemeClr>
              </a:solidFill>
            </a:endParaRPr>
          </a:p>
        </p:txBody>
      </p:sp>
    </p:spTree>
    <p:extLst>
      <p:ext uri="{BB962C8B-B14F-4D97-AF65-F5344CB8AC3E}">
        <p14:creationId xmlns:p14="http://schemas.microsoft.com/office/powerpoint/2010/main" val="2277122064"/>
      </p:ext>
    </p:extLst>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B4E1F9"/>
            </a:gs>
            <a:gs pos="0">
              <a:schemeClr val="tx2">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69595" y="6324571"/>
            <a:ext cx="2232247" cy="471624"/>
          </a:xfrm>
        </p:spPr>
        <p:txBody>
          <a:bodyPr>
            <a:normAutofit fontScale="90000"/>
          </a:bodyPr>
          <a:lstStyle/>
          <a:p>
            <a:pPr algn="ctr"/>
            <a:r>
              <a:rPr lang="tr-TR" sz="1600" b="1" dirty="0">
                <a:solidFill>
                  <a:schemeClr val="bg1">
                    <a:lumMod val="65000"/>
                  </a:schemeClr>
                </a:solidFill>
                <a:effectLst/>
              </a:rPr>
              <a:t>MESUT YİĞİT</a:t>
            </a:r>
            <a:r>
              <a:rPr lang="tr-TR" sz="1600" dirty="0">
                <a:solidFill>
                  <a:schemeClr val="bg1">
                    <a:lumMod val="65000"/>
                  </a:schemeClr>
                </a:solidFill>
                <a:effectLst/>
              </a:rPr>
              <a:t/>
            </a:r>
            <a:br>
              <a:rPr lang="tr-TR" sz="1600" dirty="0">
                <a:solidFill>
                  <a:schemeClr val="bg1">
                    <a:lumMod val="65000"/>
                  </a:schemeClr>
                </a:solidFill>
                <a:effectLst/>
              </a:rPr>
            </a:br>
            <a:r>
              <a:rPr lang="tr-TR" sz="1600" b="1" dirty="0">
                <a:solidFill>
                  <a:schemeClr val="bg1">
                    <a:lumMod val="65000"/>
                  </a:schemeClr>
                </a:solidFill>
                <a:effectLst/>
              </a:rPr>
              <a:t>YEMİNLİ MALİ </a:t>
            </a:r>
            <a:r>
              <a:rPr lang="tr-TR" sz="1600" b="1" dirty="0" smtClean="0">
                <a:solidFill>
                  <a:schemeClr val="bg1">
                    <a:lumMod val="65000"/>
                  </a:schemeClr>
                </a:solidFill>
                <a:effectLst/>
              </a:rPr>
              <a:t>MÜŞAVİR</a:t>
            </a:r>
            <a:endParaRPr lang="tr-TR" sz="1600" dirty="0">
              <a:solidFill>
                <a:schemeClr val="bg1">
                  <a:lumMod val="65000"/>
                </a:schemeClr>
              </a:solidFill>
            </a:endParaRPr>
          </a:p>
        </p:txBody>
      </p:sp>
      <p:pic>
        <p:nvPicPr>
          <p:cNvPr id="1036"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00"/>
                    </a14:imgEffect>
                    <a14:imgEffect>
                      <a14:saturation sat="120000"/>
                    </a14:imgEffect>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0" y="6300077"/>
            <a:ext cx="680530" cy="4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a:xfrm>
            <a:off x="11989419" y="6358365"/>
            <a:ext cx="504056" cy="356343"/>
          </a:xfrm>
        </p:spPr>
        <p:txBody>
          <a:bodyPr/>
          <a:lstStyle/>
          <a:p>
            <a:pPr algn="ctr"/>
            <a:fld id="{28140BBF-EAB7-43D1-8B4A-9990D3932DF5}" type="slidenum">
              <a:rPr lang="tr-TR" sz="2000" b="1" smtClean="0">
                <a:solidFill>
                  <a:schemeClr val="bg2">
                    <a:lumMod val="25000"/>
                  </a:schemeClr>
                </a:solidFill>
                <a:latin typeface="Calibri" pitchFamily="34" charset="0"/>
                <a:cs typeface="Calibri" pitchFamily="34" charset="0"/>
              </a:rPr>
              <a:pPr algn="ctr"/>
              <a:t>11</a:t>
            </a:fld>
            <a:endParaRPr lang="tr-TR" sz="2000" b="1" dirty="0">
              <a:solidFill>
                <a:schemeClr val="bg2">
                  <a:lumMod val="25000"/>
                </a:schemeClr>
              </a:solidFill>
              <a:latin typeface="Calibri" pitchFamily="34" charset="0"/>
              <a:cs typeface="Calibri" pitchFamily="34" charset="0"/>
            </a:endParaRPr>
          </a:p>
        </p:txBody>
      </p:sp>
      <p:sp>
        <p:nvSpPr>
          <p:cNvPr id="6" name="Metin kutusu 5"/>
          <p:cNvSpPr txBox="1"/>
          <p:nvPr/>
        </p:nvSpPr>
        <p:spPr>
          <a:xfrm>
            <a:off x="681659" y="665708"/>
            <a:ext cx="10443663" cy="5139869"/>
          </a:xfrm>
          <a:prstGeom prst="rect">
            <a:avLst/>
          </a:prstGeom>
          <a:noFill/>
        </p:spPr>
        <p:txBody>
          <a:bodyPr wrap="square" rtlCol="0">
            <a:spAutoFit/>
          </a:bodyPr>
          <a:lstStyle/>
          <a:p>
            <a:pPr>
              <a:lnSpc>
                <a:spcPct val="200000"/>
              </a:lnSpc>
              <a:spcBef>
                <a:spcPts val="600"/>
              </a:spcBef>
              <a:spcAft>
                <a:spcPts val="600"/>
              </a:spcAft>
            </a:pPr>
            <a:r>
              <a:rPr lang="tr-TR" sz="2400" b="1" dirty="0" smtClean="0">
                <a:solidFill>
                  <a:schemeClr val="accent5">
                    <a:lumMod val="75000"/>
                  </a:schemeClr>
                </a:solidFill>
              </a:rPr>
              <a:t>DİĞER MALİ TABLO KULLANICILARININ İDDİALARI NELERDİR</a:t>
            </a:r>
          </a:p>
          <a:p>
            <a:pPr>
              <a:spcAft>
                <a:spcPts val="600"/>
              </a:spcAft>
            </a:pPr>
            <a:r>
              <a:rPr lang="tr-TR" sz="2000" dirty="0" smtClean="0">
                <a:solidFill>
                  <a:schemeClr val="tx1">
                    <a:lumMod val="50000"/>
                  </a:schemeClr>
                </a:solidFill>
              </a:rPr>
              <a:t>Mali </a:t>
            </a:r>
            <a:r>
              <a:rPr lang="tr-TR" sz="2000" dirty="0">
                <a:solidFill>
                  <a:schemeClr val="tx1">
                    <a:lumMod val="50000"/>
                  </a:schemeClr>
                </a:solidFill>
              </a:rPr>
              <a:t>Tablo kullanıcılarından İşletmeye borç verenler üstlendikleri riskin minimize edilmesini teminen mali tablo verilerinin doğruluğu, kendileri açısından alınan teminatların yeterliliği ve borcun geri dönüş süresi ile ilgili konularda profesyonel şüpheci yaklaşım </a:t>
            </a:r>
            <a:r>
              <a:rPr lang="tr-TR" sz="2000" dirty="0" smtClean="0">
                <a:solidFill>
                  <a:schemeClr val="tx1">
                    <a:lumMod val="50000"/>
                  </a:schemeClr>
                </a:solidFill>
              </a:rPr>
              <a:t>sergilemektedirler. </a:t>
            </a:r>
            <a:endParaRPr lang="tr-TR" sz="2000" dirty="0">
              <a:solidFill>
                <a:schemeClr val="tx1">
                  <a:lumMod val="50000"/>
                </a:schemeClr>
              </a:solidFill>
            </a:endParaRPr>
          </a:p>
          <a:p>
            <a:pPr>
              <a:spcAft>
                <a:spcPts val="600"/>
              </a:spcAft>
            </a:pPr>
            <a:r>
              <a:rPr lang="tr-TR" sz="2000" dirty="0" smtClean="0">
                <a:solidFill>
                  <a:schemeClr val="tx1">
                    <a:lumMod val="50000"/>
                  </a:schemeClr>
                </a:solidFill>
              </a:rPr>
              <a:t>Mali </a:t>
            </a:r>
            <a:r>
              <a:rPr lang="tr-TR" sz="2000" dirty="0">
                <a:solidFill>
                  <a:schemeClr val="tx1">
                    <a:lumMod val="50000"/>
                  </a:schemeClr>
                </a:solidFill>
              </a:rPr>
              <a:t>tablo kullanıcılarından Devlet ise, finansal tablolarla beyan edilen verginin alınması ve denetlenmesi ile ilgilenmektedir.</a:t>
            </a:r>
          </a:p>
          <a:p>
            <a:pPr>
              <a:spcAft>
                <a:spcPts val="600"/>
              </a:spcAft>
            </a:pPr>
            <a:r>
              <a:rPr lang="tr-TR" sz="2000" dirty="0" smtClean="0">
                <a:solidFill>
                  <a:schemeClr val="tx1">
                    <a:lumMod val="50000"/>
                  </a:schemeClr>
                </a:solidFill>
              </a:rPr>
              <a:t>Beyan </a:t>
            </a:r>
            <a:r>
              <a:rPr lang="tr-TR" sz="2000" dirty="0">
                <a:solidFill>
                  <a:schemeClr val="tx1">
                    <a:lumMod val="50000"/>
                  </a:schemeClr>
                </a:solidFill>
              </a:rPr>
              <a:t>üzerinden alınan vergilerin doğruluğu vergi incelemeleri ile ortaya çıkarılır. Bu açıdan vergi incelemeleri sırasında inceleme elamanları çeşitli doneler elde etme ve alınan vergilerin doğruluğunu tespit etme açısından mükelleflerin mali tablolarından ve bunların analiz sonuçlarından geniş ölçüde </a:t>
            </a:r>
            <a:r>
              <a:rPr lang="tr-TR" sz="2000" dirty="0" smtClean="0">
                <a:solidFill>
                  <a:schemeClr val="tx1">
                    <a:lumMod val="50000"/>
                  </a:schemeClr>
                </a:solidFill>
              </a:rPr>
              <a:t>yararlanmaktadırlar.</a:t>
            </a:r>
          </a:p>
          <a:p>
            <a:pPr>
              <a:spcAft>
                <a:spcPts val="600"/>
              </a:spcAft>
            </a:pPr>
            <a:r>
              <a:rPr lang="tr-TR" sz="2000" dirty="0" smtClean="0">
                <a:solidFill>
                  <a:schemeClr val="tx1">
                    <a:lumMod val="50000"/>
                  </a:schemeClr>
                </a:solidFill>
              </a:rPr>
              <a:t>İşletme yöneticilerinin ve inceleme elemanlarının finansal tablolar analizinden bekledikleri yararları elde edilebilmeleri için; tablolarda yer alan verilerin sağlıklı olması, firma hakkında gerçekçi bilgiler elde edilmiş olması ve söz konusu tabloların nitelik ve sınırlarının açıkça belirlenmiş olması gerekmektedir.</a:t>
            </a:r>
          </a:p>
        </p:txBody>
      </p:sp>
    </p:spTree>
    <p:extLst>
      <p:ext uri="{BB962C8B-B14F-4D97-AF65-F5344CB8AC3E}">
        <p14:creationId xmlns:p14="http://schemas.microsoft.com/office/powerpoint/2010/main" val="1241173318"/>
      </p:ext>
    </p:extLst>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1"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B4E1F9"/>
            </a:gs>
            <a:gs pos="0">
              <a:schemeClr val="tx2">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69595" y="6324571"/>
            <a:ext cx="2232247" cy="471624"/>
          </a:xfrm>
        </p:spPr>
        <p:txBody>
          <a:bodyPr>
            <a:normAutofit fontScale="90000"/>
          </a:bodyPr>
          <a:lstStyle/>
          <a:p>
            <a:pPr algn="ctr"/>
            <a:r>
              <a:rPr lang="tr-TR" sz="1600" b="1" dirty="0">
                <a:solidFill>
                  <a:schemeClr val="bg1">
                    <a:lumMod val="65000"/>
                  </a:schemeClr>
                </a:solidFill>
                <a:effectLst/>
              </a:rPr>
              <a:t>MESUT YİĞİT</a:t>
            </a:r>
            <a:r>
              <a:rPr lang="tr-TR" sz="1600" dirty="0">
                <a:solidFill>
                  <a:schemeClr val="bg1">
                    <a:lumMod val="65000"/>
                  </a:schemeClr>
                </a:solidFill>
                <a:effectLst/>
              </a:rPr>
              <a:t/>
            </a:r>
            <a:br>
              <a:rPr lang="tr-TR" sz="1600" dirty="0">
                <a:solidFill>
                  <a:schemeClr val="bg1">
                    <a:lumMod val="65000"/>
                  </a:schemeClr>
                </a:solidFill>
                <a:effectLst/>
              </a:rPr>
            </a:br>
            <a:r>
              <a:rPr lang="tr-TR" sz="1600" b="1" dirty="0">
                <a:solidFill>
                  <a:schemeClr val="bg1">
                    <a:lumMod val="65000"/>
                  </a:schemeClr>
                </a:solidFill>
                <a:effectLst/>
              </a:rPr>
              <a:t>YEMİNLİ MALİ </a:t>
            </a:r>
            <a:r>
              <a:rPr lang="tr-TR" sz="1600" b="1" dirty="0" smtClean="0">
                <a:solidFill>
                  <a:schemeClr val="bg1">
                    <a:lumMod val="65000"/>
                  </a:schemeClr>
                </a:solidFill>
                <a:effectLst/>
              </a:rPr>
              <a:t>MÜŞAVİR</a:t>
            </a:r>
            <a:endParaRPr lang="tr-TR" sz="1600" dirty="0">
              <a:solidFill>
                <a:schemeClr val="bg1">
                  <a:lumMod val="65000"/>
                </a:schemeClr>
              </a:solidFill>
            </a:endParaRPr>
          </a:p>
        </p:txBody>
      </p:sp>
      <p:pic>
        <p:nvPicPr>
          <p:cNvPr id="1036"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00"/>
                    </a14:imgEffect>
                    <a14:imgEffect>
                      <a14:saturation sat="120000"/>
                    </a14:imgEffect>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0" y="6300077"/>
            <a:ext cx="680530" cy="4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a:xfrm>
            <a:off x="11989419" y="6358365"/>
            <a:ext cx="504056" cy="356343"/>
          </a:xfrm>
        </p:spPr>
        <p:txBody>
          <a:bodyPr/>
          <a:lstStyle/>
          <a:p>
            <a:pPr algn="ctr"/>
            <a:fld id="{28140BBF-EAB7-43D1-8B4A-9990D3932DF5}" type="slidenum">
              <a:rPr lang="tr-TR" sz="2000" b="1" smtClean="0">
                <a:solidFill>
                  <a:schemeClr val="bg2">
                    <a:lumMod val="25000"/>
                  </a:schemeClr>
                </a:solidFill>
                <a:latin typeface="Calibri" pitchFamily="34" charset="0"/>
                <a:cs typeface="Calibri" pitchFamily="34" charset="0"/>
              </a:rPr>
              <a:pPr algn="ctr"/>
              <a:t>12</a:t>
            </a:fld>
            <a:endParaRPr lang="tr-TR" sz="2000" b="1" dirty="0">
              <a:solidFill>
                <a:schemeClr val="bg2">
                  <a:lumMod val="25000"/>
                </a:schemeClr>
              </a:solidFill>
              <a:latin typeface="Calibri" pitchFamily="34" charset="0"/>
              <a:cs typeface="Calibri" pitchFamily="34" charset="0"/>
            </a:endParaRPr>
          </a:p>
        </p:txBody>
      </p:sp>
      <p:sp>
        <p:nvSpPr>
          <p:cNvPr id="6" name="Metin kutusu 5"/>
          <p:cNvSpPr txBox="1"/>
          <p:nvPr/>
        </p:nvSpPr>
        <p:spPr>
          <a:xfrm>
            <a:off x="872004" y="1313780"/>
            <a:ext cx="10299648" cy="4247317"/>
          </a:xfrm>
          <a:prstGeom prst="rect">
            <a:avLst/>
          </a:prstGeom>
          <a:noFill/>
        </p:spPr>
        <p:txBody>
          <a:bodyPr wrap="square" rtlCol="0">
            <a:spAutoFit/>
          </a:bodyPr>
          <a:lstStyle/>
          <a:p>
            <a:pPr marL="342900" indent="-342900">
              <a:spcAft>
                <a:spcPts val="600"/>
              </a:spcAft>
              <a:buFont typeface="Arial" pitchFamily="34" charset="0"/>
              <a:buChar char="•"/>
            </a:pPr>
            <a:r>
              <a:rPr lang="tr-TR" sz="2000" dirty="0" smtClean="0">
                <a:solidFill>
                  <a:schemeClr val="tx1">
                    <a:lumMod val="50000"/>
                  </a:schemeClr>
                </a:solidFill>
              </a:rPr>
              <a:t>Finansal </a:t>
            </a:r>
            <a:r>
              <a:rPr lang="tr-TR" sz="2000" dirty="0">
                <a:solidFill>
                  <a:schemeClr val="tx1">
                    <a:lumMod val="50000"/>
                  </a:schemeClr>
                </a:solidFill>
              </a:rPr>
              <a:t>tabloların inceleme elemanları bakımından dikkat çekici yönü; vergi matrahının saptanması ve vergi incelemesinin yapılabilmesi için işletmelerin düzenli muhasebe kayıtlarına sahip olması gerektiğidir. Finansal tabloların analizinin çok iyi bilinmesinin etkin bir vergi denetiminde büyük katkılar sağlayacağı düşünülmektedir. </a:t>
            </a:r>
          </a:p>
          <a:p>
            <a:pPr marL="342900" indent="-342900">
              <a:spcAft>
                <a:spcPts val="600"/>
              </a:spcAft>
              <a:buFont typeface="Arial" pitchFamily="34" charset="0"/>
              <a:buChar char="•"/>
            </a:pPr>
            <a:r>
              <a:rPr lang="tr-TR" sz="2000" dirty="0" smtClean="0">
                <a:solidFill>
                  <a:schemeClr val="tx1">
                    <a:lumMod val="50000"/>
                  </a:schemeClr>
                </a:solidFill>
              </a:rPr>
              <a:t>Etkin vergi </a:t>
            </a:r>
            <a:r>
              <a:rPr lang="tr-TR" sz="2000" dirty="0">
                <a:solidFill>
                  <a:schemeClr val="tx1">
                    <a:lumMod val="50000"/>
                  </a:schemeClr>
                </a:solidFill>
              </a:rPr>
              <a:t>denetimi için özellikle temel finansal tablolar aracılığıyla işletmelerin karlılık, verimlilik ve performansının çeşitli yönlerden ölçülmesi büyük önem taşımaktadır. Böylece finansal tabloların analiziyle işletmelerin geçmişteki ve şimdiki performansı karşılaştırılabileceği gibi, işletmelerin içerisinde bulunduğu sektörün ortalama oranlarıyla karşılaştırmalar yaparak, işletmelerin vergi kayıp ve kaçağının olup olmadığı tespit edilebilir.</a:t>
            </a:r>
          </a:p>
          <a:p>
            <a:pPr marL="342900" indent="-342900">
              <a:spcAft>
                <a:spcPts val="600"/>
              </a:spcAft>
              <a:buFont typeface="Arial" pitchFamily="34" charset="0"/>
              <a:buChar char="•"/>
            </a:pPr>
            <a:r>
              <a:rPr lang="tr-TR" sz="2000" dirty="0">
                <a:solidFill>
                  <a:schemeClr val="tx1">
                    <a:lumMod val="50000"/>
                  </a:schemeClr>
                </a:solidFill>
              </a:rPr>
              <a:t> 1. no.lu Muhasebe Sistemi Uygulama Genel Tebliği’nin III.C Temel Mali Tabloların Düzenlenme İlkeleri başlıklı bölümünde sayılan </a:t>
            </a:r>
            <a:r>
              <a:rPr lang="tr-TR" sz="2000" dirty="0" smtClean="0">
                <a:solidFill>
                  <a:schemeClr val="tx1">
                    <a:lumMod val="50000"/>
                  </a:schemeClr>
                </a:solidFill>
              </a:rPr>
              <a:t>ilkelere </a:t>
            </a:r>
            <a:r>
              <a:rPr lang="tr-TR" sz="2000" dirty="0">
                <a:solidFill>
                  <a:schemeClr val="tx1">
                    <a:lumMod val="50000"/>
                  </a:schemeClr>
                </a:solidFill>
              </a:rPr>
              <a:t>uyulması büyük ölçüde vergi incelemelerinde risk analizi nedeniyle eleştiriye muhatap olunup olunmamasını da </a:t>
            </a:r>
            <a:r>
              <a:rPr lang="tr-TR" sz="2000" dirty="0" smtClean="0">
                <a:solidFill>
                  <a:schemeClr val="tx1">
                    <a:lumMod val="50000"/>
                  </a:schemeClr>
                </a:solidFill>
              </a:rPr>
              <a:t>belirleyecektir.</a:t>
            </a:r>
            <a:endParaRPr lang="tr-TR" sz="2000" dirty="0">
              <a:solidFill>
                <a:schemeClr val="tx1">
                  <a:lumMod val="50000"/>
                </a:schemeClr>
              </a:solidFill>
            </a:endParaRPr>
          </a:p>
        </p:txBody>
      </p:sp>
    </p:spTree>
    <p:extLst>
      <p:ext uri="{BB962C8B-B14F-4D97-AF65-F5344CB8AC3E}">
        <p14:creationId xmlns:p14="http://schemas.microsoft.com/office/powerpoint/2010/main" val="3927382526"/>
      </p:ext>
    </p:extLst>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B4E1F9"/>
            </a:gs>
            <a:gs pos="0">
              <a:schemeClr val="tx2">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69595" y="6324571"/>
            <a:ext cx="2232247" cy="471624"/>
          </a:xfrm>
        </p:spPr>
        <p:txBody>
          <a:bodyPr>
            <a:normAutofit fontScale="90000"/>
          </a:bodyPr>
          <a:lstStyle/>
          <a:p>
            <a:pPr algn="ctr"/>
            <a:r>
              <a:rPr lang="tr-TR" sz="1600" b="1" dirty="0">
                <a:solidFill>
                  <a:schemeClr val="bg1">
                    <a:lumMod val="65000"/>
                  </a:schemeClr>
                </a:solidFill>
                <a:effectLst/>
              </a:rPr>
              <a:t>MESUT YİĞİT</a:t>
            </a:r>
            <a:r>
              <a:rPr lang="tr-TR" sz="1600" dirty="0">
                <a:solidFill>
                  <a:schemeClr val="bg1">
                    <a:lumMod val="65000"/>
                  </a:schemeClr>
                </a:solidFill>
                <a:effectLst/>
              </a:rPr>
              <a:t/>
            </a:r>
            <a:br>
              <a:rPr lang="tr-TR" sz="1600" dirty="0">
                <a:solidFill>
                  <a:schemeClr val="bg1">
                    <a:lumMod val="65000"/>
                  </a:schemeClr>
                </a:solidFill>
                <a:effectLst/>
              </a:rPr>
            </a:br>
            <a:r>
              <a:rPr lang="tr-TR" sz="1600" b="1" dirty="0">
                <a:solidFill>
                  <a:schemeClr val="bg1">
                    <a:lumMod val="65000"/>
                  </a:schemeClr>
                </a:solidFill>
                <a:effectLst/>
              </a:rPr>
              <a:t>YEMİNLİ MALİ </a:t>
            </a:r>
            <a:r>
              <a:rPr lang="tr-TR" sz="1600" b="1" dirty="0" smtClean="0">
                <a:solidFill>
                  <a:schemeClr val="bg1">
                    <a:lumMod val="65000"/>
                  </a:schemeClr>
                </a:solidFill>
                <a:effectLst/>
              </a:rPr>
              <a:t>MÜŞAVİR</a:t>
            </a:r>
            <a:endParaRPr lang="tr-TR" sz="1600" dirty="0">
              <a:solidFill>
                <a:schemeClr val="bg1">
                  <a:lumMod val="65000"/>
                </a:schemeClr>
              </a:solidFill>
            </a:endParaRPr>
          </a:p>
        </p:txBody>
      </p:sp>
      <p:pic>
        <p:nvPicPr>
          <p:cNvPr id="1036"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00"/>
                    </a14:imgEffect>
                    <a14:imgEffect>
                      <a14:saturation sat="120000"/>
                    </a14:imgEffect>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0" y="6300077"/>
            <a:ext cx="680530" cy="4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a:xfrm>
            <a:off x="11989419" y="6358365"/>
            <a:ext cx="504056" cy="356343"/>
          </a:xfrm>
        </p:spPr>
        <p:txBody>
          <a:bodyPr/>
          <a:lstStyle/>
          <a:p>
            <a:pPr algn="ctr"/>
            <a:fld id="{28140BBF-EAB7-43D1-8B4A-9990D3932DF5}" type="slidenum">
              <a:rPr lang="tr-TR" sz="2000" b="1" smtClean="0">
                <a:solidFill>
                  <a:schemeClr val="bg2">
                    <a:lumMod val="25000"/>
                  </a:schemeClr>
                </a:solidFill>
                <a:latin typeface="Calibri" pitchFamily="34" charset="0"/>
                <a:cs typeface="Calibri" pitchFamily="34" charset="0"/>
              </a:rPr>
              <a:pPr algn="ctr"/>
              <a:t>13</a:t>
            </a:fld>
            <a:endParaRPr lang="tr-TR" sz="2000" b="1" dirty="0">
              <a:solidFill>
                <a:schemeClr val="bg2">
                  <a:lumMod val="25000"/>
                </a:schemeClr>
              </a:solidFill>
              <a:latin typeface="Calibri" pitchFamily="34" charset="0"/>
              <a:cs typeface="Calibri" pitchFamily="34" charset="0"/>
            </a:endParaRPr>
          </a:p>
        </p:txBody>
      </p:sp>
      <p:sp>
        <p:nvSpPr>
          <p:cNvPr id="6" name="Metin kutusu 5"/>
          <p:cNvSpPr txBox="1"/>
          <p:nvPr/>
        </p:nvSpPr>
        <p:spPr>
          <a:xfrm>
            <a:off x="972195" y="927132"/>
            <a:ext cx="7632848" cy="5232202"/>
          </a:xfrm>
          <a:prstGeom prst="rect">
            <a:avLst/>
          </a:prstGeom>
          <a:noFill/>
        </p:spPr>
        <p:txBody>
          <a:bodyPr wrap="square" rtlCol="0">
            <a:spAutoFit/>
          </a:bodyPr>
          <a:lstStyle/>
          <a:p>
            <a:pPr>
              <a:lnSpc>
                <a:spcPct val="200000"/>
              </a:lnSpc>
              <a:spcBef>
                <a:spcPts val="600"/>
              </a:spcBef>
              <a:spcAft>
                <a:spcPts val="600"/>
              </a:spcAft>
            </a:pPr>
            <a:r>
              <a:rPr lang="tr-TR" sz="2400" b="1" dirty="0" smtClean="0">
                <a:solidFill>
                  <a:schemeClr val="accent5">
                    <a:lumMod val="75000"/>
                  </a:schemeClr>
                </a:solidFill>
              </a:rPr>
              <a:t>TEMEL </a:t>
            </a:r>
            <a:r>
              <a:rPr lang="tr-TR" sz="2400" b="1" dirty="0">
                <a:solidFill>
                  <a:schemeClr val="accent5">
                    <a:lumMod val="75000"/>
                  </a:schemeClr>
                </a:solidFill>
              </a:rPr>
              <a:t>MALİ TABLOLARIN DÜZENLENME İLKELERİ</a:t>
            </a:r>
            <a:r>
              <a:rPr lang="tr-TR" sz="2400" b="1" dirty="0" smtClean="0">
                <a:solidFill>
                  <a:schemeClr val="accent5">
                    <a:lumMod val="75000"/>
                  </a:schemeClr>
                </a:solidFill>
              </a:rPr>
              <a:t>:</a:t>
            </a:r>
          </a:p>
          <a:p>
            <a:pPr>
              <a:lnSpc>
                <a:spcPct val="150000"/>
              </a:lnSpc>
              <a:spcBef>
                <a:spcPts val="600"/>
              </a:spcBef>
            </a:pPr>
            <a:r>
              <a:rPr lang="tr-TR" sz="2400" dirty="0">
                <a:solidFill>
                  <a:schemeClr val="tx1">
                    <a:lumMod val="50000"/>
                  </a:schemeClr>
                </a:solidFill>
              </a:rPr>
              <a:t> 1- Gelir Tablosu </a:t>
            </a:r>
            <a:r>
              <a:rPr lang="tr-TR" sz="2400" dirty="0" smtClean="0">
                <a:solidFill>
                  <a:schemeClr val="tx1">
                    <a:lumMod val="50000"/>
                  </a:schemeClr>
                </a:solidFill>
              </a:rPr>
              <a:t>İlkeleri</a:t>
            </a:r>
          </a:p>
          <a:p>
            <a:r>
              <a:rPr lang="tr-TR" sz="2400" dirty="0">
                <a:solidFill>
                  <a:schemeClr val="tx1">
                    <a:lumMod val="50000"/>
                  </a:schemeClr>
                </a:solidFill>
              </a:rPr>
              <a:t> Gelir tablosu ilkelerinin amacı; satışların, gelirlerin, satışlar maliyetinin, giderlerin, kâr ve zararlara ait hesapların ve belli dönemlere ait işletme faaliyeti sonuçlarının sınıflandırılmış ve gerçeğe uygun olarak gösterilmesini sağlamaktır.</a:t>
            </a:r>
          </a:p>
          <a:p>
            <a:r>
              <a:rPr lang="tr-TR" sz="2400" dirty="0">
                <a:solidFill>
                  <a:schemeClr val="tx1">
                    <a:lumMod val="50000"/>
                  </a:schemeClr>
                </a:solidFill>
              </a:rPr>
              <a:t>     Bütün satışlar, gelir ve kârlar ile maliyet, gider ve zararlar brüt tutarları üzerinden gösterilirler ve hiç bir satış, gelir ve kâr kalemi bir maliyet, gider ve zarar kalemi ile tamamen veya kısmen karşılaştırılmak suretiyle gelir tablosu kapsamından çıkarılamaz</a:t>
            </a:r>
            <a:r>
              <a:rPr lang="tr-TR" sz="2400" dirty="0" smtClean="0">
                <a:solidFill>
                  <a:schemeClr val="tx1">
                    <a:lumMod val="50000"/>
                  </a:schemeClr>
                </a:solidFill>
              </a:rPr>
              <a:t>.</a:t>
            </a:r>
            <a:endParaRPr lang="tr-TR" sz="2400" dirty="0">
              <a:solidFill>
                <a:schemeClr val="tx1">
                  <a:lumMod val="50000"/>
                </a:schemeClr>
              </a:solidFill>
            </a:endParaRPr>
          </a:p>
        </p:txBody>
      </p:sp>
      <p:pic>
        <p:nvPicPr>
          <p:cNvPr id="3" name="Resi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5083" y="3546028"/>
            <a:ext cx="3168352" cy="2464482"/>
          </a:xfrm>
          <a:prstGeom prst="rect">
            <a:avLst/>
          </a:prstGeom>
        </p:spPr>
      </p:pic>
    </p:spTree>
    <p:extLst>
      <p:ext uri="{BB962C8B-B14F-4D97-AF65-F5344CB8AC3E}">
        <p14:creationId xmlns:p14="http://schemas.microsoft.com/office/powerpoint/2010/main" val="3459504059"/>
      </p:ext>
    </p:extLst>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B4E1F9"/>
            </a:gs>
            <a:gs pos="0">
              <a:schemeClr val="tx2">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69595" y="6324571"/>
            <a:ext cx="2232247" cy="471624"/>
          </a:xfrm>
        </p:spPr>
        <p:txBody>
          <a:bodyPr>
            <a:normAutofit fontScale="90000"/>
          </a:bodyPr>
          <a:lstStyle/>
          <a:p>
            <a:pPr algn="ctr"/>
            <a:r>
              <a:rPr lang="tr-TR" sz="1600" b="1" dirty="0">
                <a:solidFill>
                  <a:schemeClr val="bg1">
                    <a:lumMod val="65000"/>
                  </a:schemeClr>
                </a:solidFill>
                <a:effectLst/>
              </a:rPr>
              <a:t>MESUT YİĞİT</a:t>
            </a:r>
            <a:r>
              <a:rPr lang="tr-TR" sz="1600" dirty="0">
                <a:solidFill>
                  <a:schemeClr val="bg1">
                    <a:lumMod val="65000"/>
                  </a:schemeClr>
                </a:solidFill>
                <a:effectLst/>
              </a:rPr>
              <a:t/>
            </a:r>
            <a:br>
              <a:rPr lang="tr-TR" sz="1600" dirty="0">
                <a:solidFill>
                  <a:schemeClr val="bg1">
                    <a:lumMod val="65000"/>
                  </a:schemeClr>
                </a:solidFill>
                <a:effectLst/>
              </a:rPr>
            </a:br>
            <a:r>
              <a:rPr lang="tr-TR" sz="1600" b="1" dirty="0">
                <a:solidFill>
                  <a:schemeClr val="bg1">
                    <a:lumMod val="65000"/>
                  </a:schemeClr>
                </a:solidFill>
                <a:effectLst/>
              </a:rPr>
              <a:t>YEMİNLİ MALİ </a:t>
            </a:r>
            <a:r>
              <a:rPr lang="tr-TR" sz="1600" b="1" dirty="0" smtClean="0">
                <a:solidFill>
                  <a:schemeClr val="bg1">
                    <a:lumMod val="65000"/>
                  </a:schemeClr>
                </a:solidFill>
                <a:effectLst/>
              </a:rPr>
              <a:t>MÜŞAVİR</a:t>
            </a:r>
            <a:endParaRPr lang="tr-TR" sz="1600" dirty="0">
              <a:solidFill>
                <a:schemeClr val="bg1">
                  <a:lumMod val="65000"/>
                </a:schemeClr>
              </a:solidFill>
            </a:endParaRPr>
          </a:p>
        </p:txBody>
      </p:sp>
      <p:pic>
        <p:nvPicPr>
          <p:cNvPr id="1036"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00"/>
                    </a14:imgEffect>
                    <a14:imgEffect>
                      <a14:saturation sat="120000"/>
                    </a14:imgEffect>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0" y="6300077"/>
            <a:ext cx="680530" cy="4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a:xfrm>
            <a:off x="11989419" y="6358365"/>
            <a:ext cx="504056" cy="356343"/>
          </a:xfrm>
        </p:spPr>
        <p:txBody>
          <a:bodyPr/>
          <a:lstStyle/>
          <a:p>
            <a:pPr algn="ctr"/>
            <a:fld id="{28140BBF-EAB7-43D1-8B4A-9990D3932DF5}" type="slidenum">
              <a:rPr lang="tr-TR" sz="2000" b="1" smtClean="0">
                <a:solidFill>
                  <a:schemeClr val="bg2">
                    <a:lumMod val="25000"/>
                  </a:schemeClr>
                </a:solidFill>
                <a:latin typeface="Calibri" pitchFamily="34" charset="0"/>
                <a:cs typeface="Calibri" pitchFamily="34" charset="0"/>
              </a:rPr>
              <a:pPr algn="ctr"/>
              <a:t>14</a:t>
            </a:fld>
            <a:endParaRPr lang="tr-TR" sz="2000" b="1" dirty="0">
              <a:solidFill>
                <a:schemeClr val="bg2">
                  <a:lumMod val="25000"/>
                </a:schemeClr>
              </a:solidFill>
              <a:latin typeface="Calibri" pitchFamily="34" charset="0"/>
              <a:cs typeface="Calibri" pitchFamily="34" charset="0"/>
            </a:endParaRPr>
          </a:p>
        </p:txBody>
      </p:sp>
      <p:sp>
        <p:nvSpPr>
          <p:cNvPr id="6" name="Metin kutusu 5"/>
          <p:cNvSpPr txBox="1"/>
          <p:nvPr/>
        </p:nvSpPr>
        <p:spPr>
          <a:xfrm>
            <a:off x="972195" y="737716"/>
            <a:ext cx="7344816" cy="5601533"/>
          </a:xfrm>
          <a:prstGeom prst="rect">
            <a:avLst/>
          </a:prstGeom>
          <a:noFill/>
        </p:spPr>
        <p:txBody>
          <a:bodyPr wrap="square" rtlCol="0">
            <a:spAutoFit/>
          </a:bodyPr>
          <a:lstStyle/>
          <a:p>
            <a:pPr>
              <a:lnSpc>
                <a:spcPct val="200000"/>
              </a:lnSpc>
              <a:spcBef>
                <a:spcPts val="600"/>
              </a:spcBef>
              <a:spcAft>
                <a:spcPts val="600"/>
              </a:spcAft>
            </a:pPr>
            <a:r>
              <a:rPr lang="tr-TR" sz="2400" b="1" dirty="0" smtClean="0">
                <a:solidFill>
                  <a:schemeClr val="accent5">
                    <a:lumMod val="75000"/>
                  </a:schemeClr>
                </a:solidFill>
              </a:rPr>
              <a:t>TEMEL </a:t>
            </a:r>
            <a:r>
              <a:rPr lang="tr-TR" sz="2400" b="1" dirty="0">
                <a:solidFill>
                  <a:schemeClr val="accent5">
                    <a:lumMod val="75000"/>
                  </a:schemeClr>
                </a:solidFill>
              </a:rPr>
              <a:t>MALİ TABLOLARIN DÜZENLENME İLKELERİ</a:t>
            </a:r>
            <a:r>
              <a:rPr lang="tr-TR" sz="2400" b="1" dirty="0" smtClean="0">
                <a:solidFill>
                  <a:schemeClr val="accent5">
                    <a:lumMod val="75000"/>
                  </a:schemeClr>
                </a:solidFill>
              </a:rPr>
              <a:t>:</a:t>
            </a:r>
          </a:p>
          <a:p>
            <a:pPr>
              <a:lnSpc>
                <a:spcPct val="150000"/>
              </a:lnSpc>
              <a:spcBef>
                <a:spcPts val="600"/>
              </a:spcBef>
            </a:pPr>
            <a:r>
              <a:rPr lang="tr-TR" sz="2400" dirty="0">
                <a:solidFill>
                  <a:schemeClr val="tx1">
                    <a:lumMod val="50000"/>
                  </a:schemeClr>
                </a:solidFill>
              </a:rPr>
              <a:t> 2- Bilanço </a:t>
            </a:r>
            <a:r>
              <a:rPr lang="tr-TR" sz="2400" dirty="0" smtClean="0">
                <a:solidFill>
                  <a:schemeClr val="tx1">
                    <a:lumMod val="50000"/>
                  </a:schemeClr>
                </a:solidFill>
              </a:rPr>
              <a:t>İlkeleri</a:t>
            </a:r>
          </a:p>
          <a:p>
            <a:r>
              <a:rPr lang="tr-TR" sz="2400" dirty="0">
                <a:solidFill>
                  <a:schemeClr val="tx1">
                    <a:lumMod val="50000"/>
                  </a:schemeClr>
                </a:solidFill>
              </a:rPr>
              <a:t> Bilanço ilkelerinin amacı; sermaye koyan veya sonradan kendilerine ait kârı işletmede bırakan sahip ve hissedarlar ile alacaklıların işletmeye sağladıkları kaynaklar ve bunlarla elde edilen varlıkların muhasebe kayıt, hesap ve tablolarında anlamlı bir şekilde tespit edilmesi ve gösterilmesi yoluyla, belli bir tarihte işletmenin mali durumunun açıklıkla ve ilgililer için gerçeğe uygun olarak yansıtılmasıdır.</a:t>
            </a:r>
          </a:p>
          <a:p>
            <a:r>
              <a:rPr lang="tr-TR" sz="2400" dirty="0">
                <a:solidFill>
                  <a:schemeClr val="tx1">
                    <a:lumMod val="50000"/>
                  </a:schemeClr>
                </a:solidFill>
              </a:rPr>
              <a:t>     Bilanço, varlıkların içinde bulunulan zamandaki değerini veya tasfiye halinde bunların satışından elde edilecek para tutarlarını yansıtan bir tablo değildir</a:t>
            </a:r>
            <a:r>
              <a:rPr lang="tr-TR" sz="2400" dirty="0" smtClean="0">
                <a:solidFill>
                  <a:schemeClr val="tx1">
                    <a:lumMod val="50000"/>
                  </a:schemeClr>
                </a:solidFill>
              </a:rPr>
              <a:t>.</a:t>
            </a:r>
            <a:endParaRPr lang="tr-TR" sz="2400" dirty="0">
              <a:solidFill>
                <a:schemeClr val="tx1">
                  <a:lumMod val="50000"/>
                </a:schemeClr>
              </a:solidFill>
            </a:endParaRPr>
          </a:p>
        </p:txBody>
      </p:sp>
      <p:pic>
        <p:nvPicPr>
          <p:cNvPr id="3" name="Resi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5083" y="3618036"/>
            <a:ext cx="3168352" cy="2464482"/>
          </a:xfrm>
          <a:prstGeom prst="rect">
            <a:avLst/>
          </a:prstGeom>
        </p:spPr>
      </p:pic>
    </p:spTree>
    <p:extLst>
      <p:ext uri="{BB962C8B-B14F-4D97-AF65-F5344CB8AC3E}">
        <p14:creationId xmlns:p14="http://schemas.microsoft.com/office/powerpoint/2010/main" val="3313332299"/>
      </p:ext>
    </p:extLst>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B4E1F9"/>
            </a:gs>
            <a:gs pos="0">
              <a:schemeClr val="tx2">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69595" y="6324571"/>
            <a:ext cx="2232247" cy="471624"/>
          </a:xfrm>
        </p:spPr>
        <p:txBody>
          <a:bodyPr>
            <a:normAutofit fontScale="90000"/>
          </a:bodyPr>
          <a:lstStyle/>
          <a:p>
            <a:pPr algn="ctr"/>
            <a:r>
              <a:rPr lang="tr-TR" sz="1600" b="1" dirty="0">
                <a:solidFill>
                  <a:schemeClr val="bg1">
                    <a:lumMod val="65000"/>
                  </a:schemeClr>
                </a:solidFill>
                <a:effectLst/>
              </a:rPr>
              <a:t>MESUT YİĞİT</a:t>
            </a:r>
            <a:r>
              <a:rPr lang="tr-TR" sz="1600" dirty="0">
                <a:solidFill>
                  <a:schemeClr val="bg1">
                    <a:lumMod val="65000"/>
                  </a:schemeClr>
                </a:solidFill>
                <a:effectLst/>
              </a:rPr>
              <a:t/>
            </a:r>
            <a:br>
              <a:rPr lang="tr-TR" sz="1600" dirty="0">
                <a:solidFill>
                  <a:schemeClr val="bg1">
                    <a:lumMod val="65000"/>
                  </a:schemeClr>
                </a:solidFill>
                <a:effectLst/>
              </a:rPr>
            </a:br>
            <a:r>
              <a:rPr lang="tr-TR" sz="1600" b="1" dirty="0">
                <a:solidFill>
                  <a:schemeClr val="bg1">
                    <a:lumMod val="65000"/>
                  </a:schemeClr>
                </a:solidFill>
                <a:effectLst/>
              </a:rPr>
              <a:t>YEMİNLİ MALİ </a:t>
            </a:r>
            <a:r>
              <a:rPr lang="tr-TR" sz="1600" b="1" dirty="0" smtClean="0">
                <a:solidFill>
                  <a:schemeClr val="bg1">
                    <a:lumMod val="65000"/>
                  </a:schemeClr>
                </a:solidFill>
                <a:effectLst/>
              </a:rPr>
              <a:t>MÜŞAVİR</a:t>
            </a:r>
            <a:endParaRPr lang="tr-TR" sz="1600" dirty="0">
              <a:solidFill>
                <a:schemeClr val="bg1">
                  <a:lumMod val="65000"/>
                </a:schemeClr>
              </a:solidFill>
            </a:endParaRPr>
          </a:p>
        </p:txBody>
      </p:sp>
      <p:pic>
        <p:nvPicPr>
          <p:cNvPr id="1036"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00"/>
                    </a14:imgEffect>
                    <a14:imgEffect>
                      <a14:saturation sat="120000"/>
                    </a14:imgEffect>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0" y="6300077"/>
            <a:ext cx="680530" cy="4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a:xfrm>
            <a:off x="11989419" y="6358365"/>
            <a:ext cx="504056" cy="356343"/>
          </a:xfrm>
        </p:spPr>
        <p:txBody>
          <a:bodyPr/>
          <a:lstStyle/>
          <a:p>
            <a:pPr algn="ctr"/>
            <a:fld id="{28140BBF-EAB7-43D1-8B4A-9990D3932DF5}" type="slidenum">
              <a:rPr lang="tr-TR" sz="2000" b="1" smtClean="0">
                <a:solidFill>
                  <a:schemeClr val="bg2">
                    <a:lumMod val="25000"/>
                  </a:schemeClr>
                </a:solidFill>
                <a:latin typeface="Calibri" pitchFamily="34" charset="0"/>
                <a:cs typeface="Calibri" pitchFamily="34" charset="0"/>
              </a:rPr>
              <a:pPr algn="ctr"/>
              <a:t>15</a:t>
            </a:fld>
            <a:endParaRPr lang="tr-TR" sz="2000" b="1" dirty="0">
              <a:solidFill>
                <a:schemeClr val="bg2">
                  <a:lumMod val="25000"/>
                </a:schemeClr>
              </a:solidFill>
              <a:latin typeface="Calibri" pitchFamily="34" charset="0"/>
              <a:cs typeface="Calibri" pitchFamily="34" charset="0"/>
            </a:endParaRPr>
          </a:p>
        </p:txBody>
      </p:sp>
      <p:sp>
        <p:nvSpPr>
          <p:cNvPr id="6" name="Metin kutusu 5"/>
          <p:cNvSpPr txBox="1"/>
          <p:nvPr/>
        </p:nvSpPr>
        <p:spPr>
          <a:xfrm>
            <a:off x="972195" y="737716"/>
            <a:ext cx="7704856" cy="5278368"/>
          </a:xfrm>
          <a:prstGeom prst="rect">
            <a:avLst/>
          </a:prstGeom>
          <a:noFill/>
        </p:spPr>
        <p:txBody>
          <a:bodyPr wrap="square" rtlCol="0">
            <a:spAutoFit/>
          </a:bodyPr>
          <a:lstStyle/>
          <a:p>
            <a:r>
              <a:rPr lang="tr-TR" sz="2400" dirty="0" smtClean="0">
                <a:solidFill>
                  <a:schemeClr val="tx1">
                    <a:lumMod val="50000"/>
                  </a:schemeClr>
                </a:solidFill>
              </a:rPr>
              <a:t>Bütün varlıklar, yabancı kaynaklar ve öz kaynaklar bilançoda gayrisafi değerleri ile gösterilirler. Bu ilke, bilançonun net değer esasına göre düzenlenmesine bir engel oluşturmaz. Bu doğrultuda net değer bilanço </a:t>
            </a:r>
            <a:r>
              <a:rPr lang="tr-TR" sz="2400" dirty="0">
                <a:solidFill>
                  <a:schemeClr val="tx1">
                    <a:lumMod val="50000"/>
                  </a:schemeClr>
                </a:solidFill>
              </a:rPr>
              <a:t>düzenlenmesinin gereği olarak indirim kalemlerinin ilgili hesapların altında açıkça gösterilmesi esastır.</a:t>
            </a:r>
          </a:p>
          <a:p>
            <a:pPr>
              <a:spcBef>
                <a:spcPts val="600"/>
              </a:spcBef>
            </a:pPr>
            <a:r>
              <a:rPr lang="tr-TR" sz="2400" dirty="0">
                <a:solidFill>
                  <a:schemeClr val="tx1">
                    <a:lumMod val="50000"/>
                  </a:schemeClr>
                </a:solidFill>
              </a:rPr>
              <a:t>Bu amaç doğrultusunda benimsenen bilanço ilkeleri;</a:t>
            </a:r>
          </a:p>
          <a:p>
            <a:pPr>
              <a:lnSpc>
                <a:spcPct val="150000"/>
              </a:lnSpc>
              <a:spcBef>
                <a:spcPts val="600"/>
              </a:spcBef>
            </a:pPr>
            <a:r>
              <a:rPr lang="tr-TR" sz="2400" dirty="0" smtClean="0">
                <a:solidFill>
                  <a:schemeClr val="tx1">
                    <a:lumMod val="50000"/>
                  </a:schemeClr>
                </a:solidFill>
              </a:rPr>
              <a:t>     </a:t>
            </a:r>
            <a:r>
              <a:rPr lang="tr-TR" sz="2400" dirty="0">
                <a:solidFill>
                  <a:schemeClr val="tx1">
                    <a:lumMod val="50000"/>
                  </a:schemeClr>
                </a:solidFill>
              </a:rPr>
              <a:t>a) Varlıklara İlişkin İlkeler,</a:t>
            </a:r>
          </a:p>
          <a:p>
            <a:pPr>
              <a:lnSpc>
                <a:spcPct val="150000"/>
              </a:lnSpc>
              <a:spcBef>
                <a:spcPts val="600"/>
              </a:spcBef>
            </a:pPr>
            <a:r>
              <a:rPr lang="tr-TR" sz="2400" dirty="0">
                <a:solidFill>
                  <a:schemeClr val="tx1">
                    <a:lumMod val="50000"/>
                  </a:schemeClr>
                </a:solidFill>
              </a:rPr>
              <a:t>     b) Yabancı Kaynaklara İlişkin İlkeler,</a:t>
            </a:r>
          </a:p>
          <a:p>
            <a:pPr>
              <a:lnSpc>
                <a:spcPct val="150000"/>
              </a:lnSpc>
              <a:spcBef>
                <a:spcPts val="600"/>
              </a:spcBef>
            </a:pPr>
            <a:r>
              <a:rPr lang="tr-TR" sz="2400" dirty="0">
                <a:solidFill>
                  <a:schemeClr val="tx1">
                    <a:lumMod val="50000"/>
                  </a:schemeClr>
                </a:solidFill>
              </a:rPr>
              <a:t>     c) Öz kaynaklara İlişkin İlkeler</a:t>
            </a:r>
            <a:r>
              <a:rPr lang="tr-TR" sz="2400" dirty="0" smtClean="0">
                <a:solidFill>
                  <a:schemeClr val="tx1">
                    <a:lumMod val="50000"/>
                  </a:schemeClr>
                </a:solidFill>
              </a:rPr>
              <a:t>.</a:t>
            </a:r>
          </a:p>
          <a:p>
            <a:pPr>
              <a:lnSpc>
                <a:spcPct val="150000"/>
              </a:lnSpc>
              <a:spcBef>
                <a:spcPts val="600"/>
              </a:spcBef>
            </a:pPr>
            <a:r>
              <a:rPr lang="tr-TR" sz="2400" dirty="0" smtClean="0">
                <a:solidFill>
                  <a:schemeClr val="tx1">
                    <a:lumMod val="50000"/>
                  </a:schemeClr>
                </a:solidFill>
              </a:rPr>
              <a:t>Olarak açıklanmıştır.</a:t>
            </a:r>
            <a:endParaRPr lang="tr-TR" sz="2400" dirty="0">
              <a:solidFill>
                <a:schemeClr val="tx1">
                  <a:lumMod val="50000"/>
                </a:schemeClr>
              </a:solidFill>
            </a:endParaRPr>
          </a:p>
        </p:txBody>
      </p:sp>
      <p:pic>
        <p:nvPicPr>
          <p:cNvPr id="3" name="Resi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5083" y="3618036"/>
            <a:ext cx="3168352" cy="2464482"/>
          </a:xfrm>
          <a:prstGeom prst="rect">
            <a:avLst/>
          </a:prstGeom>
        </p:spPr>
      </p:pic>
    </p:spTree>
    <p:extLst>
      <p:ext uri="{BB962C8B-B14F-4D97-AF65-F5344CB8AC3E}">
        <p14:creationId xmlns:p14="http://schemas.microsoft.com/office/powerpoint/2010/main" val="1774277670"/>
      </p:ext>
    </p:extLst>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B4E1F9"/>
            </a:gs>
            <a:gs pos="0">
              <a:schemeClr val="tx2">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69595" y="6324571"/>
            <a:ext cx="2232247" cy="471624"/>
          </a:xfrm>
        </p:spPr>
        <p:txBody>
          <a:bodyPr>
            <a:normAutofit fontScale="90000"/>
          </a:bodyPr>
          <a:lstStyle/>
          <a:p>
            <a:pPr algn="ctr"/>
            <a:r>
              <a:rPr lang="tr-TR" sz="1600" b="1" dirty="0">
                <a:solidFill>
                  <a:schemeClr val="bg1">
                    <a:lumMod val="65000"/>
                  </a:schemeClr>
                </a:solidFill>
                <a:effectLst/>
              </a:rPr>
              <a:t>MESUT YİĞİT</a:t>
            </a:r>
            <a:r>
              <a:rPr lang="tr-TR" sz="1600" dirty="0">
                <a:solidFill>
                  <a:schemeClr val="bg1">
                    <a:lumMod val="65000"/>
                  </a:schemeClr>
                </a:solidFill>
                <a:effectLst/>
              </a:rPr>
              <a:t/>
            </a:r>
            <a:br>
              <a:rPr lang="tr-TR" sz="1600" dirty="0">
                <a:solidFill>
                  <a:schemeClr val="bg1">
                    <a:lumMod val="65000"/>
                  </a:schemeClr>
                </a:solidFill>
                <a:effectLst/>
              </a:rPr>
            </a:br>
            <a:r>
              <a:rPr lang="tr-TR" sz="1600" b="1" dirty="0">
                <a:solidFill>
                  <a:schemeClr val="bg1">
                    <a:lumMod val="65000"/>
                  </a:schemeClr>
                </a:solidFill>
                <a:effectLst/>
              </a:rPr>
              <a:t>YEMİNLİ MALİ </a:t>
            </a:r>
            <a:r>
              <a:rPr lang="tr-TR" sz="1600" b="1" dirty="0" smtClean="0">
                <a:solidFill>
                  <a:schemeClr val="bg1">
                    <a:lumMod val="65000"/>
                  </a:schemeClr>
                </a:solidFill>
                <a:effectLst/>
              </a:rPr>
              <a:t>MÜŞAVİR</a:t>
            </a:r>
            <a:endParaRPr lang="tr-TR" sz="1600" dirty="0">
              <a:solidFill>
                <a:schemeClr val="bg1">
                  <a:lumMod val="65000"/>
                </a:schemeClr>
              </a:solidFill>
            </a:endParaRPr>
          </a:p>
        </p:txBody>
      </p:sp>
      <p:pic>
        <p:nvPicPr>
          <p:cNvPr id="1036"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00"/>
                    </a14:imgEffect>
                    <a14:imgEffect>
                      <a14:saturation sat="120000"/>
                    </a14:imgEffect>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0" y="6300077"/>
            <a:ext cx="680530" cy="4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a:xfrm>
            <a:off x="11989419" y="6358365"/>
            <a:ext cx="504056" cy="356343"/>
          </a:xfrm>
        </p:spPr>
        <p:txBody>
          <a:bodyPr/>
          <a:lstStyle/>
          <a:p>
            <a:pPr algn="ctr"/>
            <a:fld id="{28140BBF-EAB7-43D1-8B4A-9990D3932DF5}" type="slidenum">
              <a:rPr lang="tr-TR" sz="2000" b="1" smtClean="0">
                <a:solidFill>
                  <a:schemeClr val="bg2">
                    <a:lumMod val="25000"/>
                  </a:schemeClr>
                </a:solidFill>
                <a:latin typeface="Calibri" pitchFamily="34" charset="0"/>
                <a:cs typeface="Calibri" pitchFamily="34" charset="0"/>
              </a:rPr>
              <a:pPr algn="ctr"/>
              <a:t>16</a:t>
            </a:fld>
            <a:endParaRPr lang="tr-TR" sz="2000" b="1" dirty="0">
              <a:solidFill>
                <a:schemeClr val="bg2">
                  <a:lumMod val="25000"/>
                </a:schemeClr>
              </a:solidFill>
              <a:latin typeface="Calibri" pitchFamily="34" charset="0"/>
              <a:cs typeface="Calibri" pitchFamily="34" charset="0"/>
            </a:endParaRPr>
          </a:p>
        </p:txBody>
      </p:sp>
      <p:sp>
        <p:nvSpPr>
          <p:cNvPr id="9" name="Metin kutusu 8"/>
          <p:cNvSpPr txBox="1"/>
          <p:nvPr/>
        </p:nvSpPr>
        <p:spPr>
          <a:xfrm>
            <a:off x="1404243" y="683155"/>
            <a:ext cx="9433048" cy="5278368"/>
          </a:xfrm>
          <a:prstGeom prst="rect">
            <a:avLst/>
          </a:prstGeom>
          <a:noFill/>
        </p:spPr>
        <p:txBody>
          <a:bodyPr wrap="square" rtlCol="0">
            <a:spAutoFit/>
          </a:bodyPr>
          <a:lstStyle/>
          <a:p>
            <a:r>
              <a:rPr lang="tr-TR" sz="2400" b="1" dirty="0" smtClean="0">
                <a:solidFill>
                  <a:schemeClr val="accent5">
                    <a:lumMod val="75000"/>
                  </a:schemeClr>
                </a:solidFill>
              </a:rPr>
              <a:t>BU İLKELER ÇERÇEVESİNDE MUHASEBE HESAPLARININ DENETİMİNDE ÖNEM ARZ EDEN HUSUSLARI ÖRNEKLEMEMİZ GEREKİRSE;</a:t>
            </a:r>
          </a:p>
          <a:p>
            <a:endParaRPr lang="tr-TR" sz="500" b="1" dirty="0">
              <a:solidFill>
                <a:schemeClr val="accent5">
                  <a:lumMod val="75000"/>
                </a:schemeClr>
              </a:solidFill>
            </a:endParaRPr>
          </a:p>
          <a:p>
            <a:pPr algn="ctr"/>
            <a:r>
              <a:rPr lang="tr-TR" sz="3000" b="1" dirty="0">
                <a:solidFill>
                  <a:srgbClr val="C660C8"/>
                </a:solidFill>
                <a:latin typeface="Calibri" pitchFamily="34" charset="0"/>
                <a:cs typeface="Calibri" pitchFamily="34" charset="0"/>
              </a:rPr>
              <a:t>DÖNEN </a:t>
            </a:r>
            <a:r>
              <a:rPr lang="tr-TR" sz="3000" b="1" dirty="0" smtClean="0">
                <a:solidFill>
                  <a:srgbClr val="C660C8"/>
                </a:solidFill>
                <a:latin typeface="Calibri" pitchFamily="34" charset="0"/>
                <a:cs typeface="Calibri" pitchFamily="34" charset="0"/>
              </a:rPr>
              <a:t>VARLIKLAR</a:t>
            </a:r>
          </a:p>
          <a:p>
            <a:pPr algn="ctr"/>
            <a:endParaRPr lang="tr-TR" sz="800" b="1" dirty="0">
              <a:solidFill>
                <a:schemeClr val="accent5">
                  <a:lumMod val="75000"/>
                </a:schemeClr>
              </a:solidFill>
            </a:endParaRPr>
          </a:p>
          <a:p>
            <a:pPr>
              <a:lnSpc>
                <a:spcPct val="150000"/>
              </a:lnSpc>
              <a:spcBef>
                <a:spcPts val="600"/>
              </a:spcBef>
              <a:spcAft>
                <a:spcPts val="600"/>
              </a:spcAft>
            </a:pPr>
            <a:r>
              <a:rPr lang="tr-TR" sz="2400" b="1" dirty="0">
                <a:solidFill>
                  <a:schemeClr val="accent5">
                    <a:lumMod val="75000"/>
                  </a:schemeClr>
                </a:solidFill>
                <a:latin typeface="Times New Roman" pitchFamily="18" charset="0"/>
                <a:cs typeface="Times New Roman" pitchFamily="18" charset="0"/>
              </a:rPr>
              <a:t>100. KASA HESABI:</a:t>
            </a:r>
          </a:p>
          <a:p>
            <a:endParaRPr lang="tr-TR" sz="2000" dirty="0">
              <a:solidFill>
                <a:schemeClr val="tx1">
                  <a:lumMod val="50000"/>
                </a:schemeClr>
              </a:solidFill>
            </a:endParaRPr>
          </a:p>
          <a:p>
            <a:pPr marL="342900" lvl="0" indent="-342900">
              <a:buFont typeface="Arial" pitchFamily="34" charset="0"/>
              <a:buChar char="•"/>
            </a:pPr>
            <a:r>
              <a:rPr lang="tr-TR" sz="2000" dirty="0">
                <a:solidFill>
                  <a:schemeClr val="tx1">
                    <a:lumMod val="50000"/>
                  </a:schemeClr>
                </a:solidFill>
              </a:rPr>
              <a:t>Negatif Bakiye Var mı?</a:t>
            </a:r>
          </a:p>
          <a:p>
            <a:pPr marL="342900" lvl="0" indent="-342900">
              <a:buFont typeface="Arial" pitchFamily="34" charset="0"/>
              <a:buChar char="•"/>
            </a:pPr>
            <a:r>
              <a:rPr lang="tr-TR" sz="2000" dirty="0">
                <a:solidFill>
                  <a:schemeClr val="tx1">
                    <a:lumMod val="50000"/>
                  </a:schemeClr>
                </a:solidFill>
              </a:rPr>
              <a:t>Ödeme günleri dışında uzun süreli yüksek bakiye var mı?</a:t>
            </a:r>
          </a:p>
          <a:p>
            <a:pPr marL="342900" lvl="0" indent="-342900">
              <a:buFont typeface="Arial" pitchFamily="34" charset="0"/>
              <a:buChar char="•"/>
            </a:pPr>
            <a:r>
              <a:rPr lang="tr-TR" sz="2000" dirty="0">
                <a:solidFill>
                  <a:schemeClr val="tx1">
                    <a:lumMod val="50000"/>
                  </a:schemeClr>
                </a:solidFill>
              </a:rPr>
              <a:t>Uzun süreli yüksek bakiye varsa, örtülü sermaye yönünden değerlendirilip; kayıp faiz geliri hesaplanarak KDV tahakkuk ettirilmiş midir?</a:t>
            </a:r>
          </a:p>
          <a:p>
            <a:pPr marL="342900" lvl="0" indent="-342900">
              <a:buFont typeface="Arial" pitchFamily="34" charset="0"/>
              <a:buChar char="•"/>
            </a:pPr>
            <a:r>
              <a:rPr lang="tr-TR" sz="2000" dirty="0">
                <a:solidFill>
                  <a:schemeClr val="tx1">
                    <a:lumMod val="50000"/>
                  </a:schemeClr>
                </a:solidFill>
              </a:rPr>
              <a:t>Her türlü tahsilât ve ödemelerde VUK 320 seri no.lu Genel Tebliğdeki tevsik zorunluluğu hükümlerine uyulmuş mu?</a:t>
            </a:r>
          </a:p>
          <a:p>
            <a:pPr marL="342900" indent="-342900">
              <a:buFont typeface="Arial" pitchFamily="34" charset="0"/>
              <a:buChar char="•"/>
            </a:pPr>
            <a:r>
              <a:rPr lang="tr-TR" sz="2000" dirty="0" smtClean="0">
                <a:solidFill>
                  <a:schemeClr val="tx1">
                    <a:lumMod val="50000"/>
                  </a:schemeClr>
                </a:solidFill>
              </a:rPr>
              <a:t>Döviz </a:t>
            </a:r>
            <a:r>
              <a:rPr lang="tr-TR" sz="2000" dirty="0">
                <a:solidFill>
                  <a:schemeClr val="tx1">
                    <a:lumMod val="50000"/>
                  </a:schemeClr>
                </a:solidFill>
              </a:rPr>
              <a:t>kasası değerlemesi TC Merkez Bankası efektif alış kuru üzerinden yapılmış mı?</a:t>
            </a:r>
          </a:p>
          <a:p>
            <a:pPr marL="342900" indent="-342900">
              <a:buFont typeface="Arial" pitchFamily="34" charset="0"/>
              <a:buChar char="•"/>
            </a:pPr>
            <a:r>
              <a:rPr lang="tr-TR" sz="2000" dirty="0" smtClean="0">
                <a:solidFill>
                  <a:schemeClr val="tx1">
                    <a:lumMod val="50000"/>
                  </a:schemeClr>
                </a:solidFill>
              </a:rPr>
              <a:t>Kasa </a:t>
            </a:r>
            <a:r>
              <a:rPr lang="tr-TR" sz="2000" dirty="0">
                <a:solidFill>
                  <a:schemeClr val="tx1">
                    <a:lumMod val="50000"/>
                  </a:schemeClr>
                </a:solidFill>
              </a:rPr>
              <a:t>sayım fazla ve noksanlıkları var mıdır ?</a:t>
            </a:r>
          </a:p>
          <a:p>
            <a:pPr marL="342900" lvl="0" indent="-342900">
              <a:buFont typeface="Arial" pitchFamily="34" charset="0"/>
              <a:buChar char="•"/>
            </a:pPr>
            <a:endParaRPr lang="tr-TR" sz="2000" dirty="0">
              <a:solidFill>
                <a:schemeClr val="tx1">
                  <a:lumMod val="50000"/>
                </a:schemeClr>
              </a:solidFill>
            </a:endParaRPr>
          </a:p>
        </p:txBody>
      </p:sp>
    </p:spTree>
    <p:extLst>
      <p:ext uri="{BB962C8B-B14F-4D97-AF65-F5344CB8AC3E}">
        <p14:creationId xmlns:p14="http://schemas.microsoft.com/office/powerpoint/2010/main" val="4144124888"/>
      </p:ext>
    </p:extLst>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B4E1F9"/>
            </a:gs>
            <a:gs pos="0">
              <a:schemeClr val="tx2">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69595" y="6324571"/>
            <a:ext cx="2232247" cy="471624"/>
          </a:xfrm>
        </p:spPr>
        <p:txBody>
          <a:bodyPr>
            <a:normAutofit fontScale="90000"/>
          </a:bodyPr>
          <a:lstStyle/>
          <a:p>
            <a:pPr algn="ctr"/>
            <a:r>
              <a:rPr lang="tr-TR" sz="1600" b="1" dirty="0">
                <a:solidFill>
                  <a:schemeClr val="bg1">
                    <a:lumMod val="65000"/>
                  </a:schemeClr>
                </a:solidFill>
                <a:effectLst/>
              </a:rPr>
              <a:t>MESUT YİĞİT</a:t>
            </a:r>
            <a:r>
              <a:rPr lang="tr-TR" sz="1600" dirty="0">
                <a:solidFill>
                  <a:schemeClr val="bg1">
                    <a:lumMod val="65000"/>
                  </a:schemeClr>
                </a:solidFill>
                <a:effectLst/>
              </a:rPr>
              <a:t/>
            </a:r>
            <a:br>
              <a:rPr lang="tr-TR" sz="1600" dirty="0">
                <a:solidFill>
                  <a:schemeClr val="bg1">
                    <a:lumMod val="65000"/>
                  </a:schemeClr>
                </a:solidFill>
                <a:effectLst/>
              </a:rPr>
            </a:br>
            <a:r>
              <a:rPr lang="tr-TR" sz="1600" b="1" dirty="0">
                <a:solidFill>
                  <a:schemeClr val="bg1">
                    <a:lumMod val="65000"/>
                  </a:schemeClr>
                </a:solidFill>
                <a:effectLst/>
              </a:rPr>
              <a:t>YEMİNLİ MALİ </a:t>
            </a:r>
            <a:r>
              <a:rPr lang="tr-TR" sz="1600" b="1" dirty="0" smtClean="0">
                <a:solidFill>
                  <a:schemeClr val="bg1">
                    <a:lumMod val="65000"/>
                  </a:schemeClr>
                </a:solidFill>
                <a:effectLst/>
              </a:rPr>
              <a:t>MÜŞAVİR</a:t>
            </a:r>
            <a:endParaRPr lang="tr-TR" sz="1600" dirty="0">
              <a:solidFill>
                <a:schemeClr val="bg1">
                  <a:lumMod val="65000"/>
                </a:schemeClr>
              </a:solidFill>
            </a:endParaRPr>
          </a:p>
        </p:txBody>
      </p:sp>
      <p:pic>
        <p:nvPicPr>
          <p:cNvPr id="1036"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00"/>
                    </a14:imgEffect>
                    <a14:imgEffect>
                      <a14:saturation sat="120000"/>
                    </a14:imgEffect>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0" y="6300077"/>
            <a:ext cx="680530" cy="4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a:xfrm>
            <a:off x="11989419" y="6358365"/>
            <a:ext cx="504056" cy="356343"/>
          </a:xfrm>
        </p:spPr>
        <p:txBody>
          <a:bodyPr/>
          <a:lstStyle/>
          <a:p>
            <a:pPr algn="ctr"/>
            <a:fld id="{28140BBF-EAB7-43D1-8B4A-9990D3932DF5}" type="slidenum">
              <a:rPr lang="tr-TR" sz="2000" b="1" smtClean="0">
                <a:solidFill>
                  <a:schemeClr val="bg2">
                    <a:lumMod val="25000"/>
                  </a:schemeClr>
                </a:solidFill>
                <a:latin typeface="Calibri" pitchFamily="34" charset="0"/>
                <a:cs typeface="Calibri" pitchFamily="34" charset="0"/>
              </a:rPr>
              <a:pPr algn="ctr"/>
              <a:t>17</a:t>
            </a:fld>
            <a:endParaRPr lang="tr-TR" sz="2000" b="1" dirty="0">
              <a:solidFill>
                <a:schemeClr val="bg2">
                  <a:lumMod val="25000"/>
                </a:schemeClr>
              </a:solidFill>
              <a:latin typeface="Calibri" pitchFamily="34" charset="0"/>
              <a:cs typeface="Calibri" pitchFamily="34" charset="0"/>
            </a:endParaRPr>
          </a:p>
        </p:txBody>
      </p:sp>
      <p:sp>
        <p:nvSpPr>
          <p:cNvPr id="9" name="Metin kutusu 8"/>
          <p:cNvSpPr txBox="1"/>
          <p:nvPr/>
        </p:nvSpPr>
        <p:spPr>
          <a:xfrm>
            <a:off x="1546359" y="665708"/>
            <a:ext cx="7922780" cy="5201424"/>
          </a:xfrm>
          <a:prstGeom prst="rect">
            <a:avLst/>
          </a:prstGeom>
          <a:noFill/>
        </p:spPr>
        <p:txBody>
          <a:bodyPr wrap="square" rtlCol="0">
            <a:spAutoFit/>
          </a:bodyPr>
          <a:lstStyle/>
          <a:p>
            <a:pPr>
              <a:lnSpc>
                <a:spcPct val="150000"/>
              </a:lnSpc>
              <a:spcBef>
                <a:spcPts val="600"/>
              </a:spcBef>
              <a:spcAft>
                <a:spcPts val="600"/>
              </a:spcAft>
            </a:pPr>
            <a:r>
              <a:rPr lang="tr-TR" sz="2400" b="1" dirty="0">
                <a:solidFill>
                  <a:schemeClr val="accent5">
                    <a:lumMod val="75000"/>
                  </a:schemeClr>
                </a:solidFill>
                <a:latin typeface="Times New Roman" pitchFamily="18" charset="0"/>
                <a:cs typeface="Times New Roman" pitchFamily="18" charset="0"/>
              </a:rPr>
              <a:t>108. DİĞER HAZIR DEĞERLER</a:t>
            </a:r>
          </a:p>
          <a:p>
            <a:pPr marL="342900" lvl="0" indent="-342900">
              <a:lnSpc>
                <a:spcPct val="150000"/>
              </a:lnSpc>
              <a:spcBef>
                <a:spcPts val="600"/>
              </a:spcBef>
              <a:spcAft>
                <a:spcPts val="600"/>
              </a:spcAft>
              <a:buFontTx/>
              <a:buChar char="-"/>
            </a:pPr>
            <a:r>
              <a:rPr lang="tr-TR" sz="2000" dirty="0" smtClean="0">
                <a:solidFill>
                  <a:schemeClr val="tx1">
                    <a:lumMod val="50000"/>
                  </a:schemeClr>
                </a:solidFill>
              </a:rPr>
              <a:t>Kredi </a:t>
            </a:r>
            <a:r>
              <a:rPr lang="tr-TR" sz="2000" dirty="0">
                <a:solidFill>
                  <a:schemeClr val="tx1">
                    <a:lumMod val="50000"/>
                  </a:schemeClr>
                </a:solidFill>
              </a:rPr>
              <a:t>kartı ile yapılan satışlar bu hesaba kaydedilmekte midir?</a:t>
            </a:r>
          </a:p>
          <a:p>
            <a:pPr marL="342900" lvl="0" indent="-342900">
              <a:lnSpc>
                <a:spcPct val="150000"/>
              </a:lnSpc>
              <a:spcBef>
                <a:spcPts val="600"/>
              </a:spcBef>
              <a:spcAft>
                <a:spcPts val="600"/>
              </a:spcAft>
              <a:buFontTx/>
              <a:buChar char="-"/>
            </a:pPr>
            <a:r>
              <a:rPr lang="tr-TR" sz="2000" dirty="0">
                <a:solidFill>
                  <a:schemeClr val="tx1">
                    <a:lumMod val="50000"/>
                  </a:schemeClr>
                </a:solidFill>
              </a:rPr>
              <a:t>Cevabınız hayır ise, yapılan muhasebe kayıtlarına ilişkin bilgi veriniz.</a:t>
            </a:r>
          </a:p>
          <a:p>
            <a:pPr>
              <a:lnSpc>
                <a:spcPct val="150000"/>
              </a:lnSpc>
              <a:spcBef>
                <a:spcPts val="600"/>
              </a:spcBef>
              <a:spcAft>
                <a:spcPts val="600"/>
              </a:spcAft>
            </a:pPr>
            <a:r>
              <a:rPr lang="tr-TR" sz="2400" b="1" dirty="0">
                <a:solidFill>
                  <a:schemeClr val="accent5">
                    <a:lumMod val="75000"/>
                  </a:schemeClr>
                </a:solidFill>
                <a:latin typeface="Times New Roman" pitchFamily="18" charset="0"/>
                <a:cs typeface="Times New Roman" pitchFamily="18" charset="0"/>
              </a:rPr>
              <a:t>110. HİSSE SENETLERİ:</a:t>
            </a:r>
          </a:p>
          <a:p>
            <a:pPr marL="342900" indent="-342900">
              <a:lnSpc>
                <a:spcPct val="150000"/>
              </a:lnSpc>
              <a:spcBef>
                <a:spcPts val="600"/>
              </a:spcBef>
              <a:spcAft>
                <a:spcPts val="600"/>
              </a:spcAft>
              <a:buFontTx/>
              <a:buChar char="-"/>
            </a:pPr>
            <a:r>
              <a:rPr lang="tr-TR" sz="2000" dirty="0">
                <a:solidFill>
                  <a:schemeClr val="tx1">
                    <a:lumMod val="50000"/>
                  </a:schemeClr>
                </a:solidFill>
              </a:rPr>
              <a:t>İşletmenin uzun süreli ortak olmak amacıyla edindiği hisse senetleri bu hesaba alınmışsa; bu tür hisse senetlerinin edinilmesi için yapılan </a:t>
            </a:r>
            <a:r>
              <a:rPr lang="tr-TR" sz="2000" dirty="0" smtClean="0">
                <a:solidFill>
                  <a:schemeClr val="tx1">
                    <a:lumMod val="50000"/>
                  </a:schemeClr>
                </a:solidFill>
              </a:rPr>
              <a:t>ödemelerin, </a:t>
            </a:r>
            <a:r>
              <a:rPr lang="tr-TR" sz="2000" dirty="0">
                <a:solidFill>
                  <a:schemeClr val="tx1">
                    <a:lumMod val="50000"/>
                  </a:schemeClr>
                </a:solidFill>
              </a:rPr>
              <a:t>ortaklık oranına göre 240, 242 veya 245 no’lu hesaplara alınmasını sağlayınız.</a:t>
            </a:r>
          </a:p>
          <a:p>
            <a:pPr>
              <a:lnSpc>
                <a:spcPct val="150000"/>
              </a:lnSpc>
              <a:spcBef>
                <a:spcPts val="600"/>
              </a:spcBef>
              <a:spcAft>
                <a:spcPts val="600"/>
              </a:spcAft>
            </a:pPr>
            <a:endParaRPr lang="tr-TR" sz="2000" dirty="0" smtClean="0">
              <a:solidFill>
                <a:schemeClr val="tx1">
                  <a:lumMod val="50000"/>
                </a:schemeClr>
              </a:solidFill>
            </a:endParaRPr>
          </a:p>
        </p:txBody>
      </p:sp>
    </p:spTree>
    <p:extLst>
      <p:ext uri="{BB962C8B-B14F-4D97-AF65-F5344CB8AC3E}">
        <p14:creationId xmlns:p14="http://schemas.microsoft.com/office/powerpoint/2010/main" val="1609500493"/>
      </p:ext>
    </p:extLst>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B4E1F9"/>
            </a:gs>
            <a:gs pos="0">
              <a:schemeClr val="tx2">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69595" y="6324571"/>
            <a:ext cx="2232247" cy="471624"/>
          </a:xfrm>
        </p:spPr>
        <p:txBody>
          <a:bodyPr>
            <a:normAutofit fontScale="90000"/>
          </a:bodyPr>
          <a:lstStyle/>
          <a:p>
            <a:pPr algn="ctr"/>
            <a:r>
              <a:rPr lang="tr-TR" sz="1600" b="1" dirty="0">
                <a:solidFill>
                  <a:schemeClr val="bg1">
                    <a:lumMod val="65000"/>
                  </a:schemeClr>
                </a:solidFill>
                <a:effectLst/>
              </a:rPr>
              <a:t>MESUT YİĞİT</a:t>
            </a:r>
            <a:r>
              <a:rPr lang="tr-TR" sz="1600" dirty="0">
                <a:solidFill>
                  <a:schemeClr val="bg1">
                    <a:lumMod val="65000"/>
                  </a:schemeClr>
                </a:solidFill>
                <a:effectLst/>
              </a:rPr>
              <a:t/>
            </a:r>
            <a:br>
              <a:rPr lang="tr-TR" sz="1600" dirty="0">
                <a:solidFill>
                  <a:schemeClr val="bg1">
                    <a:lumMod val="65000"/>
                  </a:schemeClr>
                </a:solidFill>
                <a:effectLst/>
              </a:rPr>
            </a:br>
            <a:r>
              <a:rPr lang="tr-TR" sz="1600" b="1" dirty="0">
                <a:solidFill>
                  <a:schemeClr val="bg1">
                    <a:lumMod val="65000"/>
                  </a:schemeClr>
                </a:solidFill>
                <a:effectLst/>
              </a:rPr>
              <a:t>YEMİNLİ MALİ </a:t>
            </a:r>
            <a:r>
              <a:rPr lang="tr-TR" sz="1600" b="1" dirty="0" smtClean="0">
                <a:solidFill>
                  <a:schemeClr val="bg1">
                    <a:lumMod val="65000"/>
                  </a:schemeClr>
                </a:solidFill>
                <a:effectLst/>
              </a:rPr>
              <a:t>MÜŞAVİR</a:t>
            </a:r>
            <a:endParaRPr lang="tr-TR" sz="1600" dirty="0">
              <a:solidFill>
                <a:schemeClr val="bg1">
                  <a:lumMod val="65000"/>
                </a:schemeClr>
              </a:solidFill>
            </a:endParaRPr>
          </a:p>
        </p:txBody>
      </p:sp>
      <p:sp>
        <p:nvSpPr>
          <p:cNvPr id="3" name="Alt Başlık 2"/>
          <p:cNvSpPr>
            <a:spLocks noGrp="1"/>
          </p:cNvSpPr>
          <p:nvPr>
            <p:ph type="subTitle" idx="1"/>
          </p:nvPr>
        </p:nvSpPr>
        <p:spPr>
          <a:xfrm>
            <a:off x="1332235" y="881732"/>
            <a:ext cx="8568952" cy="4608512"/>
          </a:xfrm>
        </p:spPr>
        <p:txBody>
          <a:bodyPr>
            <a:normAutofit fontScale="25000" lnSpcReduction="20000"/>
          </a:bodyPr>
          <a:lstStyle/>
          <a:p>
            <a:pPr>
              <a:lnSpc>
                <a:spcPct val="150000"/>
              </a:lnSpc>
              <a:spcBef>
                <a:spcPts val="600"/>
              </a:spcBef>
              <a:spcAft>
                <a:spcPts val="600"/>
              </a:spcAft>
            </a:pPr>
            <a:r>
              <a:rPr lang="tr-TR" sz="9600" b="1" dirty="0">
                <a:solidFill>
                  <a:schemeClr val="accent5">
                    <a:lumMod val="75000"/>
                  </a:schemeClr>
                </a:solidFill>
                <a:latin typeface="Times New Roman" pitchFamily="18" charset="0"/>
                <a:cs typeface="Times New Roman" pitchFamily="18" charset="0"/>
              </a:rPr>
              <a:t>120-220. ALICILAR HESABI:</a:t>
            </a:r>
          </a:p>
          <a:p>
            <a:pPr marL="342900" indent="-342900">
              <a:lnSpc>
                <a:spcPct val="150000"/>
              </a:lnSpc>
              <a:spcBef>
                <a:spcPts val="600"/>
              </a:spcBef>
              <a:spcAft>
                <a:spcPts val="600"/>
              </a:spcAft>
              <a:buFontTx/>
              <a:buChar char="-"/>
            </a:pPr>
            <a:r>
              <a:rPr lang="tr-TR" sz="8000" dirty="0">
                <a:solidFill>
                  <a:schemeClr val="tx1">
                    <a:lumMod val="50000"/>
                  </a:schemeClr>
                </a:solidFill>
              </a:rPr>
              <a:t>Kredili Satışlar için aşağıdaki denklik mevcut mudur? </a:t>
            </a:r>
          </a:p>
          <a:p>
            <a:pPr marL="342900" indent="-342900">
              <a:lnSpc>
                <a:spcPct val="150000"/>
              </a:lnSpc>
              <a:spcBef>
                <a:spcPts val="600"/>
              </a:spcBef>
              <a:spcAft>
                <a:spcPts val="600"/>
              </a:spcAft>
              <a:buFontTx/>
              <a:buChar char="-"/>
            </a:pPr>
            <a:r>
              <a:rPr lang="tr-TR" sz="8000" dirty="0" smtClean="0">
                <a:solidFill>
                  <a:schemeClr val="tx1">
                    <a:lumMod val="50000"/>
                  </a:schemeClr>
                </a:solidFill>
              </a:rPr>
              <a:t>120 no’lu </a:t>
            </a:r>
            <a:r>
              <a:rPr lang="tr-TR" sz="8000" dirty="0">
                <a:solidFill>
                  <a:schemeClr val="tx1">
                    <a:lumMod val="50000"/>
                  </a:schemeClr>
                </a:solidFill>
              </a:rPr>
              <a:t>hesabın toplam alacak </a:t>
            </a:r>
            <a:r>
              <a:rPr lang="tr-TR" sz="8000" dirty="0" smtClean="0">
                <a:solidFill>
                  <a:schemeClr val="tx1">
                    <a:lumMod val="50000"/>
                  </a:schemeClr>
                </a:solidFill>
              </a:rPr>
              <a:t>tutarı</a:t>
            </a:r>
          </a:p>
          <a:p>
            <a:pPr marL="342900" indent="-342900">
              <a:lnSpc>
                <a:spcPct val="150000"/>
              </a:lnSpc>
              <a:spcBef>
                <a:spcPts val="600"/>
              </a:spcBef>
              <a:spcAft>
                <a:spcPts val="600"/>
              </a:spcAft>
              <a:buFontTx/>
              <a:buChar char="-"/>
            </a:pPr>
            <a:r>
              <a:rPr lang="tr-TR" sz="8000" dirty="0" smtClean="0">
                <a:solidFill>
                  <a:schemeClr val="tx1">
                    <a:lumMod val="50000"/>
                  </a:schemeClr>
                </a:solidFill>
              </a:rPr>
              <a:t>(+)  </a:t>
            </a:r>
            <a:r>
              <a:rPr lang="tr-TR" sz="8000" dirty="0">
                <a:solidFill>
                  <a:schemeClr val="tx1">
                    <a:lumMod val="50000"/>
                  </a:schemeClr>
                </a:solidFill>
              </a:rPr>
              <a:t>120 no’lu hesabın dönem sonu borç bakiyesi</a:t>
            </a:r>
          </a:p>
          <a:p>
            <a:pPr marL="342900" indent="-342900">
              <a:lnSpc>
                <a:spcPct val="150000"/>
              </a:lnSpc>
              <a:spcBef>
                <a:spcPts val="600"/>
              </a:spcBef>
              <a:spcAft>
                <a:spcPts val="600"/>
              </a:spcAft>
              <a:buFontTx/>
              <a:buChar char="-"/>
            </a:pPr>
            <a:r>
              <a:rPr lang="tr-TR" sz="8000" dirty="0">
                <a:solidFill>
                  <a:schemeClr val="tx1">
                    <a:lumMod val="50000"/>
                  </a:schemeClr>
                </a:solidFill>
              </a:rPr>
              <a:t>(-) 120 no’lu hesabın dönem başı borç bakiyesi </a:t>
            </a:r>
          </a:p>
          <a:p>
            <a:pPr marL="342900" indent="-342900">
              <a:lnSpc>
                <a:spcPct val="150000"/>
              </a:lnSpc>
              <a:spcBef>
                <a:spcPts val="600"/>
              </a:spcBef>
              <a:spcAft>
                <a:spcPts val="600"/>
              </a:spcAft>
              <a:buFontTx/>
              <a:buChar char="-"/>
            </a:pPr>
            <a:r>
              <a:rPr lang="tr-TR" sz="8000" dirty="0">
                <a:solidFill>
                  <a:schemeClr val="tx1">
                    <a:lumMod val="50000"/>
                  </a:schemeClr>
                </a:solidFill>
              </a:rPr>
              <a:t>=  600 no’lu hesap + 391 no’lu hesap</a:t>
            </a:r>
          </a:p>
          <a:p>
            <a:pPr marL="342900" indent="-342900">
              <a:lnSpc>
                <a:spcPct val="150000"/>
              </a:lnSpc>
              <a:spcBef>
                <a:spcPts val="600"/>
              </a:spcBef>
              <a:spcAft>
                <a:spcPts val="600"/>
              </a:spcAft>
              <a:buFontTx/>
              <a:buChar char="-"/>
            </a:pPr>
            <a:r>
              <a:rPr lang="tr-TR" sz="8000" dirty="0">
                <a:solidFill>
                  <a:schemeClr val="tx1">
                    <a:lumMod val="50000"/>
                  </a:schemeClr>
                </a:solidFill>
              </a:rPr>
              <a:t>Denkliğin mevcut olmaması halinde denetçi gözetiminde mutabakat mektupları hazırlanmalıdır</a:t>
            </a:r>
            <a:r>
              <a:rPr lang="tr-TR" sz="8000" dirty="0" smtClean="0">
                <a:solidFill>
                  <a:schemeClr val="tx1">
                    <a:lumMod val="50000"/>
                  </a:schemeClr>
                </a:solidFill>
              </a:rPr>
              <a:t>.</a:t>
            </a:r>
            <a:endParaRPr lang="tr-TR" sz="8000" dirty="0">
              <a:solidFill>
                <a:schemeClr val="tx1">
                  <a:lumMod val="50000"/>
                </a:schemeClr>
              </a:solidFill>
            </a:endParaRPr>
          </a:p>
        </p:txBody>
      </p:sp>
      <p:pic>
        <p:nvPicPr>
          <p:cNvPr id="1036"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00"/>
                    </a14:imgEffect>
                    <a14:imgEffect>
                      <a14:saturation sat="120000"/>
                    </a14:imgEffect>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0" y="6300077"/>
            <a:ext cx="680530" cy="4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a:xfrm>
            <a:off x="11989419" y="6358365"/>
            <a:ext cx="504056" cy="356343"/>
          </a:xfrm>
        </p:spPr>
        <p:txBody>
          <a:bodyPr/>
          <a:lstStyle/>
          <a:p>
            <a:pPr algn="ctr"/>
            <a:fld id="{28140BBF-EAB7-43D1-8B4A-9990D3932DF5}" type="slidenum">
              <a:rPr lang="tr-TR" sz="2000" b="1" smtClean="0">
                <a:solidFill>
                  <a:schemeClr val="bg2">
                    <a:lumMod val="25000"/>
                  </a:schemeClr>
                </a:solidFill>
                <a:latin typeface="Calibri" pitchFamily="34" charset="0"/>
                <a:cs typeface="Calibri" pitchFamily="34" charset="0"/>
              </a:rPr>
              <a:pPr algn="ctr"/>
              <a:t>18</a:t>
            </a:fld>
            <a:endParaRPr lang="tr-TR" sz="2000" b="1" dirty="0">
              <a:solidFill>
                <a:schemeClr val="bg2">
                  <a:lumMod val="25000"/>
                </a:schemeClr>
              </a:solidFill>
              <a:latin typeface="Calibri" pitchFamily="34" charset="0"/>
              <a:cs typeface="Calibri" pitchFamily="34" charset="0"/>
            </a:endParaRPr>
          </a:p>
        </p:txBody>
      </p:sp>
    </p:spTree>
    <p:extLst>
      <p:ext uri="{BB962C8B-B14F-4D97-AF65-F5344CB8AC3E}">
        <p14:creationId xmlns:p14="http://schemas.microsoft.com/office/powerpoint/2010/main" val="3552387210"/>
      </p:ext>
    </p:extLst>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B4E1F9"/>
            </a:gs>
            <a:gs pos="0">
              <a:schemeClr val="tx2">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69595" y="6324571"/>
            <a:ext cx="2232247" cy="471624"/>
          </a:xfrm>
        </p:spPr>
        <p:txBody>
          <a:bodyPr>
            <a:normAutofit fontScale="90000"/>
          </a:bodyPr>
          <a:lstStyle/>
          <a:p>
            <a:pPr algn="ctr"/>
            <a:r>
              <a:rPr lang="tr-TR" sz="1600" b="1" dirty="0">
                <a:solidFill>
                  <a:schemeClr val="bg1">
                    <a:lumMod val="65000"/>
                  </a:schemeClr>
                </a:solidFill>
                <a:effectLst/>
              </a:rPr>
              <a:t>MESUT YİĞİT</a:t>
            </a:r>
            <a:r>
              <a:rPr lang="tr-TR" sz="1600" dirty="0">
                <a:solidFill>
                  <a:schemeClr val="bg1">
                    <a:lumMod val="65000"/>
                  </a:schemeClr>
                </a:solidFill>
                <a:effectLst/>
              </a:rPr>
              <a:t/>
            </a:r>
            <a:br>
              <a:rPr lang="tr-TR" sz="1600" dirty="0">
                <a:solidFill>
                  <a:schemeClr val="bg1">
                    <a:lumMod val="65000"/>
                  </a:schemeClr>
                </a:solidFill>
                <a:effectLst/>
              </a:rPr>
            </a:br>
            <a:r>
              <a:rPr lang="tr-TR" sz="1600" b="1" dirty="0">
                <a:solidFill>
                  <a:schemeClr val="bg1">
                    <a:lumMod val="65000"/>
                  </a:schemeClr>
                </a:solidFill>
                <a:effectLst/>
              </a:rPr>
              <a:t>YEMİNLİ MALİ </a:t>
            </a:r>
            <a:r>
              <a:rPr lang="tr-TR" sz="1600" b="1" dirty="0" smtClean="0">
                <a:solidFill>
                  <a:schemeClr val="bg1">
                    <a:lumMod val="65000"/>
                  </a:schemeClr>
                </a:solidFill>
                <a:effectLst/>
              </a:rPr>
              <a:t>MÜŞAVİR</a:t>
            </a:r>
            <a:endParaRPr lang="tr-TR" sz="1600" dirty="0">
              <a:solidFill>
                <a:schemeClr val="bg1">
                  <a:lumMod val="65000"/>
                </a:schemeClr>
              </a:solidFill>
            </a:endParaRPr>
          </a:p>
        </p:txBody>
      </p:sp>
      <p:pic>
        <p:nvPicPr>
          <p:cNvPr id="1036"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00"/>
                    </a14:imgEffect>
                    <a14:imgEffect>
                      <a14:saturation sat="120000"/>
                    </a14:imgEffect>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0" y="6300077"/>
            <a:ext cx="680530" cy="4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a:xfrm>
            <a:off x="11989419" y="6358365"/>
            <a:ext cx="504056" cy="356343"/>
          </a:xfrm>
        </p:spPr>
        <p:txBody>
          <a:bodyPr/>
          <a:lstStyle/>
          <a:p>
            <a:pPr algn="ctr"/>
            <a:fld id="{28140BBF-EAB7-43D1-8B4A-9990D3932DF5}" type="slidenum">
              <a:rPr lang="tr-TR" sz="2000" b="1" smtClean="0">
                <a:solidFill>
                  <a:schemeClr val="bg2">
                    <a:lumMod val="25000"/>
                  </a:schemeClr>
                </a:solidFill>
                <a:latin typeface="Calibri" pitchFamily="34" charset="0"/>
                <a:cs typeface="Calibri" pitchFamily="34" charset="0"/>
              </a:rPr>
              <a:pPr algn="ctr"/>
              <a:t>19</a:t>
            </a:fld>
            <a:endParaRPr lang="tr-TR" sz="2000" b="1" dirty="0">
              <a:solidFill>
                <a:schemeClr val="bg2">
                  <a:lumMod val="25000"/>
                </a:schemeClr>
              </a:solidFill>
              <a:latin typeface="Calibri" pitchFamily="34" charset="0"/>
              <a:cs typeface="Calibri" pitchFamily="34" charset="0"/>
            </a:endParaRPr>
          </a:p>
        </p:txBody>
      </p:sp>
      <p:sp>
        <p:nvSpPr>
          <p:cNvPr id="9" name="Metin kutusu 8"/>
          <p:cNvSpPr txBox="1"/>
          <p:nvPr/>
        </p:nvSpPr>
        <p:spPr>
          <a:xfrm>
            <a:off x="680530" y="305668"/>
            <a:ext cx="10156761" cy="4924425"/>
          </a:xfrm>
          <a:prstGeom prst="rect">
            <a:avLst/>
          </a:prstGeom>
          <a:noFill/>
        </p:spPr>
        <p:txBody>
          <a:bodyPr wrap="square" rtlCol="0">
            <a:spAutoFit/>
          </a:bodyPr>
          <a:lstStyle/>
          <a:p>
            <a:pPr>
              <a:lnSpc>
                <a:spcPct val="150000"/>
              </a:lnSpc>
              <a:spcBef>
                <a:spcPts val="600"/>
              </a:spcBef>
              <a:spcAft>
                <a:spcPts val="600"/>
              </a:spcAft>
            </a:pPr>
            <a:r>
              <a:rPr lang="tr-TR" sz="2400" b="1" dirty="0">
                <a:solidFill>
                  <a:schemeClr val="accent5">
                    <a:lumMod val="75000"/>
                  </a:schemeClr>
                </a:solidFill>
                <a:latin typeface="Times New Roman" pitchFamily="18" charset="0"/>
                <a:cs typeface="Times New Roman" pitchFamily="18" charset="0"/>
              </a:rPr>
              <a:t>122 ALACAK SENETLERİ REESKONTU</a:t>
            </a:r>
          </a:p>
          <a:p>
            <a:pPr marL="342900" indent="-342900">
              <a:spcBef>
                <a:spcPts val="600"/>
              </a:spcBef>
              <a:spcAft>
                <a:spcPts val="600"/>
              </a:spcAft>
              <a:buFontTx/>
              <a:buChar char="-"/>
            </a:pPr>
            <a:r>
              <a:rPr lang="tr-TR" sz="2400" dirty="0" smtClean="0">
                <a:solidFill>
                  <a:schemeClr val="tx1">
                    <a:lumMod val="50000"/>
                  </a:schemeClr>
                </a:solidFill>
              </a:rPr>
              <a:t>Çeklere </a:t>
            </a:r>
            <a:r>
              <a:rPr lang="tr-TR" sz="2400" dirty="0">
                <a:solidFill>
                  <a:schemeClr val="tx1">
                    <a:lumMod val="50000"/>
                  </a:schemeClr>
                </a:solidFill>
              </a:rPr>
              <a:t>reeskont uygulanmış mıdır</a:t>
            </a:r>
            <a:r>
              <a:rPr lang="tr-TR" sz="2400" dirty="0" smtClean="0">
                <a:solidFill>
                  <a:schemeClr val="tx1">
                    <a:lumMod val="50000"/>
                  </a:schemeClr>
                </a:solidFill>
              </a:rPr>
              <a:t>?</a:t>
            </a:r>
          </a:p>
          <a:p>
            <a:pPr marL="342900" indent="-342900">
              <a:spcBef>
                <a:spcPts val="600"/>
              </a:spcBef>
              <a:spcAft>
                <a:spcPts val="600"/>
              </a:spcAft>
              <a:buFontTx/>
              <a:buChar char="-"/>
            </a:pPr>
            <a:r>
              <a:rPr lang="tr-TR" sz="2400" dirty="0">
                <a:solidFill>
                  <a:schemeClr val="tx1">
                    <a:lumMod val="50000"/>
                  </a:schemeClr>
                </a:solidFill>
              </a:rPr>
              <a:t>Alacak senetleri (ve çekleri) </a:t>
            </a:r>
            <a:r>
              <a:rPr lang="tr-TR" sz="2400" dirty="0" smtClean="0">
                <a:solidFill>
                  <a:schemeClr val="tx1">
                    <a:lumMod val="50000"/>
                  </a:schemeClr>
                </a:solidFill>
              </a:rPr>
              <a:t>reeskontu </a:t>
            </a:r>
            <a:r>
              <a:rPr lang="tr-TR" sz="2400" dirty="0">
                <a:solidFill>
                  <a:schemeClr val="tx1">
                    <a:lumMod val="50000"/>
                  </a:schemeClr>
                </a:solidFill>
              </a:rPr>
              <a:t>657 Reeskont Faizi Giderleri hesabına kaydedilmiş midir?</a:t>
            </a:r>
          </a:p>
          <a:p>
            <a:pPr marL="342900" indent="-342900">
              <a:spcBef>
                <a:spcPts val="600"/>
              </a:spcBef>
              <a:spcAft>
                <a:spcPts val="600"/>
              </a:spcAft>
              <a:buFontTx/>
              <a:buChar char="-"/>
            </a:pPr>
            <a:r>
              <a:rPr lang="tr-TR" sz="2400" dirty="0">
                <a:solidFill>
                  <a:schemeClr val="tx1">
                    <a:lumMod val="50000"/>
                  </a:schemeClr>
                </a:solidFill>
              </a:rPr>
              <a:t>Çek reeskontu mali karın hesabında Kanunen Kabul Edilmeyen Gider olarak dikkate alınmış mıdır?</a:t>
            </a:r>
          </a:p>
          <a:p>
            <a:pPr marL="342900" indent="-342900">
              <a:spcBef>
                <a:spcPts val="600"/>
              </a:spcBef>
              <a:spcAft>
                <a:spcPts val="600"/>
              </a:spcAft>
              <a:buFontTx/>
              <a:buChar char="-"/>
            </a:pPr>
            <a:r>
              <a:rPr lang="tr-TR" sz="2400" dirty="0">
                <a:solidFill>
                  <a:schemeClr val="tx1">
                    <a:lumMod val="50000"/>
                  </a:schemeClr>
                </a:solidFill>
              </a:rPr>
              <a:t>Önceki yıl alacak senetleri (ve çekleri) reeskontu 647 Reeskont Faiz Gelirleri hesabına kaydedilmiş midir?</a:t>
            </a:r>
          </a:p>
          <a:p>
            <a:pPr marL="342900" indent="-342900">
              <a:spcBef>
                <a:spcPts val="600"/>
              </a:spcBef>
              <a:spcAft>
                <a:spcPts val="600"/>
              </a:spcAft>
              <a:buFontTx/>
              <a:buChar char="-"/>
            </a:pPr>
            <a:r>
              <a:rPr lang="tr-TR" sz="2400" dirty="0">
                <a:solidFill>
                  <a:schemeClr val="tx1">
                    <a:lumMod val="50000"/>
                  </a:schemeClr>
                </a:solidFill>
              </a:rPr>
              <a:t>Önceki yıl Kanunen Kabul Edilmeyen Gider olarak dikkate alınan çek reeskontunun iptali cari yıl Kurumlar Vergisi matrahından düşülmüş müdür</a:t>
            </a:r>
            <a:r>
              <a:rPr lang="tr-TR" sz="2400" dirty="0" smtClean="0">
                <a:solidFill>
                  <a:schemeClr val="tx1">
                    <a:lumMod val="50000"/>
                  </a:schemeClr>
                </a:solidFill>
              </a:rPr>
              <a:t>?</a:t>
            </a:r>
            <a:endParaRPr lang="tr-TR" sz="2400" dirty="0">
              <a:solidFill>
                <a:schemeClr val="tx1">
                  <a:lumMod val="50000"/>
                </a:schemeClr>
              </a:solidFill>
            </a:endParaRPr>
          </a:p>
        </p:txBody>
      </p:sp>
    </p:spTree>
    <p:extLst>
      <p:ext uri="{BB962C8B-B14F-4D97-AF65-F5344CB8AC3E}">
        <p14:creationId xmlns:p14="http://schemas.microsoft.com/office/powerpoint/2010/main" val="1150072325"/>
      </p:ext>
    </p:extLst>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B4E1F9"/>
            </a:gs>
            <a:gs pos="0">
              <a:schemeClr val="tx2">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69595" y="6324571"/>
            <a:ext cx="2232247" cy="471624"/>
          </a:xfrm>
        </p:spPr>
        <p:txBody>
          <a:bodyPr>
            <a:normAutofit fontScale="90000"/>
          </a:bodyPr>
          <a:lstStyle/>
          <a:p>
            <a:pPr algn="ctr"/>
            <a:r>
              <a:rPr lang="tr-TR" sz="1600" b="1" dirty="0">
                <a:solidFill>
                  <a:schemeClr val="bg1">
                    <a:lumMod val="65000"/>
                  </a:schemeClr>
                </a:solidFill>
                <a:effectLst/>
              </a:rPr>
              <a:t>MESUT YİĞİT</a:t>
            </a:r>
            <a:r>
              <a:rPr lang="tr-TR" sz="1600" dirty="0">
                <a:solidFill>
                  <a:schemeClr val="bg1">
                    <a:lumMod val="65000"/>
                  </a:schemeClr>
                </a:solidFill>
                <a:effectLst/>
              </a:rPr>
              <a:t/>
            </a:r>
            <a:br>
              <a:rPr lang="tr-TR" sz="1600" dirty="0">
                <a:solidFill>
                  <a:schemeClr val="bg1">
                    <a:lumMod val="65000"/>
                  </a:schemeClr>
                </a:solidFill>
                <a:effectLst/>
              </a:rPr>
            </a:br>
            <a:r>
              <a:rPr lang="tr-TR" sz="1600" b="1" dirty="0">
                <a:solidFill>
                  <a:schemeClr val="bg1">
                    <a:lumMod val="65000"/>
                  </a:schemeClr>
                </a:solidFill>
                <a:effectLst/>
              </a:rPr>
              <a:t>YEMİNLİ MALİ </a:t>
            </a:r>
            <a:r>
              <a:rPr lang="tr-TR" sz="1600" b="1" dirty="0" smtClean="0">
                <a:solidFill>
                  <a:schemeClr val="bg1">
                    <a:lumMod val="65000"/>
                  </a:schemeClr>
                </a:solidFill>
                <a:effectLst/>
              </a:rPr>
              <a:t>MÜŞAVİR</a:t>
            </a:r>
            <a:endParaRPr lang="tr-TR" sz="1600" dirty="0">
              <a:solidFill>
                <a:schemeClr val="bg1">
                  <a:lumMod val="65000"/>
                </a:schemeClr>
              </a:solidFill>
            </a:endParaRPr>
          </a:p>
        </p:txBody>
      </p:sp>
      <p:sp>
        <p:nvSpPr>
          <p:cNvPr id="3" name="Alt Başlık 2"/>
          <p:cNvSpPr>
            <a:spLocks noGrp="1"/>
          </p:cNvSpPr>
          <p:nvPr>
            <p:ph type="subTitle" idx="1"/>
          </p:nvPr>
        </p:nvSpPr>
        <p:spPr>
          <a:xfrm>
            <a:off x="1188219" y="1673820"/>
            <a:ext cx="9937104" cy="3645205"/>
          </a:xfrm>
        </p:spPr>
        <p:txBody>
          <a:bodyPr>
            <a:noAutofit/>
          </a:bodyPr>
          <a:lstStyle/>
          <a:p>
            <a:pPr algn="ctr"/>
            <a:r>
              <a:rPr lang="tr-TR" sz="6000" b="1" dirty="0" smtClean="0">
                <a:gradFill>
                  <a:gsLst>
                    <a:gs pos="0">
                      <a:schemeClr val="accent1">
                        <a:lumMod val="60000"/>
                        <a:lumOff val="40000"/>
                      </a:schemeClr>
                    </a:gs>
                    <a:gs pos="83000">
                      <a:srgbClr val="0047FF"/>
                    </a:gs>
                    <a:gs pos="28000">
                      <a:schemeClr val="accent1">
                        <a:lumMod val="75000"/>
                      </a:schemeClr>
                    </a:gs>
                    <a:gs pos="0">
                      <a:srgbClr val="0047FF"/>
                    </a:gs>
                    <a:gs pos="100000">
                      <a:schemeClr val="tx2">
                        <a:lumMod val="75000"/>
                      </a:schemeClr>
                    </a:gs>
                    <a:gs pos="100000">
                      <a:srgbClr val="0047FF"/>
                    </a:gs>
                    <a:gs pos="100000">
                      <a:srgbClr val="000082"/>
                    </a:gs>
                    <a:gs pos="100000">
                      <a:srgbClr val="0047FF"/>
                    </a:gs>
                  </a:gsLst>
                  <a:lin ang="5400000" scaled="0"/>
                </a:gradFill>
              </a:rPr>
              <a:t>DENETİM </a:t>
            </a:r>
            <a:r>
              <a:rPr lang="tr-TR" sz="6000" b="1" dirty="0">
                <a:gradFill>
                  <a:gsLst>
                    <a:gs pos="0">
                      <a:schemeClr val="accent1">
                        <a:lumMod val="60000"/>
                        <a:lumOff val="40000"/>
                      </a:schemeClr>
                    </a:gs>
                    <a:gs pos="83000">
                      <a:srgbClr val="0047FF"/>
                    </a:gs>
                    <a:gs pos="28000">
                      <a:schemeClr val="accent1">
                        <a:lumMod val="75000"/>
                      </a:schemeClr>
                    </a:gs>
                    <a:gs pos="0">
                      <a:srgbClr val="0047FF"/>
                    </a:gs>
                    <a:gs pos="100000">
                      <a:schemeClr val="tx2">
                        <a:lumMod val="75000"/>
                      </a:schemeClr>
                    </a:gs>
                    <a:gs pos="100000">
                      <a:srgbClr val="0047FF"/>
                    </a:gs>
                    <a:gs pos="100000">
                      <a:srgbClr val="000082"/>
                    </a:gs>
                    <a:gs pos="100000">
                      <a:srgbClr val="0047FF"/>
                    </a:gs>
                  </a:gsLst>
                  <a:lin ang="5400000" scaled="0"/>
                </a:gradFill>
              </a:rPr>
              <a:t>AÇISINDAN MALİ TABLOLARIN HAZIRLANMASINDA ÖZELLİK ARZ EDEN HUSUSLAR</a:t>
            </a:r>
          </a:p>
        </p:txBody>
      </p:sp>
      <p:pic>
        <p:nvPicPr>
          <p:cNvPr id="1036"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00"/>
                    </a14:imgEffect>
                    <a14:imgEffect>
                      <a14:saturation sat="120000"/>
                    </a14:imgEffect>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0" y="6300077"/>
            <a:ext cx="680530" cy="4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a:xfrm>
            <a:off x="11989419" y="6358365"/>
            <a:ext cx="504056" cy="356343"/>
          </a:xfrm>
        </p:spPr>
        <p:txBody>
          <a:bodyPr/>
          <a:lstStyle/>
          <a:p>
            <a:pPr algn="ctr"/>
            <a:fld id="{28140BBF-EAB7-43D1-8B4A-9990D3932DF5}" type="slidenum">
              <a:rPr lang="tr-TR" sz="2000" b="1" smtClean="0">
                <a:solidFill>
                  <a:schemeClr val="bg2">
                    <a:lumMod val="25000"/>
                  </a:schemeClr>
                </a:solidFill>
                <a:latin typeface="Calibri" pitchFamily="34" charset="0"/>
                <a:cs typeface="Calibri" pitchFamily="34" charset="0"/>
              </a:rPr>
              <a:pPr algn="ctr"/>
              <a:t>2</a:t>
            </a:fld>
            <a:endParaRPr lang="tr-TR" sz="2000" b="1" dirty="0">
              <a:solidFill>
                <a:schemeClr val="bg2">
                  <a:lumMod val="25000"/>
                </a:schemeClr>
              </a:solidFill>
              <a:latin typeface="Calibri" pitchFamily="34" charset="0"/>
              <a:cs typeface="Calibri" pitchFamily="34" charset="0"/>
            </a:endParaRPr>
          </a:p>
        </p:txBody>
      </p:sp>
    </p:spTree>
    <p:extLst>
      <p:ext uri="{BB962C8B-B14F-4D97-AF65-F5344CB8AC3E}">
        <p14:creationId xmlns:p14="http://schemas.microsoft.com/office/powerpoint/2010/main" val="3789773458"/>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B4E1F9"/>
            </a:gs>
            <a:gs pos="0">
              <a:schemeClr val="tx2">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69595" y="6324571"/>
            <a:ext cx="2232247" cy="471624"/>
          </a:xfrm>
        </p:spPr>
        <p:txBody>
          <a:bodyPr>
            <a:normAutofit fontScale="90000"/>
          </a:bodyPr>
          <a:lstStyle/>
          <a:p>
            <a:pPr algn="ctr"/>
            <a:r>
              <a:rPr lang="tr-TR" sz="1600" b="1" dirty="0">
                <a:solidFill>
                  <a:schemeClr val="bg1">
                    <a:lumMod val="65000"/>
                  </a:schemeClr>
                </a:solidFill>
                <a:effectLst/>
              </a:rPr>
              <a:t>MESUT YİĞİT</a:t>
            </a:r>
            <a:r>
              <a:rPr lang="tr-TR" sz="1600" dirty="0">
                <a:solidFill>
                  <a:schemeClr val="bg1">
                    <a:lumMod val="65000"/>
                  </a:schemeClr>
                </a:solidFill>
                <a:effectLst/>
              </a:rPr>
              <a:t/>
            </a:r>
            <a:br>
              <a:rPr lang="tr-TR" sz="1600" dirty="0">
                <a:solidFill>
                  <a:schemeClr val="bg1">
                    <a:lumMod val="65000"/>
                  </a:schemeClr>
                </a:solidFill>
                <a:effectLst/>
              </a:rPr>
            </a:br>
            <a:r>
              <a:rPr lang="tr-TR" sz="1600" b="1" dirty="0">
                <a:solidFill>
                  <a:schemeClr val="bg1">
                    <a:lumMod val="65000"/>
                  </a:schemeClr>
                </a:solidFill>
                <a:effectLst/>
              </a:rPr>
              <a:t>YEMİNLİ MALİ </a:t>
            </a:r>
            <a:r>
              <a:rPr lang="tr-TR" sz="1600" b="1" dirty="0" smtClean="0">
                <a:solidFill>
                  <a:schemeClr val="bg1">
                    <a:lumMod val="65000"/>
                  </a:schemeClr>
                </a:solidFill>
                <a:effectLst/>
              </a:rPr>
              <a:t>MÜŞAVİR</a:t>
            </a:r>
            <a:endParaRPr lang="tr-TR" sz="1600" dirty="0">
              <a:solidFill>
                <a:schemeClr val="bg1">
                  <a:lumMod val="65000"/>
                </a:schemeClr>
              </a:solidFill>
            </a:endParaRPr>
          </a:p>
        </p:txBody>
      </p:sp>
      <p:pic>
        <p:nvPicPr>
          <p:cNvPr id="1036"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00"/>
                    </a14:imgEffect>
                    <a14:imgEffect>
                      <a14:saturation sat="120000"/>
                    </a14:imgEffect>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0" y="6300077"/>
            <a:ext cx="680530" cy="4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a:xfrm>
            <a:off x="11989419" y="6358365"/>
            <a:ext cx="504056" cy="356343"/>
          </a:xfrm>
        </p:spPr>
        <p:txBody>
          <a:bodyPr/>
          <a:lstStyle/>
          <a:p>
            <a:pPr algn="ctr"/>
            <a:fld id="{28140BBF-EAB7-43D1-8B4A-9990D3932DF5}" type="slidenum">
              <a:rPr lang="tr-TR" sz="2000" b="1" smtClean="0">
                <a:solidFill>
                  <a:schemeClr val="bg2">
                    <a:lumMod val="25000"/>
                  </a:schemeClr>
                </a:solidFill>
                <a:latin typeface="Calibri" pitchFamily="34" charset="0"/>
                <a:cs typeface="Calibri" pitchFamily="34" charset="0"/>
              </a:rPr>
              <a:pPr algn="ctr"/>
              <a:t>20</a:t>
            </a:fld>
            <a:endParaRPr lang="tr-TR" sz="2000" b="1" dirty="0">
              <a:solidFill>
                <a:schemeClr val="bg2">
                  <a:lumMod val="25000"/>
                </a:schemeClr>
              </a:solidFill>
              <a:latin typeface="Calibri" pitchFamily="34" charset="0"/>
              <a:cs typeface="Calibri" pitchFamily="34" charset="0"/>
            </a:endParaRPr>
          </a:p>
        </p:txBody>
      </p:sp>
      <p:sp>
        <p:nvSpPr>
          <p:cNvPr id="9" name="Metin kutusu 8"/>
          <p:cNvSpPr txBox="1"/>
          <p:nvPr/>
        </p:nvSpPr>
        <p:spPr>
          <a:xfrm>
            <a:off x="900187" y="593700"/>
            <a:ext cx="10156761" cy="5155257"/>
          </a:xfrm>
          <a:prstGeom prst="rect">
            <a:avLst/>
          </a:prstGeom>
          <a:noFill/>
        </p:spPr>
        <p:txBody>
          <a:bodyPr wrap="square" rtlCol="0">
            <a:spAutoFit/>
          </a:bodyPr>
          <a:lstStyle/>
          <a:p>
            <a:pPr>
              <a:lnSpc>
                <a:spcPct val="150000"/>
              </a:lnSpc>
              <a:spcBef>
                <a:spcPts val="600"/>
              </a:spcBef>
              <a:spcAft>
                <a:spcPts val="600"/>
              </a:spcAft>
            </a:pPr>
            <a:r>
              <a:rPr lang="tr-TR" sz="2400" b="1" dirty="0" smtClean="0">
                <a:solidFill>
                  <a:schemeClr val="accent5">
                    <a:lumMod val="75000"/>
                  </a:schemeClr>
                </a:solidFill>
                <a:latin typeface="Times New Roman" pitchFamily="18" charset="0"/>
                <a:cs typeface="Times New Roman" pitchFamily="18" charset="0"/>
              </a:rPr>
              <a:t>128</a:t>
            </a:r>
            <a:r>
              <a:rPr lang="tr-TR" sz="2400" b="1" dirty="0">
                <a:solidFill>
                  <a:schemeClr val="accent5">
                    <a:lumMod val="75000"/>
                  </a:schemeClr>
                </a:solidFill>
                <a:latin typeface="Times New Roman" pitchFamily="18" charset="0"/>
                <a:cs typeface="Times New Roman" pitchFamily="18" charset="0"/>
              </a:rPr>
              <a:t>. ŞÜPHELİ TİCARİ ALACAKLAR</a:t>
            </a:r>
          </a:p>
          <a:p>
            <a:pPr marL="342900" indent="-342900">
              <a:buFontTx/>
              <a:buChar char="-"/>
            </a:pPr>
            <a:r>
              <a:rPr lang="tr-TR" sz="2400" dirty="0">
                <a:solidFill>
                  <a:schemeClr val="tx1">
                    <a:lumMod val="50000"/>
                  </a:schemeClr>
                </a:solidFill>
              </a:rPr>
              <a:t>Şüpheli Alacaklar için ayrılmış olan Karşılık Giderleri mali karın tespitinde VUK </a:t>
            </a:r>
            <a:r>
              <a:rPr lang="tr-TR" sz="2400" dirty="0" smtClean="0">
                <a:solidFill>
                  <a:schemeClr val="tx1">
                    <a:lumMod val="50000"/>
                  </a:schemeClr>
                </a:solidFill>
              </a:rPr>
              <a:t>hükümleri dikkate </a:t>
            </a:r>
            <a:r>
              <a:rPr lang="tr-TR" sz="2400" dirty="0">
                <a:solidFill>
                  <a:schemeClr val="tx1">
                    <a:lumMod val="50000"/>
                  </a:schemeClr>
                </a:solidFill>
              </a:rPr>
              <a:t>alınmış mı</a:t>
            </a:r>
            <a:r>
              <a:rPr lang="tr-TR" sz="2400" dirty="0" smtClean="0">
                <a:solidFill>
                  <a:schemeClr val="tx1">
                    <a:lumMod val="50000"/>
                  </a:schemeClr>
                </a:solidFill>
              </a:rPr>
              <a:t>?</a:t>
            </a:r>
            <a:endParaRPr lang="tr-TR" sz="2400" dirty="0">
              <a:solidFill>
                <a:schemeClr val="tx1">
                  <a:lumMod val="50000"/>
                </a:schemeClr>
              </a:solidFill>
            </a:endParaRPr>
          </a:p>
          <a:p>
            <a:pPr marL="342900" indent="-342900">
              <a:buFontTx/>
              <a:buChar char="-"/>
            </a:pPr>
            <a:r>
              <a:rPr lang="tr-TR" sz="2400" dirty="0">
                <a:solidFill>
                  <a:schemeClr val="tx1">
                    <a:lumMod val="50000"/>
                  </a:schemeClr>
                </a:solidFill>
              </a:rPr>
              <a:t>Bu hesapta şüpheli olmayan ticari alacakların olup olmadığı tespiti yapılmış mı?</a:t>
            </a:r>
          </a:p>
          <a:p>
            <a:pPr marL="342900" indent="-342900">
              <a:buFontTx/>
              <a:buChar char="-"/>
            </a:pPr>
            <a:r>
              <a:rPr lang="tr-TR" sz="2400" dirty="0">
                <a:solidFill>
                  <a:schemeClr val="tx1">
                    <a:lumMod val="50000"/>
                  </a:schemeClr>
                </a:solidFill>
              </a:rPr>
              <a:t>Varsa 138 Şüpheli Diğer Alacaklar Hesabında virmanlaşmasını sağlayınız.</a:t>
            </a:r>
          </a:p>
          <a:p>
            <a:pPr marL="342900" indent="-342900">
              <a:buFontTx/>
              <a:buChar char="-"/>
            </a:pPr>
            <a:r>
              <a:rPr lang="tr-TR" sz="2400" dirty="0">
                <a:solidFill>
                  <a:schemeClr val="tx1">
                    <a:lumMod val="50000"/>
                  </a:schemeClr>
                </a:solidFill>
              </a:rPr>
              <a:t>Teminata bağlı alacakların şüpheli alacaklar grubuna girmediğinin kontrolü yapılmış mı?</a:t>
            </a:r>
          </a:p>
          <a:p>
            <a:pPr marL="342900" indent="-342900">
              <a:buFontTx/>
              <a:buChar char="-"/>
            </a:pPr>
            <a:r>
              <a:rPr lang="tr-TR" sz="2400" dirty="0" smtClean="0">
                <a:solidFill>
                  <a:schemeClr val="tx1">
                    <a:lumMod val="50000"/>
                  </a:schemeClr>
                </a:solidFill>
              </a:rPr>
              <a:t>Teminat tutarı şüpheli duruma gelen alacak tutarından az ise teminattan arta kalan kısımları Şüpheli </a:t>
            </a:r>
            <a:r>
              <a:rPr lang="tr-TR" sz="2400" dirty="0">
                <a:solidFill>
                  <a:schemeClr val="tx1">
                    <a:lumMod val="50000"/>
                  </a:schemeClr>
                </a:solidFill>
              </a:rPr>
              <a:t>Ticari Alacaklar hesabına alınmış mı?</a:t>
            </a:r>
          </a:p>
          <a:p>
            <a:pPr marL="342900" indent="-342900">
              <a:buFontTx/>
              <a:buChar char="-"/>
            </a:pPr>
            <a:r>
              <a:rPr lang="tr-TR" sz="2400" dirty="0">
                <a:solidFill>
                  <a:schemeClr val="tx1">
                    <a:lumMod val="50000"/>
                  </a:schemeClr>
                </a:solidFill>
              </a:rPr>
              <a:t>Sonradan tahsil edilen şüpheli alacaklar için ayrılan karşılıklar gelir olarak yazılmış mı?</a:t>
            </a:r>
          </a:p>
          <a:p>
            <a:pPr marL="342900" indent="-342900">
              <a:buFontTx/>
              <a:buChar char="-"/>
            </a:pPr>
            <a:endParaRPr lang="tr-TR" sz="2400" dirty="0">
              <a:solidFill>
                <a:schemeClr val="tx1">
                  <a:lumMod val="50000"/>
                </a:schemeClr>
              </a:solidFill>
            </a:endParaRPr>
          </a:p>
        </p:txBody>
      </p:sp>
    </p:spTree>
    <p:extLst>
      <p:ext uri="{BB962C8B-B14F-4D97-AF65-F5344CB8AC3E}">
        <p14:creationId xmlns:p14="http://schemas.microsoft.com/office/powerpoint/2010/main" val="1367827806"/>
      </p:ext>
    </p:extLst>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B4E1F9"/>
            </a:gs>
            <a:gs pos="0">
              <a:schemeClr val="tx2">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69595" y="6324571"/>
            <a:ext cx="2232247" cy="471624"/>
          </a:xfrm>
        </p:spPr>
        <p:txBody>
          <a:bodyPr>
            <a:normAutofit fontScale="90000"/>
          </a:bodyPr>
          <a:lstStyle/>
          <a:p>
            <a:pPr algn="ctr"/>
            <a:r>
              <a:rPr lang="tr-TR" sz="1600" b="1" dirty="0">
                <a:solidFill>
                  <a:schemeClr val="bg1">
                    <a:lumMod val="65000"/>
                  </a:schemeClr>
                </a:solidFill>
                <a:effectLst/>
              </a:rPr>
              <a:t>MESUT YİĞİT</a:t>
            </a:r>
            <a:r>
              <a:rPr lang="tr-TR" sz="1600" dirty="0">
                <a:solidFill>
                  <a:schemeClr val="bg1">
                    <a:lumMod val="65000"/>
                  </a:schemeClr>
                </a:solidFill>
                <a:effectLst/>
              </a:rPr>
              <a:t/>
            </a:r>
            <a:br>
              <a:rPr lang="tr-TR" sz="1600" dirty="0">
                <a:solidFill>
                  <a:schemeClr val="bg1">
                    <a:lumMod val="65000"/>
                  </a:schemeClr>
                </a:solidFill>
                <a:effectLst/>
              </a:rPr>
            </a:br>
            <a:r>
              <a:rPr lang="tr-TR" sz="1600" b="1" dirty="0">
                <a:solidFill>
                  <a:schemeClr val="bg1">
                    <a:lumMod val="65000"/>
                  </a:schemeClr>
                </a:solidFill>
                <a:effectLst/>
              </a:rPr>
              <a:t>YEMİNLİ MALİ </a:t>
            </a:r>
            <a:r>
              <a:rPr lang="tr-TR" sz="1600" b="1" dirty="0" smtClean="0">
                <a:solidFill>
                  <a:schemeClr val="bg1">
                    <a:lumMod val="65000"/>
                  </a:schemeClr>
                </a:solidFill>
                <a:effectLst/>
              </a:rPr>
              <a:t>MÜŞAVİR</a:t>
            </a:r>
            <a:endParaRPr lang="tr-TR" sz="1600" dirty="0">
              <a:solidFill>
                <a:schemeClr val="bg1">
                  <a:lumMod val="65000"/>
                </a:schemeClr>
              </a:solidFill>
            </a:endParaRPr>
          </a:p>
        </p:txBody>
      </p:sp>
      <p:pic>
        <p:nvPicPr>
          <p:cNvPr id="1036"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00"/>
                    </a14:imgEffect>
                    <a14:imgEffect>
                      <a14:saturation sat="120000"/>
                    </a14:imgEffect>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0" y="6300077"/>
            <a:ext cx="680530" cy="4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a:xfrm>
            <a:off x="11989419" y="6358365"/>
            <a:ext cx="504056" cy="356343"/>
          </a:xfrm>
        </p:spPr>
        <p:txBody>
          <a:bodyPr/>
          <a:lstStyle/>
          <a:p>
            <a:pPr algn="ctr"/>
            <a:fld id="{28140BBF-EAB7-43D1-8B4A-9990D3932DF5}" type="slidenum">
              <a:rPr lang="tr-TR" sz="2000" b="1" smtClean="0">
                <a:solidFill>
                  <a:schemeClr val="bg2">
                    <a:lumMod val="25000"/>
                  </a:schemeClr>
                </a:solidFill>
                <a:latin typeface="Calibri" pitchFamily="34" charset="0"/>
                <a:cs typeface="Calibri" pitchFamily="34" charset="0"/>
              </a:rPr>
              <a:pPr algn="ctr"/>
              <a:t>21</a:t>
            </a:fld>
            <a:endParaRPr lang="tr-TR" sz="2000" b="1" dirty="0">
              <a:solidFill>
                <a:schemeClr val="bg2">
                  <a:lumMod val="25000"/>
                </a:schemeClr>
              </a:solidFill>
              <a:latin typeface="Calibri" pitchFamily="34" charset="0"/>
              <a:cs typeface="Calibri" pitchFamily="34" charset="0"/>
            </a:endParaRPr>
          </a:p>
        </p:txBody>
      </p:sp>
      <p:sp>
        <p:nvSpPr>
          <p:cNvPr id="9" name="Metin kutusu 8"/>
          <p:cNvSpPr txBox="1"/>
          <p:nvPr/>
        </p:nvSpPr>
        <p:spPr>
          <a:xfrm>
            <a:off x="972195" y="521692"/>
            <a:ext cx="8766154" cy="5355312"/>
          </a:xfrm>
          <a:prstGeom prst="rect">
            <a:avLst/>
          </a:prstGeom>
          <a:noFill/>
        </p:spPr>
        <p:txBody>
          <a:bodyPr wrap="square" rtlCol="0">
            <a:spAutoFit/>
          </a:bodyPr>
          <a:lstStyle/>
          <a:p>
            <a:pPr>
              <a:lnSpc>
                <a:spcPct val="150000"/>
              </a:lnSpc>
              <a:spcBef>
                <a:spcPts val="600"/>
              </a:spcBef>
              <a:spcAft>
                <a:spcPts val="600"/>
              </a:spcAft>
            </a:pPr>
            <a:r>
              <a:rPr lang="tr-TR" sz="2400" b="1" dirty="0" smtClean="0">
                <a:solidFill>
                  <a:schemeClr val="accent5">
                    <a:lumMod val="75000"/>
                  </a:schemeClr>
                </a:solidFill>
                <a:latin typeface="Times New Roman" pitchFamily="18" charset="0"/>
                <a:cs typeface="Times New Roman" pitchFamily="18" charset="0"/>
              </a:rPr>
              <a:t>129 </a:t>
            </a:r>
            <a:r>
              <a:rPr lang="tr-TR" sz="2400" b="1" dirty="0">
                <a:solidFill>
                  <a:schemeClr val="accent5">
                    <a:lumMod val="75000"/>
                  </a:schemeClr>
                </a:solidFill>
                <a:latin typeface="Times New Roman" pitchFamily="18" charset="0"/>
                <a:cs typeface="Times New Roman" pitchFamily="18" charset="0"/>
              </a:rPr>
              <a:t>ŞÜPHELİ TİCARİ ALACAKLAR KARŞILIĞI</a:t>
            </a:r>
          </a:p>
          <a:p>
            <a:pPr marL="342900" indent="-342900">
              <a:buFontTx/>
              <a:buChar char="-"/>
            </a:pPr>
            <a:r>
              <a:rPr lang="tr-TR" sz="2150" dirty="0" smtClean="0">
                <a:solidFill>
                  <a:schemeClr val="tx1">
                    <a:lumMod val="50000"/>
                  </a:schemeClr>
                </a:solidFill>
              </a:rPr>
              <a:t>Karşılık ayrılabilmesi için </a:t>
            </a:r>
            <a:r>
              <a:rPr lang="tr-TR" sz="2150" dirty="0">
                <a:solidFill>
                  <a:schemeClr val="tx1">
                    <a:lumMod val="50000"/>
                  </a:schemeClr>
                </a:solidFill>
              </a:rPr>
              <a:t>alacağın şüpheli hale gelmesi </a:t>
            </a:r>
            <a:r>
              <a:rPr lang="tr-TR" sz="2150" dirty="0" smtClean="0">
                <a:solidFill>
                  <a:schemeClr val="tx1">
                    <a:lumMod val="50000"/>
                  </a:schemeClr>
                </a:solidFill>
              </a:rPr>
              <a:t>koşulu oluşmuş mudur?</a:t>
            </a:r>
            <a:endParaRPr lang="tr-TR" sz="2150" dirty="0">
              <a:solidFill>
                <a:schemeClr val="tx1">
                  <a:lumMod val="50000"/>
                </a:schemeClr>
              </a:solidFill>
            </a:endParaRPr>
          </a:p>
          <a:p>
            <a:pPr marL="342900" indent="-342900">
              <a:buFontTx/>
              <a:buChar char="-"/>
            </a:pPr>
            <a:r>
              <a:rPr lang="tr-TR" sz="2150" dirty="0" smtClean="0">
                <a:solidFill>
                  <a:schemeClr val="tx1">
                    <a:lumMod val="50000"/>
                  </a:schemeClr>
                </a:solidFill>
              </a:rPr>
              <a:t>Karşılık </a:t>
            </a:r>
            <a:r>
              <a:rPr lang="tr-TR" sz="2150" dirty="0">
                <a:solidFill>
                  <a:schemeClr val="tx1">
                    <a:lumMod val="50000"/>
                  </a:schemeClr>
                </a:solidFill>
              </a:rPr>
              <a:t>ayrılmış olan alacaklar daha önce gelir olarak kayıt edilmiş mi?</a:t>
            </a:r>
          </a:p>
          <a:p>
            <a:pPr marL="342900" indent="-342900">
              <a:buFontTx/>
              <a:buChar char="-"/>
            </a:pPr>
            <a:r>
              <a:rPr lang="tr-TR" sz="2150" dirty="0" smtClean="0">
                <a:solidFill>
                  <a:schemeClr val="tx1">
                    <a:lumMod val="50000"/>
                  </a:schemeClr>
                </a:solidFill>
              </a:rPr>
              <a:t>Cevabınız </a:t>
            </a:r>
            <a:r>
              <a:rPr lang="tr-TR" sz="2150" dirty="0">
                <a:solidFill>
                  <a:schemeClr val="tx1">
                    <a:lumMod val="50000"/>
                  </a:schemeClr>
                </a:solidFill>
              </a:rPr>
              <a:t>hayır ise yıl içinde gider olarak kayıtlara alınan karşılıklar mali karın tespitinde Kanunen kabul edilmeyen gider olarak </a:t>
            </a:r>
            <a:r>
              <a:rPr lang="tr-TR" sz="2150" dirty="0" smtClean="0">
                <a:solidFill>
                  <a:schemeClr val="tx1">
                    <a:lumMod val="50000"/>
                  </a:schemeClr>
                </a:solidFill>
              </a:rPr>
              <a:t>vergi matrahına </a:t>
            </a:r>
            <a:r>
              <a:rPr lang="tr-TR" sz="2150" dirty="0">
                <a:solidFill>
                  <a:schemeClr val="tx1">
                    <a:lumMod val="50000"/>
                  </a:schemeClr>
                </a:solidFill>
              </a:rPr>
              <a:t>ilave ediniz.</a:t>
            </a:r>
          </a:p>
          <a:p>
            <a:pPr marL="342900" indent="-342900">
              <a:buFontTx/>
              <a:buChar char="-"/>
            </a:pPr>
            <a:r>
              <a:rPr lang="tr-TR" sz="2150" dirty="0" smtClean="0">
                <a:solidFill>
                  <a:schemeClr val="tx1">
                    <a:lumMod val="50000"/>
                  </a:schemeClr>
                </a:solidFill>
              </a:rPr>
              <a:t>Şüpheli </a:t>
            </a:r>
            <a:r>
              <a:rPr lang="tr-TR" sz="2150" dirty="0">
                <a:solidFill>
                  <a:schemeClr val="tx1">
                    <a:lumMod val="50000"/>
                  </a:schemeClr>
                </a:solidFill>
              </a:rPr>
              <a:t>alacaklar için ayrılmış olan karşılıkların sadece Ticari ve Zirai kazancın elde edilmesi ve İdame ettirilmesi ile mi ilgili olduğunu test ediniz.</a:t>
            </a:r>
          </a:p>
          <a:p>
            <a:pPr marL="342900" indent="-342900">
              <a:buFontTx/>
              <a:buChar char="-"/>
            </a:pPr>
            <a:r>
              <a:rPr lang="tr-TR" sz="2150" dirty="0" smtClean="0">
                <a:solidFill>
                  <a:schemeClr val="tx1">
                    <a:lumMod val="50000"/>
                  </a:schemeClr>
                </a:solidFill>
              </a:rPr>
              <a:t>Ayrılan </a:t>
            </a:r>
            <a:r>
              <a:rPr lang="tr-TR" sz="2150" dirty="0">
                <a:solidFill>
                  <a:schemeClr val="tx1">
                    <a:lumMod val="50000"/>
                  </a:schemeClr>
                </a:solidFill>
              </a:rPr>
              <a:t>karşılıkların hangi alacaklar için ayrıldığı ve hangi alacak için ne kadar karşılık ayrıldığı şeklinde ayrıntılı muhasebe kayıtları yapılmış mı?</a:t>
            </a:r>
          </a:p>
          <a:p>
            <a:pPr marL="342900" indent="-342900">
              <a:buFontTx/>
              <a:buChar char="-"/>
            </a:pPr>
            <a:r>
              <a:rPr lang="tr-TR" sz="2150" dirty="0" smtClean="0">
                <a:solidFill>
                  <a:schemeClr val="tx1">
                    <a:lumMod val="50000"/>
                  </a:schemeClr>
                </a:solidFill>
              </a:rPr>
              <a:t>Şüpheli </a:t>
            </a:r>
            <a:r>
              <a:rPr lang="tr-TR" sz="2150" dirty="0">
                <a:solidFill>
                  <a:schemeClr val="tx1">
                    <a:lumMod val="50000"/>
                  </a:schemeClr>
                </a:solidFill>
              </a:rPr>
              <a:t>alacaklar içinde tahsil edilenler varsa hangi şüpheli alacak tutarından ne kadar tahsil edildiği?  Ve tahsil edilen tutarın,  konusu kalmayan karşılıklar hesabında izlenip izlenmediğini test ediniz	</a:t>
            </a:r>
          </a:p>
        </p:txBody>
      </p:sp>
    </p:spTree>
    <p:extLst>
      <p:ext uri="{BB962C8B-B14F-4D97-AF65-F5344CB8AC3E}">
        <p14:creationId xmlns:p14="http://schemas.microsoft.com/office/powerpoint/2010/main" val="2610906062"/>
      </p:ext>
    </p:extLst>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B4E1F9"/>
            </a:gs>
            <a:gs pos="0">
              <a:schemeClr val="tx2">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69595" y="6324571"/>
            <a:ext cx="2232247" cy="471624"/>
          </a:xfrm>
        </p:spPr>
        <p:txBody>
          <a:bodyPr>
            <a:normAutofit fontScale="90000"/>
          </a:bodyPr>
          <a:lstStyle/>
          <a:p>
            <a:pPr algn="ctr"/>
            <a:r>
              <a:rPr lang="tr-TR" sz="1600" b="1" dirty="0">
                <a:solidFill>
                  <a:schemeClr val="bg1">
                    <a:lumMod val="65000"/>
                  </a:schemeClr>
                </a:solidFill>
                <a:effectLst/>
              </a:rPr>
              <a:t>MESUT YİĞİT</a:t>
            </a:r>
            <a:r>
              <a:rPr lang="tr-TR" sz="1600" dirty="0">
                <a:solidFill>
                  <a:schemeClr val="bg1">
                    <a:lumMod val="65000"/>
                  </a:schemeClr>
                </a:solidFill>
                <a:effectLst/>
              </a:rPr>
              <a:t/>
            </a:r>
            <a:br>
              <a:rPr lang="tr-TR" sz="1600" dirty="0">
                <a:solidFill>
                  <a:schemeClr val="bg1">
                    <a:lumMod val="65000"/>
                  </a:schemeClr>
                </a:solidFill>
                <a:effectLst/>
              </a:rPr>
            </a:br>
            <a:r>
              <a:rPr lang="tr-TR" sz="1600" b="1" dirty="0">
                <a:solidFill>
                  <a:schemeClr val="bg1">
                    <a:lumMod val="65000"/>
                  </a:schemeClr>
                </a:solidFill>
                <a:effectLst/>
              </a:rPr>
              <a:t>YEMİNLİ MALİ </a:t>
            </a:r>
            <a:r>
              <a:rPr lang="tr-TR" sz="1600" b="1" dirty="0" smtClean="0">
                <a:solidFill>
                  <a:schemeClr val="bg1">
                    <a:lumMod val="65000"/>
                  </a:schemeClr>
                </a:solidFill>
                <a:effectLst/>
              </a:rPr>
              <a:t>MÜŞAVİR</a:t>
            </a:r>
            <a:endParaRPr lang="tr-TR" sz="1600" dirty="0">
              <a:solidFill>
                <a:schemeClr val="bg1">
                  <a:lumMod val="65000"/>
                </a:schemeClr>
              </a:solidFill>
            </a:endParaRPr>
          </a:p>
        </p:txBody>
      </p:sp>
      <p:pic>
        <p:nvPicPr>
          <p:cNvPr id="1036"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00"/>
                    </a14:imgEffect>
                    <a14:imgEffect>
                      <a14:saturation sat="120000"/>
                    </a14:imgEffect>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0" y="6300077"/>
            <a:ext cx="680530" cy="4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a:xfrm>
            <a:off x="11989419" y="6358365"/>
            <a:ext cx="504056" cy="356343"/>
          </a:xfrm>
        </p:spPr>
        <p:txBody>
          <a:bodyPr/>
          <a:lstStyle/>
          <a:p>
            <a:pPr algn="ctr"/>
            <a:fld id="{28140BBF-EAB7-43D1-8B4A-9990D3932DF5}" type="slidenum">
              <a:rPr lang="tr-TR" sz="2000" b="1" smtClean="0">
                <a:solidFill>
                  <a:schemeClr val="bg2">
                    <a:lumMod val="25000"/>
                  </a:schemeClr>
                </a:solidFill>
                <a:latin typeface="Calibri" pitchFamily="34" charset="0"/>
                <a:cs typeface="Calibri" pitchFamily="34" charset="0"/>
              </a:rPr>
              <a:pPr algn="ctr"/>
              <a:t>22</a:t>
            </a:fld>
            <a:endParaRPr lang="tr-TR" sz="2000" b="1" dirty="0">
              <a:solidFill>
                <a:schemeClr val="bg2">
                  <a:lumMod val="25000"/>
                </a:schemeClr>
              </a:solidFill>
              <a:latin typeface="Calibri" pitchFamily="34" charset="0"/>
              <a:cs typeface="Calibri" pitchFamily="34" charset="0"/>
            </a:endParaRPr>
          </a:p>
        </p:txBody>
      </p:sp>
      <p:sp>
        <p:nvSpPr>
          <p:cNvPr id="9" name="Metin kutusu 8"/>
          <p:cNvSpPr txBox="1"/>
          <p:nvPr/>
        </p:nvSpPr>
        <p:spPr>
          <a:xfrm>
            <a:off x="1404243" y="530766"/>
            <a:ext cx="8766154" cy="5432256"/>
          </a:xfrm>
          <a:prstGeom prst="rect">
            <a:avLst/>
          </a:prstGeom>
          <a:noFill/>
        </p:spPr>
        <p:txBody>
          <a:bodyPr wrap="square" rtlCol="0">
            <a:spAutoFit/>
          </a:bodyPr>
          <a:lstStyle/>
          <a:p>
            <a:pPr>
              <a:lnSpc>
                <a:spcPct val="150000"/>
              </a:lnSpc>
              <a:spcBef>
                <a:spcPts val="600"/>
              </a:spcBef>
              <a:spcAft>
                <a:spcPts val="600"/>
              </a:spcAft>
            </a:pPr>
            <a:r>
              <a:rPr lang="tr-TR" sz="2400" b="1" dirty="0" smtClean="0">
                <a:solidFill>
                  <a:schemeClr val="accent5">
                    <a:lumMod val="75000"/>
                  </a:schemeClr>
                </a:solidFill>
                <a:latin typeface="Times New Roman" pitchFamily="18" charset="0"/>
                <a:cs typeface="Times New Roman" pitchFamily="18" charset="0"/>
              </a:rPr>
              <a:t>129 </a:t>
            </a:r>
            <a:r>
              <a:rPr lang="tr-TR" sz="2400" b="1" dirty="0">
                <a:solidFill>
                  <a:schemeClr val="accent5">
                    <a:lumMod val="75000"/>
                  </a:schemeClr>
                </a:solidFill>
                <a:latin typeface="Times New Roman" pitchFamily="18" charset="0"/>
                <a:cs typeface="Times New Roman" pitchFamily="18" charset="0"/>
              </a:rPr>
              <a:t>ŞÜPHELİ TİCARİ ALACAKLAR KARŞILIĞI</a:t>
            </a:r>
          </a:p>
          <a:p>
            <a:pPr marL="342900" indent="-342900">
              <a:buFontTx/>
              <a:buChar char="-"/>
            </a:pPr>
            <a:r>
              <a:rPr lang="tr-TR" sz="2150" dirty="0">
                <a:solidFill>
                  <a:schemeClr val="tx1">
                    <a:lumMod val="50000"/>
                  </a:schemeClr>
                </a:solidFill>
              </a:rPr>
              <a:t>Şüpheli alacaklardan tahsilat yapılması durumunda aşağıdaki hesapların borç ve alacak bakiyeleri eşitliğinin kontrolünü yapınız</a:t>
            </a:r>
            <a:r>
              <a:rPr lang="tr-TR" sz="2150" dirty="0" smtClean="0">
                <a:solidFill>
                  <a:schemeClr val="tx1">
                    <a:lumMod val="50000"/>
                  </a:schemeClr>
                </a:solidFill>
              </a:rPr>
              <a:t>.</a:t>
            </a:r>
          </a:p>
          <a:p>
            <a:endParaRPr lang="tr-TR" sz="500" dirty="0" smtClean="0">
              <a:solidFill>
                <a:schemeClr val="tx1">
                  <a:lumMod val="50000"/>
                </a:schemeClr>
              </a:solidFill>
            </a:endParaRPr>
          </a:p>
          <a:p>
            <a:r>
              <a:rPr lang="tr-TR" sz="2150" dirty="0">
                <a:solidFill>
                  <a:schemeClr val="tx1">
                    <a:lumMod val="50000"/>
                  </a:schemeClr>
                </a:solidFill>
              </a:rPr>
              <a:t>	 </a:t>
            </a:r>
            <a:r>
              <a:rPr lang="tr-TR" sz="2150" dirty="0" smtClean="0">
                <a:solidFill>
                  <a:schemeClr val="tx1">
                    <a:lumMod val="50000"/>
                  </a:schemeClr>
                </a:solidFill>
              </a:rPr>
              <a:t>   Karşılık </a:t>
            </a:r>
            <a:r>
              <a:rPr lang="tr-TR" sz="2150" dirty="0">
                <a:solidFill>
                  <a:schemeClr val="tx1">
                    <a:lumMod val="50000"/>
                  </a:schemeClr>
                </a:solidFill>
              </a:rPr>
              <a:t>ayrılması			</a:t>
            </a:r>
            <a:r>
              <a:rPr lang="tr-TR" sz="2150" dirty="0" smtClean="0">
                <a:solidFill>
                  <a:schemeClr val="tx1">
                    <a:lumMod val="50000"/>
                  </a:schemeClr>
                </a:solidFill>
              </a:rPr>
              <a:t>Tahsilat </a:t>
            </a:r>
            <a:r>
              <a:rPr lang="tr-TR" sz="2150" dirty="0">
                <a:solidFill>
                  <a:schemeClr val="tx1">
                    <a:lumMod val="50000"/>
                  </a:schemeClr>
                </a:solidFill>
              </a:rPr>
              <a:t>yapılması</a:t>
            </a:r>
          </a:p>
          <a:p>
            <a:pPr marL="342900" indent="-342900">
              <a:buFontTx/>
              <a:buChar char="-"/>
            </a:pPr>
            <a:endParaRPr lang="tr-TR" sz="2150" dirty="0">
              <a:solidFill>
                <a:schemeClr val="tx1">
                  <a:lumMod val="50000"/>
                </a:schemeClr>
              </a:solidFill>
            </a:endParaRPr>
          </a:p>
          <a:p>
            <a:pPr marL="342900" indent="-342900">
              <a:buFontTx/>
              <a:buChar char="-"/>
            </a:pPr>
            <a:endParaRPr lang="tr-TR" sz="2150" dirty="0" smtClean="0">
              <a:solidFill>
                <a:schemeClr val="tx1">
                  <a:lumMod val="50000"/>
                </a:schemeClr>
              </a:solidFill>
            </a:endParaRPr>
          </a:p>
          <a:p>
            <a:pPr marL="342900" indent="-342900">
              <a:buFontTx/>
              <a:buChar char="-"/>
            </a:pPr>
            <a:endParaRPr lang="tr-TR" sz="2150" dirty="0">
              <a:solidFill>
                <a:schemeClr val="tx1">
                  <a:lumMod val="50000"/>
                </a:schemeClr>
              </a:solidFill>
            </a:endParaRPr>
          </a:p>
          <a:p>
            <a:pPr marL="342900" indent="-342900">
              <a:buFontTx/>
              <a:buChar char="-"/>
            </a:pPr>
            <a:endParaRPr lang="tr-TR" sz="2150" dirty="0" smtClean="0">
              <a:solidFill>
                <a:schemeClr val="tx1">
                  <a:lumMod val="50000"/>
                </a:schemeClr>
              </a:solidFill>
            </a:endParaRPr>
          </a:p>
          <a:p>
            <a:pPr marL="342900" indent="-342900">
              <a:buFontTx/>
              <a:buChar char="-"/>
            </a:pPr>
            <a:endParaRPr lang="tr-TR" sz="2150" dirty="0">
              <a:solidFill>
                <a:schemeClr val="tx1">
                  <a:lumMod val="50000"/>
                </a:schemeClr>
              </a:solidFill>
            </a:endParaRPr>
          </a:p>
          <a:p>
            <a:pPr marL="342900" indent="-342900">
              <a:buFontTx/>
              <a:buChar char="-"/>
            </a:pPr>
            <a:endParaRPr lang="tr-TR" sz="2150" dirty="0" smtClean="0">
              <a:solidFill>
                <a:schemeClr val="tx1">
                  <a:lumMod val="50000"/>
                </a:schemeClr>
              </a:solidFill>
            </a:endParaRPr>
          </a:p>
          <a:p>
            <a:pPr marL="342900" indent="-342900">
              <a:buFontTx/>
              <a:buChar char="-"/>
            </a:pPr>
            <a:r>
              <a:rPr lang="tr-TR" sz="2150" dirty="0" smtClean="0">
                <a:solidFill>
                  <a:schemeClr val="tx1">
                    <a:lumMod val="50000"/>
                  </a:schemeClr>
                </a:solidFill>
              </a:rPr>
              <a:t>VUK</a:t>
            </a:r>
            <a:r>
              <a:rPr lang="tr-TR" sz="2150" dirty="0">
                <a:solidFill>
                  <a:schemeClr val="tx1">
                    <a:lumMod val="50000"/>
                  </a:schemeClr>
                </a:solidFill>
              </a:rPr>
              <a:t>.’</a:t>
            </a:r>
            <a:r>
              <a:rPr lang="tr-TR" sz="2150" dirty="0" err="1">
                <a:solidFill>
                  <a:schemeClr val="tx1">
                    <a:lumMod val="50000"/>
                  </a:schemeClr>
                </a:solidFill>
              </a:rPr>
              <a:t>ndaki</a:t>
            </a:r>
            <a:r>
              <a:rPr lang="tr-TR" sz="2150" dirty="0">
                <a:solidFill>
                  <a:schemeClr val="tx1">
                    <a:lumMod val="50000"/>
                  </a:schemeClr>
                </a:solidFill>
              </a:rPr>
              <a:t> şartları taşımayan karşılık gideri mali karın tespitinde Kanunen Kabul Edilmeyen Gider olarak dikkate alınmış mıdır?</a:t>
            </a:r>
          </a:p>
          <a:p>
            <a:pPr marL="342900" indent="-342900">
              <a:buFontTx/>
              <a:buChar char="-"/>
            </a:pPr>
            <a:r>
              <a:rPr lang="tr-TR" sz="2150" dirty="0">
                <a:solidFill>
                  <a:schemeClr val="tx1">
                    <a:lumMod val="50000"/>
                  </a:schemeClr>
                </a:solidFill>
              </a:rPr>
              <a:t>Cevabınız hayır ise yapılan işlem hatalı olup gerekli düzeltmeyi yaptırıp açıklama yapınız.</a:t>
            </a:r>
          </a:p>
          <a:p>
            <a:pPr marL="342900" indent="-342900">
              <a:buFontTx/>
              <a:buChar char="-"/>
            </a:pPr>
            <a:r>
              <a:rPr lang="tr-TR" sz="2150" dirty="0">
                <a:solidFill>
                  <a:schemeClr val="tx1">
                    <a:lumMod val="50000"/>
                  </a:schemeClr>
                </a:solidFill>
              </a:rPr>
              <a:t>	</a:t>
            </a:r>
          </a:p>
        </p:txBody>
      </p:sp>
      <p:graphicFrame>
        <p:nvGraphicFramePr>
          <p:cNvPr id="3" name="Tablo 2"/>
          <p:cNvGraphicFramePr>
            <a:graphicFrameLocks noGrp="1"/>
          </p:cNvGraphicFramePr>
          <p:nvPr>
            <p:extLst>
              <p:ext uri="{D42A27DB-BD31-4B8C-83A1-F6EECF244321}">
                <p14:modId xmlns:p14="http://schemas.microsoft.com/office/powerpoint/2010/main" val="3458830049"/>
              </p:ext>
            </p:extLst>
          </p:nvPr>
        </p:nvGraphicFramePr>
        <p:xfrm>
          <a:off x="1620267" y="2321892"/>
          <a:ext cx="3929034" cy="1695271"/>
        </p:xfrm>
        <a:graphic>
          <a:graphicData uri="http://schemas.openxmlformats.org/drawingml/2006/table">
            <a:tbl>
              <a:tblPr firstRow="1" firstCol="1" bandRow="1">
                <a:tableStyleId>{22838BEF-8BB2-4498-84A7-C5851F593DF1}</a:tableStyleId>
              </a:tblPr>
              <a:tblGrid>
                <a:gridCol w="1964517"/>
                <a:gridCol w="1964517"/>
              </a:tblGrid>
              <a:tr h="392642">
                <a:tc>
                  <a:txBody>
                    <a:bodyPr/>
                    <a:lstStyle/>
                    <a:p>
                      <a:pPr algn="ctr">
                        <a:lnSpc>
                          <a:spcPct val="115000"/>
                        </a:lnSpc>
                        <a:spcAft>
                          <a:spcPts val="0"/>
                        </a:spcAft>
                        <a:tabLst>
                          <a:tab pos="228600" algn="l"/>
                        </a:tabLst>
                      </a:pPr>
                      <a:r>
                        <a:rPr lang="tr-TR" sz="2400" dirty="0">
                          <a:effectLst/>
                        </a:rPr>
                        <a:t>128</a:t>
                      </a:r>
                      <a:endParaRPr lang="tr-TR" sz="2400" dirty="0">
                        <a:solidFill>
                          <a:schemeClr val="tx1">
                            <a:lumMod val="50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tabLst>
                          <a:tab pos="228600" algn="l"/>
                        </a:tabLst>
                      </a:pPr>
                      <a:r>
                        <a:rPr lang="tr-TR" sz="2400" dirty="0">
                          <a:effectLst/>
                        </a:rPr>
                        <a:t> </a:t>
                      </a:r>
                      <a:endParaRPr lang="tr-TR" sz="2400" dirty="0">
                        <a:solidFill>
                          <a:schemeClr val="tx1">
                            <a:lumMod val="50000"/>
                          </a:schemeClr>
                        </a:solidFill>
                        <a:effectLst/>
                        <a:latin typeface="Calibri"/>
                        <a:ea typeface="Calibri"/>
                        <a:cs typeface="Times New Roman"/>
                      </a:endParaRPr>
                    </a:p>
                  </a:txBody>
                  <a:tcPr marL="68580" marR="68580" marT="0" marB="0"/>
                </a:tc>
              </a:tr>
              <a:tr h="392642">
                <a:tc>
                  <a:txBody>
                    <a:bodyPr/>
                    <a:lstStyle/>
                    <a:p>
                      <a:pPr algn="ctr">
                        <a:lnSpc>
                          <a:spcPct val="115000"/>
                        </a:lnSpc>
                        <a:spcAft>
                          <a:spcPts val="0"/>
                        </a:spcAft>
                        <a:tabLst>
                          <a:tab pos="228600" algn="l"/>
                        </a:tabLst>
                      </a:pPr>
                      <a:r>
                        <a:rPr lang="tr-TR" sz="2400" dirty="0">
                          <a:effectLst/>
                        </a:rPr>
                        <a:t> </a:t>
                      </a:r>
                      <a:endParaRPr lang="tr-TR" sz="2400" dirty="0">
                        <a:solidFill>
                          <a:schemeClr val="tx1">
                            <a:lumMod val="50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tabLst>
                          <a:tab pos="228600" algn="l"/>
                        </a:tabLst>
                      </a:pPr>
                      <a:r>
                        <a:rPr lang="tr-TR" sz="2400" b="1" kern="1200" dirty="0">
                          <a:solidFill>
                            <a:schemeClr val="dk1"/>
                          </a:solidFill>
                          <a:effectLst/>
                          <a:latin typeface="+mn-lt"/>
                          <a:ea typeface="+mn-ea"/>
                          <a:cs typeface="+mn-cs"/>
                        </a:rPr>
                        <a:t>120</a:t>
                      </a:r>
                    </a:p>
                  </a:txBody>
                  <a:tcPr marL="68580" marR="68580" marT="0" marB="0"/>
                </a:tc>
              </a:tr>
              <a:tr h="392642">
                <a:tc>
                  <a:txBody>
                    <a:bodyPr/>
                    <a:lstStyle/>
                    <a:p>
                      <a:pPr algn="ctr">
                        <a:lnSpc>
                          <a:spcPct val="115000"/>
                        </a:lnSpc>
                        <a:spcAft>
                          <a:spcPts val="0"/>
                        </a:spcAft>
                        <a:tabLst>
                          <a:tab pos="228600" algn="l"/>
                        </a:tabLst>
                      </a:pPr>
                      <a:r>
                        <a:rPr lang="tr-TR" sz="2400" kern="1200" dirty="0">
                          <a:effectLst/>
                        </a:rPr>
                        <a:t>654</a:t>
                      </a:r>
                      <a:endParaRPr lang="tr-TR" sz="2400" b="1" kern="1200" dirty="0">
                        <a:solidFill>
                          <a:schemeClr val="tx1">
                            <a:lumMod val="50000"/>
                          </a:schemeClr>
                        </a:solidFill>
                        <a:effectLst/>
                        <a:latin typeface="+mn-lt"/>
                        <a:ea typeface="+mn-ea"/>
                        <a:cs typeface="+mn-cs"/>
                      </a:endParaRPr>
                    </a:p>
                  </a:txBody>
                  <a:tcPr marL="68580" marR="68580" marT="0" marB="0"/>
                </a:tc>
                <a:tc>
                  <a:txBody>
                    <a:bodyPr/>
                    <a:lstStyle/>
                    <a:p>
                      <a:pPr algn="ctr">
                        <a:lnSpc>
                          <a:spcPct val="115000"/>
                        </a:lnSpc>
                        <a:spcAft>
                          <a:spcPts val="0"/>
                        </a:spcAft>
                        <a:tabLst>
                          <a:tab pos="228600" algn="l"/>
                        </a:tabLst>
                      </a:pPr>
                      <a:r>
                        <a:rPr lang="tr-TR" sz="2400" dirty="0">
                          <a:effectLst/>
                        </a:rPr>
                        <a:t> </a:t>
                      </a:r>
                      <a:endParaRPr lang="tr-TR" sz="2400" dirty="0">
                        <a:solidFill>
                          <a:schemeClr val="tx1">
                            <a:lumMod val="50000"/>
                          </a:schemeClr>
                        </a:solidFill>
                        <a:effectLst/>
                        <a:latin typeface="Calibri"/>
                        <a:ea typeface="Calibri"/>
                        <a:cs typeface="Times New Roman"/>
                      </a:endParaRPr>
                    </a:p>
                  </a:txBody>
                  <a:tcPr marL="68580" marR="68580" marT="0" marB="0"/>
                </a:tc>
              </a:tr>
              <a:tr h="433399">
                <a:tc>
                  <a:txBody>
                    <a:bodyPr/>
                    <a:lstStyle/>
                    <a:p>
                      <a:pPr algn="ctr">
                        <a:lnSpc>
                          <a:spcPct val="115000"/>
                        </a:lnSpc>
                        <a:spcAft>
                          <a:spcPts val="0"/>
                        </a:spcAft>
                        <a:tabLst>
                          <a:tab pos="228600" algn="l"/>
                        </a:tabLst>
                      </a:pPr>
                      <a:r>
                        <a:rPr lang="tr-TR" sz="2400" dirty="0">
                          <a:effectLst/>
                        </a:rPr>
                        <a:t> </a:t>
                      </a:r>
                      <a:endParaRPr lang="tr-TR" sz="2400" dirty="0">
                        <a:solidFill>
                          <a:schemeClr val="tx1">
                            <a:lumMod val="50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tabLst>
                          <a:tab pos="228600" algn="l"/>
                        </a:tabLst>
                      </a:pPr>
                      <a:r>
                        <a:rPr lang="tr-TR" sz="2400" b="1" kern="1200" dirty="0">
                          <a:solidFill>
                            <a:schemeClr val="dk1"/>
                          </a:solidFill>
                          <a:effectLst/>
                          <a:latin typeface="+mn-lt"/>
                          <a:ea typeface="+mn-ea"/>
                          <a:cs typeface="+mn-cs"/>
                        </a:rPr>
                        <a:t>129</a:t>
                      </a:r>
                    </a:p>
                  </a:txBody>
                  <a:tcPr marL="68580" marR="68580" marT="0" marB="0"/>
                </a:tc>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1459964557"/>
              </p:ext>
            </p:extLst>
          </p:nvPr>
        </p:nvGraphicFramePr>
        <p:xfrm>
          <a:off x="5940747" y="2321892"/>
          <a:ext cx="4104456" cy="1682496"/>
        </p:xfrm>
        <a:graphic>
          <a:graphicData uri="http://schemas.openxmlformats.org/drawingml/2006/table">
            <a:tbl>
              <a:tblPr firstRow="1" firstCol="1" bandRow="1">
                <a:tableStyleId>{22838BEF-8BB2-4498-84A7-C5851F593DF1}</a:tableStyleId>
              </a:tblPr>
              <a:tblGrid>
                <a:gridCol w="2052228"/>
                <a:gridCol w="2052228"/>
              </a:tblGrid>
              <a:tr h="414046">
                <a:tc>
                  <a:txBody>
                    <a:bodyPr/>
                    <a:lstStyle/>
                    <a:p>
                      <a:pPr marL="0" algn="ctr" defTabSz="914400" rtl="0" eaLnBrk="1" latinLnBrk="0" hangingPunct="1">
                        <a:lnSpc>
                          <a:spcPct val="115000"/>
                        </a:lnSpc>
                        <a:spcAft>
                          <a:spcPts val="0"/>
                        </a:spcAft>
                        <a:tabLst>
                          <a:tab pos="228600" algn="l"/>
                        </a:tabLst>
                      </a:pPr>
                      <a:r>
                        <a:rPr lang="tr-TR" sz="2400" kern="1200" dirty="0" smtClean="0">
                          <a:effectLst/>
                        </a:rPr>
                        <a:t>102</a:t>
                      </a:r>
                      <a:endParaRPr lang="tr-TR" sz="2400" b="1" kern="1200" dirty="0">
                        <a:solidFill>
                          <a:schemeClr val="tx1">
                            <a:lumMod val="50000"/>
                          </a:schemeClr>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tabLst>
                          <a:tab pos="228600" algn="l"/>
                        </a:tabLst>
                      </a:pPr>
                      <a:r>
                        <a:rPr lang="tr-TR" sz="2400" b="1" kern="1200" dirty="0">
                          <a:solidFill>
                            <a:schemeClr val="dk1"/>
                          </a:solidFill>
                          <a:effectLst/>
                          <a:latin typeface="+mn-lt"/>
                          <a:ea typeface="+mn-ea"/>
                          <a:cs typeface="+mn-cs"/>
                        </a:rPr>
                        <a:t> </a:t>
                      </a:r>
                    </a:p>
                  </a:txBody>
                  <a:tcPr marL="68580" marR="68580" marT="0" marB="0"/>
                </a:tc>
              </a:tr>
              <a:tr h="414046">
                <a:tc>
                  <a:txBody>
                    <a:bodyPr/>
                    <a:lstStyle/>
                    <a:p>
                      <a:pPr marL="0" algn="ctr" defTabSz="914400" rtl="0" eaLnBrk="1" latinLnBrk="0" hangingPunct="1">
                        <a:lnSpc>
                          <a:spcPct val="115000"/>
                        </a:lnSpc>
                        <a:spcAft>
                          <a:spcPts val="0"/>
                        </a:spcAft>
                        <a:tabLst>
                          <a:tab pos="228600" algn="l"/>
                        </a:tabLst>
                      </a:pPr>
                      <a:r>
                        <a:rPr lang="tr-TR" sz="2400" kern="1200" dirty="0">
                          <a:effectLst/>
                          <a:highlight>
                            <a:srgbClr val="FFFF00"/>
                          </a:highlight>
                        </a:rPr>
                        <a:t> </a:t>
                      </a:r>
                      <a:endParaRPr lang="tr-TR" sz="2400" kern="1200" dirty="0">
                        <a:solidFill>
                          <a:schemeClr val="tx1">
                            <a:lumMod val="50000"/>
                          </a:schemeClr>
                        </a:solidFill>
                        <a:effectLst/>
                        <a:highlight>
                          <a:srgbClr val="FFFF00"/>
                        </a:highligh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tabLst>
                          <a:tab pos="228600" algn="l"/>
                        </a:tabLst>
                      </a:pPr>
                      <a:r>
                        <a:rPr lang="tr-TR" sz="2400" b="1" kern="1200" dirty="0" smtClean="0">
                          <a:solidFill>
                            <a:schemeClr val="dk1"/>
                          </a:solidFill>
                          <a:effectLst/>
                          <a:latin typeface="+mn-lt"/>
                          <a:ea typeface="+mn-ea"/>
                          <a:cs typeface="+mn-cs"/>
                        </a:rPr>
                        <a:t>128</a:t>
                      </a:r>
                      <a:endParaRPr lang="tr-TR" sz="2400" b="1" kern="1200" dirty="0">
                        <a:solidFill>
                          <a:schemeClr val="dk1"/>
                        </a:solidFill>
                        <a:effectLst/>
                        <a:latin typeface="+mn-lt"/>
                        <a:ea typeface="+mn-ea"/>
                        <a:cs typeface="+mn-cs"/>
                      </a:endParaRPr>
                    </a:p>
                  </a:txBody>
                  <a:tcPr marL="68580" marR="68580" marT="0" marB="0"/>
                </a:tc>
              </a:tr>
              <a:tr h="414046">
                <a:tc>
                  <a:txBody>
                    <a:bodyPr/>
                    <a:lstStyle/>
                    <a:p>
                      <a:pPr marL="0" algn="ctr" defTabSz="914400" rtl="0" eaLnBrk="1" latinLnBrk="0" hangingPunct="1">
                        <a:lnSpc>
                          <a:spcPct val="115000"/>
                        </a:lnSpc>
                        <a:spcAft>
                          <a:spcPts val="0"/>
                        </a:spcAft>
                        <a:tabLst>
                          <a:tab pos="228600" algn="l"/>
                        </a:tabLst>
                      </a:pPr>
                      <a:r>
                        <a:rPr lang="tr-TR" sz="2400" kern="1200" dirty="0">
                          <a:effectLst/>
                        </a:rPr>
                        <a:t>129</a:t>
                      </a:r>
                      <a:endParaRPr lang="tr-TR" sz="2400" b="1" kern="1200" dirty="0">
                        <a:solidFill>
                          <a:schemeClr val="tx1">
                            <a:lumMod val="50000"/>
                          </a:schemeClr>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tabLst>
                          <a:tab pos="228600" algn="l"/>
                        </a:tabLst>
                      </a:pPr>
                      <a:r>
                        <a:rPr lang="tr-TR" sz="2400" b="1" kern="1200" dirty="0">
                          <a:solidFill>
                            <a:schemeClr val="dk1"/>
                          </a:solidFill>
                          <a:effectLst/>
                          <a:latin typeface="+mn-lt"/>
                          <a:ea typeface="+mn-ea"/>
                          <a:cs typeface="+mn-cs"/>
                        </a:rPr>
                        <a:t> </a:t>
                      </a:r>
                    </a:p>
                  </a:txBody>
                  <a:tcPr marL="68580" marR="68580" marT="0" marB="0"/>
                </a:tc>
              </a:tr>
              <a:tr h="414046">
                <a:tc>
                  <a:txBody>
                    <a:bodyPr/>
                    <a:lstStyle/>
                    <a:p>
                      <a:pPr marL="0" algn="ctr" defTabSz="914400" rtl="0" eaLnBrk="1" latinLnBrk="0" hangingPunct="1">
                        <a:lnSpc>
                          <a:spcPct val="115000"/>
                        </a:lnSpc>
                        <a:spcAft>
                          <a:spcPts val="0"/>
                        </a:spcAft>
                        <a:tabLst>
                          <a:tab pos="228600" algn="l"/>
                        </a:tabLst>
                      </a:pPr>
                      <a:r>
                        <a:rPr lang="tr-TR" sz="2400" kern="1200">
                          <a:effectLst/>
                          <a:highlight>
                            <a:srgbClr val="FFFF00"/>
                          </a:highlight>
                        </a:rPr>
                        <a:t> </a:t>
                      </a:r>
                      <a:endParaRPr lang="tr-TR" sz="2400" kern="1200">
                        <a:solidFill>
                          <a:schemeClr val="tx1">
                            <a:lumMod val="50000"/>
                          </a:schemeClr>
                        </a:solidFill>
                        <a:effectLst/>
                        <a:highlight>
                          <a:srgbClr val="FFFF00"/>
                        </a:highligh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tabLst>
                          <a:tab pos="228600" algn="l"/>
                        </a:tabLst>
                      </a:pPr>
                      <a:r>
                        <a:rPr lang="tr-TR" sz="2400" b="1" kern="1200" dirty="0">
                          <a:solidFill>
                            <a:schemeClr val="dk1"/>
                          </a:solidFill>
                          <a:effectLst/>
                          <a:latin typeface="+mn-lt"/>
                          <a:ea typeface="+mn-ea"/>
                          <a:cs typeface="+mn-cs"/>
                        </a:rPr>
                        <a:t>644</a:t>
                      </a:r>
                    </a:p>
                  </a:txBody>
                  <a:tcPr marL="68580" marR="68580" marT="0" marB="0"/>
                </a:tc>
              </a:tr>
            </a:tbl>
          </a:graphicData>
        </a:graphic>
      </p:graphicFrame>
    </p:spTree>
    <p:extLst>
      <p:ext uri="{BB962C8B-B14F-4D97-AF65-F5344CB8AC3E}">
        <p14:creationId xmlns:p14="http://schemas.microsoft.com/office/powerpoint/2010/main" val="2563461150"/>
      </p:ext>
    </p:extLst>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9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6"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500"/>
                                        <p:tgtEl>
                                          <p:spTgt spid="3"/>
                                        </p:tgtEl>
                                      </p:cBhvr>
                                    </p:animEffect>
                                  </p:childTnLst>
                                </p:cTn>
                              </p:par>
                              <p:par>
                                <p:cTn id="15" presetID="6"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B4E1F9"/>
            </a:gs>
            <a:gs pos="0">
              <a:schemeClr val="tx2">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69595" y="6324571"/>
            <a:ext cx="2232247" cy="471624"/>
          </a:xfrm>
        </p:spPr>
        <p:txBody>
          <a:bodyPr>
            <a:normAutofit fontScale="90000"/>
          </a:bodyPr>
          <a:lstStyle/>
          <a:p>
            <a:pPr algn="ctr"/>
            <a:r>
              <a:rPr lang="tr-TR" sz="1600" b="1" dirty="0">
                <a:solidFill>
                  <a:schemeClr val="bg1">
                    <a:lumMod val="65000"/>
                  </a:schemeClr>
                </a:solidFill>
                <a:effectLst/>
              </a:rPr>
              <a:t>MESUT YİĞİT</a:t>
            </a:r>
            <a:r>
              <a:rPr lang="tr-TR" sz="1600" dirty="0">
                <a:solidFill>
                  <a:schemeClr val="bg1">
                    <a:lumMod val="65000"/>
                  </a:schemeClr>
                </a:solidFill>
                <a:effectLst/>
              </a:rPr>
              <a:t/>
            </a:r>
            <a:br>
              <a:rPr lang="tr-TR" sz="1600" dirty="0">
                <a:solidFill>
                  <a:schemeClr val="bg1">
                    <a:lumMod val="65000"/>
                  </a:schemeClr>
                </a:solidFill>
                <a:effectLst/>
              </a:rPr>
            </a:br>
            <a:r>
              <a:rPr lang="tr-TR" sz="1600" b="1" dirty="0">
                <a:solidFill>
                  <a:schemeClr val="bg1">
                    <a:lumMod val="65000"/>
                  </a:schemeClr>
                </a:solidFill>
                <a:effectLst/>
              </a:rPr>
              <a:t>YEMİNLİ MALİ </a:t>
            </a:r>
            <a:r>
              <a:rPr lang="tr-TR" sz="1600" b="1" dirty="0" smtClean="0">
                <a:solidFill>
                  <a:schemeClr val="bg1">
                    <a:lumMod val="65000"/>
                  </a:schemeClr>
                </a:solidFill>
                <a:effectLst/>
              </a:rPr>
              <a:t>MÜŞAVİR</a:t>
            </a:r>
            <a:endParaRPr lang="tr-TR" sz="1600" dirty="0">
              <a:solidFill>
                <a:schemeClr val="bg1">
                  <a:lumMod val="65000"/>
                </a:schemeClr>
              </a:solidFill>
            </a:endParaRPr>
          </a:p>
        </p:txBody>
      </p:sp>
      <p:pic>
        <p:nvPicPr>
          <p:cNvPr id="1036"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00"/>
                    </a14:imgEffect>
                    <a14:imgEffect>
                      <a14:saturation sat="120000"/>
                    </a14:imgEffect>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0" y="6300077"/>
            <a:ext cx="680530" cy="4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a:xfrm>
            <a:off x="11989419" y="6358365"/>
            <a:ext cx="504056" cy="356343"/>
          </a:xfrm>
        </p:spPr>
        <p:txBody>
          <a:bodyPr/>
          <a:lstStyle/>
          <a:p>
            <a:pPr algn="ctr"/>
            <a:fld id="{28140BBF-EAB7-43D1-8B4A-9990D3932DF5}" type="slidenum">
              <a:rPr lang="tr-TR" sz="2000" b="1" smtClean="0">
                <a:solidFill>
                  <a:schemeClr val="bg2">
                    <a:lumMod val="25000"/>
                  </a:schemeClr>
                </a:solidFill>
                <a:latin typeface="Calibri" pitchFamily="34" charset="0"/>
                <a:cs typeface="Calibri" pitchFamily="34" charset="0"/>
              </a:rPr>
              <a:pPr algn="ctr"/>
              <a:t>23</a:t>
            </a:fld>
            <a:endParaRPr lang="tr-TR" sz="2000" b="1" dirty="0">
              <a:solidFill>
                <a:schemeClr val="bg2">
                  <a:lumMod val="25000"/>
                </a:schemeClr>
              </a:solidFill>
              <a:latin typeface="Calibri" pitchFamily="34" charset="0"/>
              <a:cs typeface="Calibri" pitchFamily="34" charset="0"/>
            </a:endParaRPr>
          </a:p>
        </p:txBody>
      </p:sp>
      <p:sp>
        <p:nvSpPr>
          <p:cNvPr id="9" name="Metin kutusu 8"/>
          <p:cNvSpPr txBox="1"/>
          <p:nvPr/>
        </p:nvSpPr>
        <p:spPr>
          <a:xfrm>
            <a:off x="680530" y="521692"/>
            <a:ext cx="10866080" cy="5686172"/>
          </a:xfrm>
          <a:prstGeom prst="rect">
            <a:avLst/>
          </a:prstGeom>
          <a:noFill/>
        </p:spPr>
        <p:txBody>
          <a:bodyPr wrap="square" rtlCol="0">
            <a:spAutoFit/>
          </a:bodyPr>
          <a:lstStyle/>
          <a:p>
            <a:pPr>
              <a:lnSpc>
                <a:spcPct val="150000"/>
              </a:lnSpc>
              <a:spcBef>
                <a:spcPts val="600"/>
              </a:spcBef>
              <a:spcAft>
                <a:spcPts val="600"/>
              </a:spcAft>
            </a:pPr>
            <a:r>
              <a:rPr lang="tr-TR" sz="2400" b="1" dirty="0" smtClean="0">
                <a:solidFill>
                  <a:schemeClr val="accent5">
                    <a:lumMod val="75000"/>
                  </a:schemeClr>
                </a:solidFill>
                <a:latin typeface="Times New Roman" pitchFamily="18" charset="0"/>
                <a:cs typeface="Times New Roman" pitchFamily="18" charset="0"/>
              </a:rPr>
              <a:t>131 </a:t>
            </a:r>
            <a:r>
              <a:rPr lang="tr-TR" sz="2400" b="1" dirty="0">
                <a:solidFill>
                  <a:schemeClr val="accent5">
                    <a:lumMod val="75000"/>
                  </a:schemeClr>
                </a:solidFill>
                <a:latin typeface="Times New Roman" pitchFamily="18" charset="0"/>
                <a:cs typeface="Times New Roman" pitchFamily="18" charset="0"/>
              </a:rPr>
              <a:t>ORTAKLARDAN ALACAKLAR</a:t>
            </a:r>
          </a:p>
          <a:p>
            <a:pPr marL="342900" indent="-342900">
              <a:buFontTx/>
              <a:buChar char="-"/>
            </a:pPr>
            <a:endParaRPr lang="tr-TR" sz="1500" dirty="0" smtClean="0">
              <a:solidFill>
                <a:schemeClr val="tx1">
                  <a:lumMod val="50000"/>
                </a:schemeClr>
              </a:solidFill>
            </a:endParaRPr>
          </a:p>
          <a:p>
            <a:pPr marL="342900" indent="-342900">
              <a:buFontTx/>
              <a:buChar char="-"/>
            </a:pPr>
            <a:r>
              <a:rPr lang="tr-TR" sz="2150" dirty="0" smtClean="0">
                <a:solidFill>
                  <a:schemeClr val="tx1">
                    <a:lumMod val="50000"/>
                  </a:schemeClr>
                </a:solidFill>
              </a:rPr>
              <a:t>Bu </a:t>
            </a:r>
            <a:r>
              <a:rPr lang="tr-TR" sz="2150" dirty="0">
                <a:solidFill>
                  <a:schemeClr val="tx1">
                    <a:lumMod val="50000"/>
                  </a:schemeClr>
                </a:solidFill>
              </a:rPr>
              <a:t>hesapta yer alan alacaklar, değerleme </a:t>
            </a:r>
            <a:r>
              <a:rPr lang="tr-TR" sz="2150" dirty="0" smtClean="0">
                <a:solidFill>
                  <a:schemeClr val="tx1">
                    <a:lumMod val="50000"/>
                  </a:schemeClr>
                </a:solidFill>
              </a:rPr>
              <a:t>gününde; </a:t>
            </a:r>
            <a:r>
              <a:rPr lang="tr-TR" sz="2150" dirty="0">
                <a:solidFill>
                  <a:schemeClr val="tx1">
                    <a:lumMod val="50000"/>
                  </a:schemeClr>
                </a:solidFill>
              </a:rPr>
              <a:t>TL cinsinden olanlar mukayyet değerle, Yabancı para cinsinden olanlar değerleme günündeki döviz alış kurları ile değerlenmiş mi?</a:t>
            </a:r>
          </a:p>
          <a:p>
            <a:pPr marL="342900" indent="-342900">
              <a:buFontTx/>
              <a:buChar char="-"/>
            </a:pPr>
            <a:r>
              <a:rPr lang="tr-TR" sz="2150" dirty="0" smtClean="0">
                <a:solidFill>
                  <a:schemeClr val="tx1">
                    <a:lumMod val="50000"/>
                  </a:schemeClr>
                </a:solidFill>
              </a:rPr>
              <a:t>Bu </a:t>
            </a:r>
            <a:r>
              <a:rPr lang="tr-TR" sz="2150" dirty="0">
                <a:solidFill>
                  <a:schemeClr val="tx1">
                    <a:lumMod val="50000"/>
                  </a:schemeClr>
                </a:solidFill>
              </a:rPr>
              <a:t>hesaba kaydedilen alacakların doğuş nedenlerini tespit ediniz. Ticari nitelikli olanlar var ise 120-Ticari Alacaklar Hesabına virmanlayınız.</a:t>
            </a:r>
          </a:p>
          <a:p>
            <a:pPr marL="342900" indent="-342900">
              <a:buFontTx/>
              <a:buChar char="-"/>
            </a:pPr>
            <a:r>
              <a:rPr lang="tr-TR" sz="2150" dirty="0" smtClean="0">
                <a:solidFill>
                  <a:schemeClr val="tx1">
                    <a:lumMod val="50000"/>
                  </a:schemeClr>
                </a:solidFill>
              </a:rPr>
              <a:t>Ortaklardan </a:t>
            </a:r>
            <a:r>
              <a:rPr lang="tr-TR" sz="2150" dirty="0">
                <a:solidFill>
                  <a:schemeClr val="tx1">
                    <a:lumMod val="50000"/>
                  </a:schemeClr>
                </a:solidFill>
              </a:rPr>
              <a:t>yabancı para cinsinden alacak var mıdır?  Varsa değerleme işlemi yapılmış mı?</a:t>
            </a:r>
          </a:p>
          <a:p>
            <a:pPr marL="342900" indent="-342900">
              <a:buFontTx/>
              <a:buChar char="-"/>
            </a:pPr>
            <a:r>
              <a:rPr lang="tr-TR" sz="2150" dirty="0" smtClean="0">
                <a:solidFill>
                  <a:schemeClr val="tx1">
                    <a:lumMod val="50000"/>
                  </a:schemeClr>
                </a:solidFill>
              </a:rPr>
              <a:t>Bu </a:t>
            </a:r>
            <a:r>
              <a:rPr lang="tr-TR" sz="2150" dirty="0">
                <a:solidFill>
                  <a:schemeClr val="tx1">
                    <a:lumMod val="50000"/>
                  </a:schemeClr>
                </a:solidFill>
              </a:rPr>
              <a:t>hesaba kaydedilen alacaklar içinde vadesi bir yılın üzerinde olan var mı?</a:t>
            </a:r>
          </a:p>
          <a:p>
            <a:pPr marL="342900" indent="-342900">
              <a:buFontTx/>
              <a:buChar char="-"/>
            </a:pPr>
            <a:r>
              <a:rPr lang="tr-TR" sz="2150" dirty="0" smtClean="0">
                <a:solidFill>
                  <a:schemeClr val="tx1">
                    <a:lumMod val="50000"/>
                  </a:schemeClr>
                </a:solidFill>
              </a:rPr>
              <a:t>Varsa</a:t>
            </a:r>
            <a:r>
              <a:rPr lang="tr-TR" sz="2150" dirty="0">
                <a:solidFill>
                  <a:schemeClr val="tx1">
                    <a:lumMod val="50000"/>
                  </a:schemeClr>
                </a:solidFill>
              </a:rPr>
              <a:t>; vadesi bir yılın üzerinde olan bu alacakları 231 hesaba aktarınız.</a:t>
            </a:r>
          </a:p>
          <a:p>
            <a:pPr marL="342900" indent="-342900">
              <a:buFontTx/>
              <a:buChar char="-"/>
            </a:pPr>
            <a:r>
              <a:rPr lang="tr-TR" sz="2150" dirty="0" smtClean="0">
                <a:solidFill>
                  <a:schemeClr val="tx1">
                    <a:lumMod val="50000"/>
                  </a:schemeClr>
                </a:solidFill>
              </a:rPr>
              <a:t>Dönem </a:t>
            </a:r>
            <a:r>
              <a:rPr lang="tr-TR" sz="2150" dirty="0">
                <a:solidFill>
                  <a:schemeClr val="tx1">
                    <a:lumMod val="50000"/>
                  </a:schemeClr>
                </a:solidFill>
              </a:rPr>
              <a:t>sonlarında mutabakatları yapılarak kontrolleri yapılmış mı?</a:t>
            </a:r>
          </a:p>
          <a:p>
            <a:pPr marL="342900" indent="-342900">
              <a:buFontTx/>
              <a:buChar char="-"/>
            </a:pPr>
            <a:r>
              <a:rPr lang="tr-TR" sz="2150" dirty="0" smtClean="0">
                <a:solidFill>
                  <a:schemeClr val="tx1">
                    <a:lumMod val="50000"/>
                  </a:schemeClr>
                </a:solidFill>
              </a:rPr>
              <a:t>Bu </a:t>
            </a:r>
            <a:r>
              <a:rPr lang="tr-TR" sz="2150" dirty="0">
                <a:solidFill>
                  <a:schemeClr val="tx1">
                    <a:lumMod val="50000"/>
                  </a:schemeClr>
                </a:solidFill>
              </a:rPr>
              <a:t>hesaba kaydedilmiş olan alacaklar için faiz hesaplanmakta mıdır?</a:t>
            </a:r>
          </a:p>
          <a:p>
            <a:pPr marL="342900" indent="-342900">
              <a:buFontTx/>
              <a:buChar char="-"/>
            </a:pPr>
            <a:r>
              <a:rPr lang="tr-TR" sz="2150" dirty="0" smtClean="0">
                <a:solidFill>
                  <a:schemeClr val="tx1">
                    <a:lumMod val="50000"/>
                  </a:schemeClr>
                </a:solidFill>
              </a:rPr>
              <a:t>Cevabınız </a:t>
            </a:r>
            <a:r>
              <a:rPr lang="tr-TR" sz="2150" dirty="0">
                <a:solidFill>
                  <a:schemeClr val="tx1">
                    <a:lumMod val="50000"/>
                  </a:schemeClr>
                </a:solidFill>
              </a:rPr>
              <a:t>evet ise, hesaplanan faizin yüzdesel oranını şirketin bankalardan kredi alıyorsa aldığı krediye uygulanan faiz oranıyla karşılaştırarak uyumunu kontrol ediniz, kredi almıyorsa merkez bankası reeskont faiz oranı üzerinden faiz tahakkuk ettiriniz ve hesaplamalarla ilgili belgelerin ve muhasebe fişlerinin bir örneğini form ekine koyunuz</a:t>
            </a:r>
            <a:r>
              <a:rPr lang="tr-TR" sz="2150" dirty="0" smtClean="0">
                <a:solidFill>
                  <a:schemeClr val="tx1">
                    <a:lumMod val="50000"/>
                  </a:schemeClr>
                </a:solidFill>
              </a:rPr>
              <a:t>.</a:t>
            </a:r>
            <a:endParaRPr lang="tr-TR" sz="2150" dirty="0">
              <a:solidFill>
                <a:schemeClr val="tx1">
                  <a:lumMod val="50000"/>
                </a:schemeClr>
              </a:solidFill>
            </a:endParaRPr>
          </a:p>
        </p:txBody>
      </p:sp>
    </p:spTree>
    <p:extLst>
      <p:ext uri="{BB962C8B-B14F-4D97-AF65-F5344CB8AC3E}">
        <p14:creationId xmlns:p14="http://schemas.microsoft.com/office/powerpoint/2010/main" val="4170215690"/>
      </p:ext>
    </p:extLst>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B4E1F9"/>
            </a:gs>
            <a:gs pos="0">
              <a:schemeClr val="tx2">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69595" y="6324571"/>
            <a:ext cx="2232247" cy="471624"/>
          </a:xfrm>
        </p:spPr>
        <p:txBody>
          <a:bodyPr>
            <a:normAutofit fontScale="90000"/>
          </a:bodyPr>
          <a:lstStyle/>
          <a:p>
            <a:pPr algn="ctr"/>
            <a:r>
              <a:rPr lang="tr-TR" sz="1600" b="1" dirty="0">
                <a:solidFill>
                  <a:schemeClr val="bg1">
                    <a:lumMod val="65000"/>
                  </a:schemeClr>
                </a:solidFill>
                <a:effectLst/>
              </a:rPr>
              <a:t>MESUT YİĞİT</a:t>
            </a:r>
            <a:r>
              <a:rPr lang="tr-TR" sz="1600" dirty="0">
                <a:solidFill>
                  <a:schemeClr val="bg1">
                    <a:lumMod val="65000"/>
                  </a:schemeClr>
                </a:solidFill>
                <a:effectLst/>
              </a:rPr>
              <a:t/>
            </a:r>
            <a:br>
              <a:rPr lang="tr-TR" sz="1600" dirty="0">
                <a:solidFill>
                  <a:schemeClr val="bg1">
                    <a:lumMod val="65000"/>
                  </a:schemeClr>
                </a:solidFill>
                <a:effectLst/>
              </a:rPr>
            </a:br>
            <a:r>
              <a:rPr lang="tr-TR" sz="1600" b="1" dirty="0">
                <a:solidFill>
                  <a:schemeClr val="bg1">
                    <a:lumMod val="65000"/>
                  </a:schemeClr>
                </a:solidFill>
                <a:effectLst/>
              </a:rPr>
              <a:t>YEMİNLİ MALİ </a:t>
            </a:r>
            <a:r>
              <a:rPr lang="tr-TR" sz="1600" b="1" dirty="0" smtClean="0">
                <a:solidFill>
                  <a:schemeClr val="bg1">
                    <a:lumMod val="65000"/>
                  </a:schemeClr>
                </a:solidFill>
                <a:effectLst/>
              </a:rPr>
              <a:t>MÜŞAVİR</a:t>
            </a:r>
            <a:endParaRPr lang="tr-TR" sz="1600" dirty="0">
              <a:solidFill>
                <a:schemeClr val="bg1">
                  <a:lumMod val="65000"/>
                </a:schemeClr>
              </a:solidFill>
            </a:endParaRPr>
          </a:p>
        </p:txBody>
      </p:sp>
      <p:pic>
        <p:nvPicPr>
          <p:cNvPr id="1036"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00"/>
                    </a14:imgEffect>
                    <a14:imgEffect>
                      <a14:saturation sat="120000"/>
                    </a14:imgEffect>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0" y="6300077"/>
            <a:ext cx="680530" cy="4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a:xfrm>
            <a:off x="11989419" y="6358365"/>
            <a:ext cx="504056" cy="356343"/>
          </a:xfrm>
        </p:spPr>
        <p:txBody>
          <a:bodyPr/>
          <a:lstStyle/>
          <a:p>
            <a:pPr algn="ctr"/>
            <a:fld id="{28140BBF-EAB7-43D1-8B4A-9990D3932DF5}" type="slidenum">
              <a:rPr lang="tr-TR" sz="2000" b="1" smtClean="0">
                <a:solidFill>
                  <a:schemeClr val="bg2">
                    <a:lumMod val="25000"/>
                  </a:schemeClr>
                </a:solidFill>
                <a:latin typeface="Calibri" pitchFamily="34" charset="0"/>
                <a:cs typeface="Calibri" pitchFamily="34" charset="0"/>
              </a:rPr>
              <a:pPr algn="ctr"/>
              <a:t>24</a:t>
            </a:fld>
            <a:endParaRPr lang="tr-TR" sz="2000" b="1" dirty="0">
              <a:solidFill>
                <a:schemeClr val="bg2">
                  <a:lumMod val="25000"/>
                </a:schemeClr>
              </a:solidFill>
              <a:latin typeface="Calibri" pitchFamily="34" charset="0"/>
              <a:cs typeface="Calibri" pitchFamily="34" charset="0"/>
            </a:endParaRPr>
          </a:p>
        </p:txBody>
      </p:sp>
      <p:sp>
        <p:nvSpPr>
          <p:cNvPr id="9" name="Metin kutusu 8"/>
          <p:cNvSpPr txBox="1"/>
          <p:nvPr/>
        </p:nvSpPr>
        <p:spPr>
          <a:xfrm>
            <a:off x="680530" y="521692"/>
            <a:ext cx="10866080" cy="5355312"/>
          </a:xfrm>
          <a:prstGeom prst="rect">
            <a:avLst/>
          </a:prstGeom>
          <a:noFill/>
        </p:spPr>
        <p:txBody>
          <a:bodyPr wrap="square" rtlCol="0">
            <a:spAutoFit/>
          </a:bodyPr>
          <a:lstStyle/>
          <a:p>
            <a:pPr>
              <a:lnSpc>
                <a:spcPct val="150000"/>
              </a:lnSpc>
              <a:spcBef>
                <a:spcPts val="600"/>
              </a:spcBef>
              <a:spcAft>
                <a:spcPts val="600"/>
              </a:spcAft>
            </a:pPr>
            <a:r>
              <a:rPr lang="tr-TR" sz="2400" b="1" dirty="0" smtClean="0">
                <a:solidFill>
                  <a:schemeClr val="accent5">
                    <a:lumMod val="75000"/>
                  </a:schemeClr>
                </a:solidFill>
                <a:latin typeface="Times New Roman" pitchFamily="18" charset="0"/>
                <a:cs typeface="Times New Roman" pitchFamily="18" charset="0"/>
              </a:rPr>
              <a:t>150</a:t>
            </a:r>
            <a:r>
              <a:rPr lang="tr-TR" sz="2400" b="1" dirty="0">
                <a:solidFill>
                  <a:schemeClr val="accent5">
                    <a:lumMod val="75000"/>
                  </a:schemeClr>
                </a:solidFill>
                <a:latin typeface="Times New Roman" pitchFamily="18" charset="0"/>
                <a:cs typeface="Times New Roman" pitchFamily="18" charset="0"/>
              </a:rPr>
              <a:t>. İLK MADDE VE MALZEME HESABI:</a:t>
            </a:r>
          </a:p>
          <a:p>
            <a:pPr marL="342900" indent="-342900">
              <a:buFontTx/>
              <a:buChar char="-"/>
            </a:pPr>
            <a:r>
              <a:rPr lang="tr-TR" sz="2150" dirty="0" smtClean="0">
                <a:solidFill>
                  <a:schemeClr val="tx1">
                    <a:lumMod val="50000"/>
                  </a:schemeClr>
                </a:solidFill>
              </a:rPr>
              <a:t>Bu </a:t>
            </a:r>
            <a:r>
              <a:rPr lang="tr-TR" sz="2150" dirty="0">
                <a:solidFill>
                  <a:schemeClr val="tx1">
                    <a:lumMod val="50000"/>
                  </a:schemeClr>
                </a:solidFill>
              </a:rPr>
              <a:t>hesapta ki stoklar (Satın alınan veya imal edilenler) VUK’ 274’üncü maddesi uyarınca değerlenmeye tabi tutulmuş mu?</a:t>
            </a:r>
          </a:p>
          <a:p>
            <a:pPr marL="342900" indent="-342900">
              <a:buFontTx/>
              <a:buChar char="-"/>
            </a:pPr>
            <a:r>
              <a:rPr lang="tr-TR" sz="2150" dirty="0" smtClean="0">
                <a:solidFill>
                  <a:schemeClr val="tx1">
                    <a:lumMod val="50000"/>
                  </a:schemeClr>
                </a:solidFill>
              </a:rPr>
              <a:t>Stoklar </a:t>
            </a:r>
            <a:r>
              <a:rPr lang="tr-TR" sz="2150" dirty="0">
                <a:solidFill>
                  <a:schemeClr val="tx1">
                    <a:lumMod val="50000"/>
                  </a:schemeClr>
                </a:solidFill>
              </a:rPr>
              <a:t>türler itibariyle aynı değerleme yöntemi esas alınarak değerlenmiş mi? Stok değerleme yönteminin varsa cari dönemdeki değişikliğinin stoklarda meydana getirdiği artış veya azalış tutarları bilanço dipnotlarında gösterilmelidir.</a:t>
            </a:r>
          </a:p>
          <a:p>
            <a:pPr marL="342900" indent="-342900">
              <a:buFontTx/>
              <a:buChar char="-"/>
            </a:pPr>
            <a:r>
              <a:rPr lang="tr-TR" sz="2150" dirty="0" smtClean="0">
                <a:solidFill>
                  <a:schemeClr val="tx1">
                    <a:lumMod val="50000"/>
                  </a:schemeClr>
                </a:solidFill>
              </a:rPr>
              <a:t>Mallar </a:t>
            </a:r>
            <a:r>
              <a:rPr lang="tr-TR" sz="2150" dirty="0">
                <a:solidFill>
                  <a:schemeClr val="tx1">
                    <a:lumMod val="50000"/>
                  </a:schemeClr>
                </a:solidFill>
              </a:rPr>
              <a:t>üretim teknolojileri ile bu teknolojilere göre randıman oranlarının öğrenilmesi ve olması gereken randıman oranları ile kayıtlardan çıkarılan randıman oranlarının uygunluğunu test ediniz.</a:t>
            </a:r>
          </a:p>
          <a:p>
            <a:pPr marL="342900" indent="-342900">
              <a:buFontTx/>
              <a:buChar char="-"/>
            </a:pPr>
            <a:r>
              <a:rPr lang="tr-TR" sz="2150" dirty="0" smtClean="0">
                <a:solidFill>
                  <a:schemeClr val="tx1">
                    <a:lumMod val="50000"/>
                  </a:schemeClr>
                </a:solidFill>
              </a:rPr>
              <a:t>Stokların </a:t>
            </a:r>
            <a:r>
              <a:rPr lang="tr-TR" sz="2150" dirty="0">
                <a:solidFill>
                  <a:schemeClr val="tx1">
                    <a:lumMod val="50000"/>
                  </a:schemeClr>
                </a:solidFill>
              </a:rPr>
              <a:t>maliyet bedeline giren unsurlar,  VUK’nun 262.inci maddesine göre oluşturulmuş mu?</a:t>
            </a:r>
          </a:p>
          <a:p>
            <a:pPr marL="342900" indent="-342900">
              <a:buFontTx/>
              <a:buChar char="-"/>
            </a:pPr>
            <a:r>
              <a:rPr lang="tr-TR" sz="2150" dirty="0" smtClean="0">
                <a:solidFill>
                  <a:schemeClr val="tx1">
                    <a:lumMod val="50000"/>
                  </a:schemeClr>
                </a:solidFill>
              </a:rPr>
              <a:t>Envanter </a:t>
            </a:r>
            <a:r>
              <a:rPr lang="tr-TR" sz="2150" dirty="0">
                <a:solidFill>
                  <a:schemeClr val="tx1">
                    <a:lumMod val="50000"/>
                  </a:schemeClr>
                </a:solidFill>
              </a:rPr>
              <a:t>listelerindeki kaydi emtia bakiyelerinin, her bir mal için miktar ve tutar itibariyle mizan bakiyelerinde aynen bulunup bulunmadığını test ediniz.</a:t>
            </a:r>
          </a:p>
          <a:p>
            <a:pPr marL="342900" indent="-342900">
              <a:buFontTx/>
              <a:buChar char="-"/>
            </a:pPr>
            <a:r>
              <a:rPr lang="tr-TR" sz="2150" dirty="0" smtClean="0">
                <a:solidFill>
                  <a:schemeClr val="tx1">
                    <a:lumMod val="50000"/>
                  </a:schemeClr>
                </a:solidFill>
              </a:rPr>
              <a:t>Stoklar </a:t>
            </a:r>
            <a:r>
              <a:rPr lang="tr-TR" sz="2150" dirty="0">
                <a:solidFill>
                  <a:schemeClr val="tx1">
                    <a:lumMod val="50000"/>
                  </a:schemeClr>
                </a:solidFill>
              </a:rPr>
              <a:t>arasında, alınan konsinye stokların envantere kayıtlı olmadığının, verilen konsinye stokların ise envantere kayıtlı olduğunun kontrolü yapılmış mı</a:t>
            </a:r>
            <a:r>
              <a:rPr lang="tr-TR" sz="2150" dirty="0" smtClean="0">
                <a:solidFill>
                  <a:schemeClr val="tx1">
                    <a:lumMod val="50000"/>
                  </a:schemeClr>
                </a:solidFill>
              </a:rPr>
              <a:t>?</a:t>
            </a:r>
            <a:endParaRPr lang="tr-TR" sz="2150" dirty="0">
              <a:solidFill>
                <a:schemeClr val="tx1">
                  <a:lumMod val="50000"/>
                </a:schemeClr>
              </a:solidFill>
            </a:endParaRPr>
          </a:p>
        </p:txBody>
      </p:sp>
    </p:spTree>
    <p:extLst>
      <p:ext uri="{BB962C8B-B14F-4D97-AF65-F5344CB8AC3E}">
        <p14:creationId xmlns:p14="http://schemas.microsoft.com/office/powerpoint/2010/main" val="1524419366"/>
      </p:ext>
    </p:extLst>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B4E1F9"/>
            </a:gs>
            <a:gs pos="0">
              <a:schemeClr val="tx2">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69595" y="6324571"/>
            <a:ext cx="2232247" cy="471624"/>
          </a:xfrm>
        </p:spPr>
        <p:txBody>
          <a:bodyPr>
            <a:normAutofit fontScale="90000"/>
          </a:bodyPr>
          <a:lstStyle/>
          <a:p>
            <a:pPr algn="ctr"/>
            <a:r>
              <a:rPr lang="tr-TR" sz="1600" b="1" dirty="0">
                <a:solidFill>
                  <a:schemeClr val="bg1">
                    <a:lumMod val="65000"/>
                  </a:schemeClr>
                </a:solidFill>
                <a:effectLst/>
              </a:rPr>
              <a:t>MESUT YİĞİT</a:t>
            </a:r>
            <a:r>
              <a:rPr lang="tr-TR" sz="1600" dirty="0">
                <a:solidFill>
                  <a:schemeClr val="bg1">
                    <a:lumMod val="65000"/>
                  </a:schemeClr>
                </a:solidFill>
                <a:effectLst/>
              </a:rPr>
              <a:t/>
            </a:r>
            <a:br>
              <a:rPr lang="tr-TR" sz="1600" dirty="0">
                <a:solidFill>
                  <a:schemeClr val="bg1">
                    <a:lumMod val="65000"/>
                  </a:schemeClr>
                </a:solidFill>
                <a:effectLst/>
              </a:rPr>
            </a:br>
            <a:r>
              <a:rPr lang="tr-TR" sz="1600" b="1" dirty="0">
                <a:solidFill>
                  <a:schemeClr val="bg1">
                    <a:lumMod val="65000"/>
                  </a:schemeClr>
                </a:solidFill>
                <a:effectLst/>
              </a:rPr>
              <a:t>YEMİNLİ MALİ </a:t>
            </a:r>
            <a:r>
              <a:rPr lang="tr-TR" sz="1600" b="1" dirty="0" smtClean="0">
                <a:solidFill>
                  <a:schemeClr val="bg1">
                    <a:lumMod val="65000"/>
                  </a:schemeClr>
                </a:solidFill>
                <a:effectLst/>
              </a:rPr>
              <a:t>MÜŞAVİR</a:t>
            </a:r>
            <a:endParaRPr lang="tr-TR" sz="1600" dirty="0">
              <a:solidFill>
                <a:schemeClr val="bg1">
                  <a:lumMod val="65000"/>
                </a:schemeClr>
              </a:solidFill>
            </a:endParaRPr>
          </a:p>
        </p:txBody>
      </p:sp>
      <p:pic>
        <p:nvPicPr>
          <p:cNvPr id="1036"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00"/>
                    </a14:imgEffect>
                    <a14:imgEffect>
                      <a14:saturation sat="120000"/>
                    </a14:imgEffect>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0" y="6300077"/>
            <a:ext cx="680530" cy="4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a:xfrm>
            <a:off x="11989419" y="6358365"/>
            <a:ext cx="504056" cy="356343"/>
          </a:xfrm>
        </p:spPr>
        <p:txBody>
          <a:bodyPr/>
          <a:lstStyle/>
          <a:p>
            <a:pPr algn="ctr"/>
            <a:fld id="{28140BBF-EAB7-43D1-8B4A-9990D3932DF5}" type="slidenum">
              <a:rPr lang="tr-TR" sz="2000" b="1" smtClean="0">
                <a:solidFill>
                  <a:schemeClr val="bg2">
                    <a:lumMod val="25000"/>
                  </a:schemeClr>
                </a:solidFill>
                <a:latin typeface="Calibri" pitchFamily="34" charset="0"/>
                <a:cs typeface="Calibri" pitchFamily="34" charset="0"/>
              </a:rPr>
              <a:pPr algn="ctr"/>
              <a:t>25</a:t>
            </a:fld>
            <a:endParaRPr lang="tr-TR" sz="2000" b="1" dirty="0">
              <a:solidFill>
                <a:schemeClr val="bg2">
                  <a:lumMod val="25000"/>
                </a:schemeClr>
              </a:solidFill>
              <a:latin typeface="Calibri" pitchFamily="34" charset="0"/>
              <a:cs typeface="Calibri" pitchFamily="34" charset="0"/>
            </a:endParaRPr>
          </a:p>
        </p:txBody>
      </p:sp>
      <p:sp>
        <p:nvSpPr>
          <p:cNvPr id="9" name="Metin kutusu 8"/>
          <p:cNvSpPr txBox="1"/>
          <p:nvPr/>
        </p:nvSpPr>
        <p:spPr>
          <a:xfrm>
            <a:off x="680529" y="521692"/>
            <a:ext cx="11164874" cy="5055230"/>
          </a:xfrm>
          <a:prstGeom prst="rect">
            <a:avLst/>
          </a:prstGeom>
          <a:noFill/>
        </p:spPr>
        <p:txBody>
          <a:bodyPr wrap="square" rtlCol="0">
            <a:spAutoFit/>
          </a:bodyPr>
          <a:lstStyle/>
          <a:p>
            <a:pPr marL="342900" indent="-342900">
              <a:buFontTx/>
              <a:buChar char="-"/>
            </a:pPr>
            <a:r>
              <a:rPr lang="tr-TR" sz="2150" dirty="0">
                <a:solidFill>
                  <a:schemeClr val="tx1">
                    <a:lumMod val="50000"/>
                  </a:schemeClr>
                </a:solidFill>
              </a:rPr>
              <a:t>VUK’ </a:t>
            </a:r>
            <a:r>
              <a:rPr lang="tr-TR" sz="2150" dirty="0" err="1">
                <a:solidFill>
                  <a:schemeClr val="tx1">
                    <a:lumMod val="50000"/>
                  </a:schemeClr>
                </a:solidFill>
              </a:rPr>
              <a:t>nun</a:t>
            </a:r>
            <a:r>
              <a:rPr lang="tr-TR" sz="2150" dirty="0">
                <a:solidFill>
                  <a:schemeClr val="tx1">
                    <a:lumMod val="50000"/>
                  </a:schemeClr>
                </a:solidFill>
              </a:rPr>
              <a:t> 274 ve 278’ inci maddeleri uyarınca çeşitli nedenlerle değeri azalan malların mali karda meydana getirdikleri azalışın, bu maddelere uygunluğu test ediniz.</a:t>
            </a:r>
          </a:p>
          <a:p>
            <a:pPr marL="342900" indent="-342900">
              <a:buFontTx/>
              <a:buChar char="-"/>
            </a:pPr>
            <a:r>
              <a:rPr lang="tr-TR" sz="2150" dirty="0" smtClean="0">
                <a:solidFill>
                  <a:schemeClr val="tx1">
                    <a:lumMod val="50000"/>
                  </a:schemeClr>
                </a:solidFill>
              </a:rPr>
              <a:t>İşletmede</a:t>
            </a:r>
            <a:r>
              <a:rPr lang="tr-TR" sz="2150" dirty="0">
                <a:solidFill>
                  <a:schemeClr val="tx1">
                    <a:lumMod val="50000"/>
                  </a:schemeClr>
                </a:solidFill>
              </a:rPr>
              <a:t>, dönem sonunda fiili stok sayımı yapılmış mı?  Ve tutanak olarak belge haline getirilmiş mi? </a:t>
            </a:r>
          </a:p>
          <a:p>
            <a:pPr marL="342900" indent="-342900">
              <a:buFontTx/>
              <a:buChar char="-"/>
            </a:pPr>
            <a:r>
              <a:rPr lang="tr-TR" sz="2150" dirty="0" smtClean="0">
                <a:solidFill>
                  <a:schemeClr val="tx1">
                    <a:lumMod val="50000"/>
                  </a:schemeClr>
                </a:solidFill>
              </a:rPr>
              <a:t>Yapılan </a:t>
            </a:r>
            <a:r>
              <a:rPr lang="tr-TR" sz="2150" dirty="0">
                <a:solidFill>
                  <a:schemeClr val="tx1">
                    <a:lumMod val="50000"/>
                  </a:schemeClr>
                </a:solidFill>
              </a:rPr>
              <a:t>fili stok sayımı ile muhasebe kayıtlarındaki stoklar arasında fark var mı?</a:t>
            </a:r>
          </a:p>
          <a:p>
            <a:pPr marL="342900" indent="-342900">
              <a:buFontTx/>
              <a:buChar char="-"/>
            </a:pPr>
            <a:r>
              <a:rPr lang="tr-TR" sz="2150" dirty="0" smtClean="0">
                <a:solidFill>
                  <a:schemeClr val="tx1">
                    <a:lumMod val="50000"/>
                  </a:schemeClr>
                </a:solidFill>
              </a:rPr>
              <a:t>Stok </a:t>
            </a:r>
            <a:r>
              <a:rPr lang="tr-TR" sz="2150" dirty="0">
                <a:solidFill>
                  <a:schemeClr val="tx1">
                    <a:lumMod val="50000"/>
                  </a:schemeClr>
                </a:solidFill>
              </a:rPr>
              <a:t>noksanlarının dikkat çekici ölçüde yüksek olması halinde eksiklik için gerekçeleri araştırın, ayrıca durumu Katma Değer Vergisi açısından inceleyiniz (zayi olan mal KDV’si açısından).</a:t>
            </a:r>
          </a:p>
          <a:p>
            <a:pPr marL="342900" indent="-342900">
              <a:buFontTx/>
              <a:buChar char="-"/>
            </a:pPr>
            <a:r>
              <a:rPr lang="tr-TR" sz="2150" dirty="0" smtClean="0">
                <a:solidFill>
                  <a:schemeClr val="tx1">
                    <a:lumMod val="50000"/>
                  </a:schemeClr>
                </a:solidFill>
              </a:rPr>
              <a:t>Farkların </a:t>
            </a:r>
            <a:r>
              <a:rPr lang="tr-TR" sz="2150" dirty="0">
                <a:solidFill>
                  <a:schemeClr val="tx1">
                    <a:lumMod val="50000"/>
                  </a:schemeClr>
                </a:solidFill>
              </a:rPr>
              <a:t>muhasebeleştirilmesine ilişkin fişleri temin ederek form ekine koyunuz.</a:t>
            </a:r>
          </a:p>
          <a:p>
            <a:pPr marL="342900" indent="-342900">
              <a:buFontTx/>
              <a:buChar char="-"/>
            </a:pPr>
            <a:r>
              <a:rPr lang="tr-TR" sz="2150" dirty="0" smtClean="0">
                <a:solidFill>
                  <a:schemeClr val="tx1">
                    <a:lumMod val="50000"/>
                  </a:schemeClr>
                </a:solidFill>
              </a:rPr>
              <a:t>Gelen </a:t>
            </a:r>
            <a:r>
              <a:rPr lang="tr-TR" sz="2150" dirty="0">
                <a:solidFill>
                  <a:schemeClr val="tx1">
                    <a:lumMod val="50000"/>
                  </a:schemeClr>
                </a:solidFill>
              </a:rPr>
              <a:t>stoklar ile çıkan stoklar, stok kartlarına işlenmiş mi?</a:t>
            </a:r>
          </a:p>
          <a:p>
            <a:pPr marL="342900" indent="-342900">
              <a:buFontTx/>
              <a:buChar char="-"/>
            </a:pPr>
            <a:r>
              <a:rPr lang="tr-TR" sz="2150" dirty="0" smtClean="0">
                <a:solidFill>
                  <a:schemeClr val="tx1">
                    <a:lumMod val="50000"/>
                  </a:schemeClr>
                </a:solidFill>
              </a:rPr>
              <a:t>Endirekt </a:t>
            </a:r>
            <a:r>
              <a:rPr lang="tr-TR" sz="2150" dirty="0">
                <a:solidFill>
                  <a:schemeClr val="tx1">
                    <a:lumMod val="50000"/>
                  </a:schemeClr>
                </a:solidFill>
              </a:rPr>
              <a:t>maliyetler, üretim maliyetine yüklenilirken uygun dağıtım anahtarları kullanılmış mı?</a:t>
            </a:r>
          </a:p>
          <a:p>
            <a:pPr marL="342900" indent="-342900">
              <a:buFontTx/>
              <a:buChar char="-"/>
            </a:pPr>
            <a:r>
              <a:rPr lang="tr-TR" sz="2150" dirty="0" smtClean="0">
                <a:solidFill>
                  <a:schemeClr val="tx1">
                    <a:lumMod val="50000"/>
                  </a:schemeClr>
                </a:solidFill>
              </a:rPr>
              <a:t>Bu </a:t>
            </a:r>
            <a:r>
              <a:rPr lang="tr-TR" sz="2150" dirty="0">
                <a:solidFill>
                  <a:schemeClr val="tx1">
                    <a:lumMod val="50000"/>
                  </a:schemeClr>
                </a:solidFill>
              </a:rPr>
              <a:t>hesapta, bu hesabın özelliğine uygun olmayan stoklar var mı?</a:t>
            </a:r>
          </a:p>
          <a:p>
            <a:pPr marL="342900" indent="-342900">
              <a:buFontTx/>
              <a:buChar char="-"/>
            </a:pPr>
            <a:r>
              <a:rPr lang="tr-TR" sz="2150" dirty="0" smtClean="0">
                <a:solidFill>
                  <a:schemeClr val="tx1">
                    <a:lumMod val="50000"/>
                  </a:schemeClr>
                </a:solidFill>
              </a:rPr>
              <a:t>Cevabınız </a:t>
            </a:r>
            <a:r>
              <a:rPr lang="tr-TR" sz="2150" dirty="0">
                <a:solidFill>
                  <a:schemeClr val="tx1">
                    <a:lumMod val="50000"/>
                  </a:schemeClr>
                </a:solidFill>
              </a:rPr>
              <a:t>evet ise; Tespit edilen bu stokları, ilgili oldukları hesaplara virmanlayınız</a:t>
            </a:r>
          </a:p>
          <a:p>
            <a:pPr marL="342900" indent="-342900">
              <a:buFontTx/>
              <a:buChar char="-"/>
            </a:pPr>
            <a:r>
              <a:rPr lang="tr-TR" sz="2150" dirty="0" smtClean="0">
                <a:solidFill>
                  <a:schemeClr val="tx1">
                    <a:lumMod val="50000"/>
                  </a:schemeClr>
                </a:solidFill>
              </a:rPr>
              <a:t>Alış </a:t>
            </a:r>
            <a:r>
              <a:rPr lang="tr-TR" sz="2150" dirty="0">
                <a:solidFill>
                  <a:schemeClr val="tx1">
                    <a:lumMod val="50000"/>
                  </a:schemeClr>
                </a:solidFill>
              </a:rPr>
              <a:t>iadeleri stok hesaplarının alacağına mı kaydedilmektedir?</a:t>
            </a:r>
          </a:p>
          <a:p>
            <a:pPr marL="342900" indent="-342900">
              <a:buFontTx/>
              <a:buChar char="-"/>
            </a:pPr>
            <a:r>
              <a:rPr lang="tr-TR" sz="2150" dirty="0" smtClean="0">
                <a:solidFill>
                  <a:schemeClr val="tx1">
                    <a:lumMod val="50000"/>
                  </a:schemeClr>
                </a:solidFill>
              </a:rPr>
              <a:t>Cevabınız </a:t>
            </a:r>
            <a:r>
              <a:rPr lang="tr-TR" sz="2150" dirty="0">
                <a:solidFill>
                  <a:schemeClr val="tx1">
                    <a:lumMod val="50000"/>
                  </a:schemeClr>
                </a:solidFill>
              </a:rPr>
              <a:t>hayır ise firma uygulaması hakkında bilgi veriniz</a:t>
            </a:r>
            <a:r>
              <a:rPr lang="tr-TR" sz="2150" dirty="0" smtClean="0">
                <a:solidFill>
                  <a:schemeClr val="tx1">
                    <a:lumMod val="50000"/>
                  </a:schemeClr>
                </a:solidFill>
              </a:rPr>
              <a:t>.</a:t>
            </a:r>
            <a:endParaRPr lang="tr-TR" sz="2150" dirty="0">
              <a:solidFill>
                <a:schemeClr val="tx1">
                  <a:lumMod val="50000"/>
                </a:schemeClr>
              </a:solidFill>
            </a:endParaRPr>
          </a:p>
        </p:txBody>
      </p:sp>
    </p:spTree>
    <p:extLst>
      <p:ext uri="{BB962C8B-B14F-4D97-AF65-F5344CB8AC3E}">
        <p14:creationId xmlns:p14="http://schemas.microsoft.com/office/powerpoint/2010/main" val="2433323481"/>
      </p:ext>
    </p:extLst>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B4E1F9"/>
            </a:gs>
            <a:gs pos="0">
              <a:schemeClr val="tx2">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69595" y="6324571"/>
            <a:ext cx="2232247" cy="471624"/>
          </a:xfrm>
        </p:spPr>
        <p:txBody>
          <a:bodyPr>
            <a:normAutofit fontScale="90000"/>
          </a:bodyPr>
          <a:lstStyle/>
          <a:p>
            <a:pPr algn="ctr"/>
            <a:r>
              <a:rPr lang="tr-TR" sz="1600" b="1" dirty="0">
                <a:solidFill>
                  <a:schemeClr val="bg1">
                    <a:lumMod val="65000"/>
                  </a:schemeClr>
                </a:solidFill>
                <a:effectLst/>
              </a:rPr>
              <a:t>MESUT YİĞİT</a:t>
            </a:r>
            <a:r>
              <a:rPr lang="tr-TR" sz="1600" dirty="0">
                <a:solidFill>
                  <a:schemeClr val="bg1">
                    <a:lumMod val="65000"/>
                  </a:schemeClr>
                </a:solidFill>
                <a:effectLst/>
              </a:rPr>
              <a:t/>
            </a:r>
            <a:br>
              <a:rPr lang="tr-TR" sz="1600" dirty="0">
                <a:solidFill>
                  <a:schemeClr val="bg1">
                    <a:lumMod val="65000"/>
                  </a:schemeClr>
                </a:solidFill>
                <a:effectLst/>
              </a:rPr>
            </a:br>
            <a:r>
              <a:rPr lang="tr-TR" sz="1600" b="1" dirty="0">
                <a:solidFill>
                  <a:schemeClr val="bg1">
                    <a:lumMod val="65000"/>
                  </a:schemeClr>
                </a:solidFill>
                <a:effectLst/>
              </a:rPr>
              <a:t>YEMİNLİ MALİ </a:t>
            </a:r>
            <a:r>
              <a:rPr lang="tr-TR" sz="1600" b="1" dirty="0" smtClean="0">
                <a:solidFill>
                  <a:schemeClr val="bg1">
                    <a:lumMod val="65000"/>
                  </a:schemeClr>
                </a:solidFill>
                <a:effectLst/>
              </a:rPr>
              <a:t>MÜŞAVİR</a:t>
            </a:r>
            <a:endParaRPr lang="tr-TR" sz="1600" dirty="0">
              <a:solidFill>
                <a:schemeClr val="bg1">
                  <a:lumMod val="65000"/>
                </a:schemeClr>
              </a:solidFill>
            </a:endParaRPr>
          </a:p>
        </p:txBody>
      </p:sp>
      <p:pic>
        <p:nvPicPr>
          <p:cNvPr id="1036"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00"/>
                    </a14:imgEffect>
                    <a14:imgEffect>
                      <a14:saturation sat="120000"/>
                    </a14:imgEffect>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0" y="6300077"/>
            <a:ext cx="680530" cy="4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a:xfrm>
            <a:off x="11989419" y="6358365"/>
            <a:ext cx="504056" cy="356343"/>
          </a:xfrm>
        </p:spPr>
        <p:txBody>
          <a:bodyPr/>
          <a:lstStyle/>
          <a:p>
            <a:pPr algn="ctr"/>
            <a:fld id="{28140BBF-EAB7-43D1-8B4A-9990D3932DF5}" type="slidenum">
              <a:rPr lang="tr-TR" sz="2000" b="1" smtClean="0">
                <a:solidFill>
                  <a:schemeClr val="bg2">
                    <a:lumMod val="25000"/>
                  </a:schemeClr>
                </a:solidFill>
                <a:latin typeface="Calibri" pitchFamily="34" charset="0"/>
                <a:cs typeface="Calibri" pitchFamily="34" charset="0"/>
              </a:rPr>
              <a:pPr algn="ctr"/>
              <a:t>26</a:t>
            </a:fld>
            <a:endParaRPr lang="tr-TR" sz="2000" b="1" dirty="0">
              <a:solidFill>
                <a:schemeClr val="bg2">
                  <a:lumMod val="25000"/>
                </a:schemeClr>
              </a:solidFill>
              <a:latin typeface="Calibri" pitchFamily="34" charset="0"/>
              <a:cs typeface="Calibri" pitchFamily="34" charset="0"/>
            </a:endParaRPr>
          </a:p>
        </p:txBody>
      </p:sp>
      <p:sp>
        <p:nvSpPr>
          <p:cNvPr id="9" name="Metin kutusu 8"/>
          <p:cNvSpPr txBox="1"/>
          <p:nvPr/>
        </p:nvSpPr>
        <p:spPr>
          <a:xfrm>
            <a:off x="680529" y="413564"/>
            <a:ext cx="11164874" cy="5732338"/>
          </a:xfrm>
          <a:prstGeom prst="rect">
            <a:avLst/>
          </a:prstGeom>
          <a:noFill/>
        </p:spPr>
        <p:txBody>
          <a:bodyPr wrap="square" rtlCol="0">
            <a:spAutoFit/>
          </a:bodyPr>
          <a:lstStyle/>
          <a:p>
            <a:pPr marL="342900" indent="-342900">
              <a:buFontTx/>
              <a:buChar char="-"/>
            </a:pPr>
            <a:r>
              <a:rPr lang="tr-TR" sz="2150" dirty="0" smtClean="0">
                <a:solidFill>
                  <a:schemeClr val="tx1">
                    <a:lumMod val="50000"/>
                  </a:schemeClr>
                </a:solidFill>
              </a:rPr>
              <a:t>Değer </a:t>
            </a:r>
            <a:r>
              <a:rPr lang="tr-TR" sz="2150" dirty="0">
                <a:solidFill>
                  <a:schemeClr val="tx1">
                    <a:lumMod val="50000"/>
                  </a:schemeClr>
                </a:solidFill>
              </a:rPr>
              <a:t>düşüklükleri, nasıl muhasebeleştirilmektedir? Değer düşüklüğü takdir komisyonlarınca </a:t>
            </a:r>
            <a:r>
              <a:rPr lang="tr-TR" sz="2150" dirty="0" smtClean="0">
                <a:solidFill>
                  <a:schemeClr val="tx1">
                    <a:lumMod val="50000"/>
                  </a:schemeClr>
                </a:solidFill>
              </a:rPr>
              <a:t>tutanak </a:t>
            </a:r>
            <a:r>
              <a:rPr lang="tr-TR" sz="2150" dirty="0">
                <a:solidFill>
                  <a:schemeClr val="tx1">
                    <a:lumMod val="50000"/>
                  </a:schemeClr>
                </a:solidFill>
              </a:rPr>
              <a:t>olarak belgelendirilip, VUK’nun 278’ inci maddesine göre değerlenmiş mi?</a:t>
            </a:r>
          </a:p>
          <a:p>
            <a:pPr marL="342900" indent="-342900">
              <a:buFontTx/>
              <a:buChar char="-"/>
            </a:pPr>
            <a:r>
              <a:rPr lang="tr-TR" sz="2150" dirty="0" smtClean="0">
                <a:solidFill>
                  <a:schemeClr val="tx1">
                    <a:lumMod val="50000"/>
                  </a:schemeClr>
                </a:solidFill>
              </a:rPr>
              <a:t>Stoklar</a:t>
            </a:r>
            <a:r>
              <a:rPr lang="tr-TR" sz="2150" dirty="0">
                <a:solidFill>
                  <a:schemeClr val="tx1">
                    <a:lumMod val="50000"/>
                  </a:schemeClr>
                </a:solidFill>
              </a:rPr>
              <a:t>, risklere karşı sigortalanmış mı? Sigortalanmış stoklar arasında değer düşüklüğüne uğrayan stok var mı?  Varsa muhasebe kayıtlarını inceleyiniz ve bu malların VUK 330 maddesine uygun olarak değerlemeye tabi tutulmuş mu?</a:t>
            </a:r>
          </a:p>
          <a:p>
            <a:pPr marL="342900" indent="-342900">
              <a:buFontTx/>
              <a:buChar char="-"/>
            </a:pPr>
            <a:r>
              <a:rPr lang="tr-TR" sz="2150" dirty="0" smtClean="0">
                <a:solidFill>
                  <a:schemeClr val="tx1">
                    <a:lumMod val="50000"/>
                  </a:schemeClr>
                </a:solidFill>
              </a:rPr>
              <a:t>Dönem </a:t>
            </a:r>
            <a:r>
              <a:rPr lang="tr-TR" sz="2150" dirty="0">
                <a:solidFill>
                  <a:schemeClr val="tx1">
                    <a:lumMod val="50000"/>
                  </a:schemeClr>
                </a:solidFill>
              </a:rPr>
              <a:t>içinde, üretime gönderilen ilk madde ve malzeme miktar dengesinin doğruluğunu aşağıda ki tablo yardımı ile test ediniz.</a:t>
            </a:r>
          </a:p>
          <a:p>
            <a:r>
              <a:rPr lang="tr-TR" dirty="0" smtClean="0">
                <a:solidFill>
                  <a:schemeClr val="tx1">
                    <a:lumMod val="50000"/>
                  </a:schemeClr>
                </a:solidFill>
              </a:rPr>
              <a:t>	 (+) </a:t>
            </a:r>
            <a:r>
              <a:rPr lang="tr-TR" dirty="0">
                <a:solidFill>
                  <a:schemeClr val="tx1">
                    <a:lumMod val="50000"/>
                  </a:schemeClr>
                </a:solidFill>
              </a:rPr>
              <a:t>Dönem başı Direk İlk Madde ve Malzeme Miktarı</a:t>
            </a:r>
          </a:p>
          <a:p>
            <a:r>
              <a:rPr lang="tr-TR" dirty="0" smtClean="0">
                <a:solidFill>
                  <a:schemeClr val="tx1">
                    <a:lumMod val="50000"/>
                  </a:schemeClr>
                </a:solidFill>
              </a:rPr>
              <a:t>	 </a:t>
            </a:r>
            <a:r>
              <a:rPr lang="tr-TR" dirty="0">
                <a:solidFill>
                  <a:schemeClr val="tx1">
                    <a:lumMod val="50000"/>
                  </a:schemeClr>
                </a:solidFill>
              </a:rPr>
              <a:t>(–) Dönem içinde satın alınan Direk İlk Madde ve Malzeme Miktarı</a:t>
            </a:r>
          </a:p>
          <a:p>
            <a:r>
              <a:rPr lang="tr-TR" dirty="0" smtClean="0">
                <a:solidFill>
                  <a:schemeClr val="tx1">
                    <a:lumMod val="50000"/>
                  </a:schemeClr>
                </a:solidFill>
              </a:rPr>
              <a:t>	 </a:t>
            </a:r>
            <a:r>
              <a:rPr lang="tr-TR" dirty="0">
                <a:solidFill>
                  <a:schemeClr val="tx1">
                    <a:lumMod val="50000"/>
                  </a:schemeClr>
                </a:solidFill>
              </a:rPr>
              <a:t>(+) Satıştan iade edilen İlk Madde ve Malzeme Miktarı</a:t>
            </a:r>
          </a:p>
          <a:p>
            <a:r>
              <a:rPr lang="tr-TR" dirty="0" smtClean="0">
                <a:solidFill>
                  <a:schemeClr val="tx1">
                    <a:lumMod val="50000"/>
                  </a:schemeClr>
                </a:solidFill>
              </a:rPr>
              <a:t>	 </a:t>
            </a:r>
            <a:r>
              <a:rPr lang="tr-TR" dirty="0">
                <a:solidFill>
                  <a:schemeClr val="tx1">
                    <a:lumMod val="50000"/>
                  </a:schemeClr>
                </a:solidFill>
              </a:rPr>
              <a:t>		</a:t>
            </a:r>
          </a:p>
          <a:p>
            <a:r>
              <a:rPr lang="tr-TR" dirty="0" smtClean="0">
                <a:solidFill>
                  <a:schemeClr val="tx1">
                    <a:lumMod val="50000"/>
                  </a:schemeClr>
                </a:solidFill>
              </a:rPr>
              <a:t>	 </a:t>
            </a:r>
            <a:r>
              <a:rPr lang="tr-TR" dirty="0">
                <a:solidFill>
                  <a:schemeClr val="tx1">
                    <a:lumMod val="50000"/>
                  </a:schemeClr>
                </a:solidFill>
              </a:rPr>
              <a:t>(=) Toplam Direk İlk Madde ve Malzeme Stok Miktarı</a:t>
            </a:r>
          </a:p>
          <a:p>
            <a:r>
              <a:rPr lang="tr-TR" dirty="0" smtClean="0">
                <a:solidFill>
                  <a:schemeClr val="tx1">
                    <a:lumMod val="50000"/>
                  </a:schemeClr>
                </a:solidFill>
              </a:rPr>
              <a:t>	 </a:t>
            </a:r>
            <a:r>
              <a:rPr lang="tr-TR" dirty="0">
                <a:solidFill>
                  <a:schemeClr val="tx1">
                    <a:lumMod val="50000"/>
                  </a:schemeClr>
                </a:solidFill>
              </a:rPr>
              <a:t>(–) Dönem içinde Direk İlk Madde ve Malzeme Alış İadeleri</a:t>
            </a:r>
          </a:p>
          <a:p>
            <a:r>
              <a:rPr lang="tr-TR" dirty="0" smtClean="0">
                <a:solidFill>
                  <a:schemeClr val="tx1">
                    <a:lumMod val="50000"/>
                  </a:schemeClr>
                </a:solidFill>
              </a:rPr>
              <a:t>	</a:t>
            </a:r>
            <a:r>
              <a:rPr lang="tr-TR" dirty="0">
                <a:solidFill>
                  <a:schemeClr val="tx1">
                    <a:lumMod val="50000"/>
                  </a:schemeClr>
                </a:solidFill>
              </a:rPr>
              <a:t>		</a:t>
            </a:r>
          </a:p>
          <a:p>
            <a:r>
              <a:rPr lang="tr-TR" dirty="0" smtClean="0">
                <a:solidFill>
                  <a:schemeClr val="tx1">
                    <a:lumMod val="50000"/>
                  </a:schemeClr>
                </a:solidFill>
              </a:rPr>
              <a:t>	 </a:t>
            </a:r>
            <a:r>
              <a:rPr lang="tr-TR" dirty="0">
                <a:solidFill>
                  <a:schemeClr val="tx1">
                    <a:lumMod val="50000"/>
                  </a:schemeClr>
                </a:solidFill>
              </a:rPr>
              <a:t>(=) Kullanılabilir Direk İlk Madde ve Malzeme Stok Miktarı</a:t>
            </a:r>
          </a:p>
          <a:p>
            <a:r>
              <a:rPr lang="tr-TR" dirty="0" smtClean="0">
                <a:solidFill>
                  <a:schemeClr val="tx1">
                    <a:lumMod val="50000"/>
                  </a:schemeClr>
                </a:solidFill>
              </a:rPr>
              <a:t>	 </a:t>
            </a:r>
            <a:r>
              <a:rPr lang="tr-TR" dirty="0">
                <a:solidFill>
                  <a:schemeClr val="tx1">
                    <a:lumMod val="50000"/>
                  </a:schemeClr>
                </a:solidFill>
              </a:rPr>
              <a:t>(–) Satılan Direk İlk Madde ve Malzeme Stok Miktarı</a:t>
            </a:r>
          </a:p>
          <a:p>
            <a:r>
              <a:rPr lang="tr-TR" dirty="0" smtClean="0">
                <a:solidFill>
                  <a:schemeClr val="tx1">
                    <a:lumMod val="50000"/>
                  </a:schemeClr>
                </a:solidFill>
              </a:rPr>
              <a:t>	 </a:t>
            </a:r>
            <a:r>
              <a:rPr lang="tr-TR" dirty="0">
                <a:solidFill>
                  <a:schemeClr val="tx1">
                    <a:lumMod val="50000"/>
                  </a:schemeClr>
                </a:solidFill>
              </a:rPr>
              <a:t>(–) Dönem Sonu Direk İlk Madde ve Malzeme Stok Miktarı</a:t>
            </a:r>
          </a:p>
          <a:p>
            <a:r>
              <a:rPr lang="tr-TR" dirty="0" smtClean="0">
                <a:solidFill>
                  <a:schemeClr val="tx1">
                    <a:lumMod val="50000"/>
                  </a:schemeClr>
                </a:solidFill>
              </a:rPr>
              <a:t>	</a:t>
            </a:r>
            <a:r>
              <a:rPr lang="tr-TR" dirty="0">
                <a:solidFill>
                  <a:schemeClr val="tx1">
                    <a:lumMod val="50000"/>
                  </a:schemeClr>
                </a:solidFill>
              </a:rPr>
              <a:t>		</a:t>
            </a:r>
          </a:p>
          <a:p>
            <a:r>
              <a:rPr lang="tr-TR" dirty="0" smtClean="0">
                <a:solidFill>
                  <a:schemeClr val="tx1">
                    <a:lumMod val="50000"/>
                  </a:schemeClr>
                </a:solidFill>
              </a:rPr>
              <a:t>	 </a:t>
            </a:r>
            <a:r>
              <a:rPr lang="tr-TR" dirty="0">
                <a:solidFill>
                  <a:schemeClr val="tx1">
                    <a:lumMod val="50000"/>
                  </a:schemeClr>
                </a:solidFill>
              </a:rPr>
              <a:t>(=) Dönem İçinde Üretimde Kullanılan Direk İlk Madde ve Malzeme Stok </a:t>
            </a:r>
            <a:r>
              <a:rPr lang="tr-TR" dirty="0" smtClean="0">
                <a:solidFill>
                  <a:schemeClr val="tx1">
                    <a:lumMod val="50000"/>
                  </a:schemeClr>
                </a:solidFill>
              </a:rPr>
              <a:t>Miktarı</a:t>
            </a:r>
            <a:endParaRPr lang="tr-TR" dirty="0">
              <a:solidFill>
                <a:schemeClr val="tx1">
                  <a:lumMod val="50000"/>
                </a:schemeClr>
              </a:solidFill>
            </a:endParaRPr>
          </a:p>
        </p:txBody>
      </p:sp>
      <p:cxnSp>
        <p:nvCxnSpPr>
          <p:cNvPr id="4" name="Düz Bağlayıcı 3"/>
          <p:cNvCxnSpPr/>
          <p:nvPr/>
        </p:nvCxnSpPr>
        <p:spPr>
          <a:xfrm>
            <a:off x="1692275" y="3645049"/>
            <a:ext cx="66967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Düz Bağlayıcı 7"/>
          <p:cNvCxnSpPr/>
          <p:nvPr/>
        </p:nvCxnSpPr>
        <p:spPr>
          <a:xfrm>
            <a:off x="1692275" y="4482132"/>
            <a:ext cx="66967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a:off x="1692275" y="5562252"/>
            <a:ext cx="669674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2384737"/>
      </p:ext>
    </p:extLst>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anim calcmode="lin" valueType="num">
                                      <p:cBhvr>
                                        <p:cTn id="25" dur="500" fill="hold"/>
                                        <p:tgtEl>
                                          <p:spTgt spid="10"/>
                                        </p:tgtEl>
                                        <p:attrNameLst>
                                          <p:attrName>ppt_x</p:attrName>
                                        </p:attrNameLst>
                                      </p:cBhvr>
                                      <p:tavLst>
                                        <p:tav tm="0">
                                          <p:val>
                                            <p:strVal val="#ppt_x"/>
                                          </p:val>
                                        </p:tav>
                                        <p:tav tm="100000">
                                          <p:val>
                                            <p:strVal val="#ppt_x"/>
                                          </p:val>
                                        </p:tav>
                                      </p:tavLst>
                                    </p:anim>
                                    <p:anim calcmode="lin" valueType="num">
                                      <p:cBhvr>
                                        <p:cTn id="2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B4E1F9"/>
            </a:gs>
            <a:gs pos="0">
              <a:schemeClr val="tx2">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69595" y="6324571"/>
            <a:ext cx="2232247" cy="471624"/>
          </a:xfrm>
        </p:spPr>
        <p:txBody>
          <a:bodyPr>
            <a:normAutofit fontScale="90000"/>
          </a:bodyPr>
          <a:lstStyle/>
          <a:p>
            <a:pPr algn="ctr"/>
            <a:r>
              <a:rPr lang="tr-TR" sz="1600" b="1" dirty="0">
                <a:solidFill>
                  <a:schemeClr val="bg1">
                    <a:lumMod val="65000"/>
                  </a:schemeClr>
                </a:solidFill>
                <a:effectLst/>
              </a:rPr>
              <a:t>MESUT YİĞİT</a:t>
            </a:r>
            <a:r>
              <a:rPr lang="tr-TR" sz="1600" dirty="0">
                <a:solidFill>
                  <a:schemeClr val="bg1">
                    <a:lumMod val="65000"/>
                  </a:schemeClr>
                </a:solidFill>
                <a:effectLst/>
              </a:rPr>
              <a:t/>
            </a:r>
            <a:br>
              <a:rPr lang="tr-TR" sz="1600" dirty="0">
                <a:solidFill>
                  <a:schemeClr val="bg1">
                    <a:lumMod val="65000"/>
                  </a:schemeClr>
                </a:solidFill>
                <a:effectLst/>
              </a:rPr>
            </a:br>
            <a:r>
              <a:rPr lang="tr-TR" sz="1600" b="1" dirty="0">
                <a:solidFill>
                  <a:schemeClr val="bg1">
                    <a:lumMod val="65000"/>
                  </a:schemeClr>
                </a:solidFill>
                <a:effectLst/>
              </a:rPr>
              <a:t>YEMİNLİ MALİ </a:t>
            </a:r>
            <a:r>
              <a:rPr lang="tr-TR" sz="1600" b="1" dirty="0" smtClean="0">
                <a:solidFill>
                  <a:schemeClr val="bg1">
                    <a:lumMod val="65000"/>
                  </a:schemeClr>
                </a:solidFill>
                <a:effectLst/>
              </a:rPr>
              <a:t>MÜŞAVİR</a:t>
            </a:r>
            <a:endParaRPr lang="tr-TR" sz="1600" dirty="0">
              <a:solidFill>
                <a:schemeClr val="bg1">
                  <a:lumMod val="65000"/>
                </a:schemeClr>
              </a:solidFill>
            </a:endParaRPr>
          </a:p>
        </p:txBody>
      </p:sp>
      <p:pic>
        <p:nvPicPr>
          <p:cNvPr id="1036"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00"/>
                    </a14:imgEffect>
                    <a14:imgEffect>
                      <a14:saturation sat="120000"/>
                    </a14:imgEffect>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0" y="6300077"/>
            <a:ext cx="680530" cy="4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a:xfrm>
            <a:off x="11989419" y="6358365"/>
            <a:ext cx="504056" cy="356343"/>
          </a:xfrm>
        </p:spPr>
        <p:txBody>
          <a:bodyPr/>
          <a:lstStyle/>
          <a:p>
            <a:pPr algn="ctr"/>
            <a:fld id="{28140BBF-EAB7-43D1-8B4A-9990D3932DF5}" type="slidenum">
              <a:rPr lang="tr-TR" sz="2000" b="1" smtClean="0">
                <a:solidFill>
                  <a:schemeClr val="bg2">
                    <a:lumMod val="25000"/>
                  </a:schemeClr>
                </a:solidFill>
                <a:latin typeface="Calibri" pitchFamily="34" charset="0"/>
                <a:cs typeface="Calibri" pitchFamily="34" charset="0"/>
              </a:rPr>
              <a:pPr algn="ctr"/>
              <a:t>27</a:t>
            </a:fld>
            <a:endParaRPr lang="tr-TR" sz="2000" b="1" dirty="0">
              <a:solidFill>
                <a:schemeClr val="bg2">
                  <a:lumMod val="25000"/>
                </a:schemeClr>
              </a:solidFill>
              <a:latin typeface="Calibri" pitchFamily="34" charset="0"/>
              <a:cs typeface="Calibri" pitchFamily="34" charset="0"/>
            </a:endParaRPr>
          </a:p>
        </p:txBody>
      </p:sp>
      <p:sp>
        <p:nvSpPr>
          <p:cNvPr id="9" name="Metin kutusu 8"/>
          <p:cNvSpPr txBox="1"/>
          <p:nvPr/>
        </p:nvSpPr>
        <p:spPr>
          <a:xfrm>
            <a:off x="680529" y="213795"/>
            <a:ext cx="11092865" cy="6086282"/>
          </a:xfrm>
          <a:prstGeom prst="rect">
            <a:avLst/>
          </a:prstGeom>
          <a:noFill/>
        </p:spPr>
        <p:txBody>
          <a:bodyPr wrap="square" rtlCol="0">
            <a:spAutoFit/>
          </a:bodyPr>
          <a:lstStyle/>
          <a:p>
            <a:r>
              <a:rPr lang="tr-TR" sz="2400" b="1" dirty="0" smtClean="0">
                <a:solidFill>
                  <a:schemeClr val="accent5">
                    <a:lumMod val="75000"/>
                  </a:schemeClr>
                </a:solidFill>
                <a:latin typeface="Times New Roman" pitchFamily="18" charset="0"/>
                <a:cs typeface="Times New Roman" pitchFamily="18" charset="0"/>
              </a:rPr>
              <a:t>158</a:t>
            </a:r>
            <a:r>
              <a:rPr lang="tr-TR" sz="2400" b="1" dirty="0">
                <a:solidFill>
                  <a:schemeClr val="accent5">
                    <a:lumMod val="75000"/>
                  </a:schemeClr>
                </a:solidFill>
                <a:latin typeface="Times New Roman" pitchFamily="18" charset="0"/>
                <a:cs typeface="Times New Roman" pitchFamily="18" charset="0"/>
              </a:rPr>
              <a:t>. STOK DEĞER DÜŞÜKLÜĞÜ KARŞILIĞI HESABI:</a:t>
            </a:r>
          </a:p>
          <a:p>
            <a:pPr marL="342900" indent="-342900">
              <a:buFontTx/>
              <a:buChar char="-"/>
            </a:pPr>
            <a:r>
              <a:rPr lang="tr-TR" sz="2150" dirty="0" smtClean="0">
                <a:solidFill>
                  <a:schemeClr val="tx1">
                    <a:lumMod val="50000"/>
                  </a:schemeClr>
                </a:solidFill>
              </a:rPr>
              <a:t>Stok </a:t>
            </a:r>
            <a:r>
              <a:rPr lang="tr-TR" sz="2150" dirty="0">
                <a:solidFill>
                  <a:schemeClr val="tx1">
                    <a:lumMod val="50000"/>
                  </a:schemeClr>
                </a:solidFill>
              </a:rPr>
              <a:t>değer düşüklüğü için karşılık ayrılmış mı? </a:t>
            </a:r>
          </a:p>
          <a:p>
            <a:pPr marL="342900" indent="-342900">
              <a:buFontTx/>
              <a:buChar char="-"/>
            </a:pPr>
            <a:r>
              <a:rPr lang="tr-TR" sz="2150" dirty="0" smtClean="0">
                <a:solidFill>
                  <a:schemeClr val="tx1">
                    <a:lumMod val="50000"/>
                  </a:schemeClr>
                </a:solidFill>
              </a:rPr>
              <a:t>Cevabınız </a:t>
            </a:r>
            <a:r>
              <a:rPr lang="tr-TR" sz="2150" dirty="0">
                <a:solidFill>
                  <a:schemeClr val="tx1">
                    <a:lumMod val="50000"/>
                  </a:schemeClr>
                </a:solidFill>
              </a:rPr>
              <a:t>evet ise: Bu karşılıkların ayrılma nedenini araştırınız.</a:t>
            </a:r>
          </a:p>
          <a:p>
            <a:pPr marL="342900" indent="-342900">
              <a:buFontTx/>
              <a:buChar char="-"/>
            </a:pPr>
            <a:r>
              <a:rPr lang="tr-TR" sz="2150" dirty="0" smtClean="0">
                <a:solidFill>
                  <a:schemeClr val="tx1">
                    <a:lumMod val="50000"/>
                  </a:schemeClr>
                </a:solidFill>
              </a:rPr>
              <a:t>Ayrılan </a:t>
            </a:r>
            <a:r>
              <a:rPr lang="tr-TR" sz="2150" dirty="0">
                <a:solidFill>
                  <a:schemeClr val="tx1">
                    <a:lumMod val="50000"/>
                  </a:schemeClr>
                </a:solidFill>
              </a:rPr>
              <a:t>Karşılıklar ‘654 Karşılık Giderleri’ hesabına kaydedilmiş mi?</a:t>
            </a:r>
          </a:p>
          <a:p>
            <a:pPr marL="342900" indent="-342900">
              <a:buFontTx/>
              <a:buChar char="-"/>
            </a:pPr>
            <a:r>
              <a:rPr lang="tr-TR" sz="2150" dirty="0" smtClean="0">
                <a:solidFill>
                  <a:schemeClr val="tx1">
                    <a:lumMod val="50000"/>
                  </a:schemeClr>
                </a:solidFill>
              </a:rPr>
              <a:t>Karşılık </a:t>
            </a:r>
            <a:r>
              <a:rPr lang="tr-TR" sz="2150" dirty="0">
                <a:solidFill>
                  <a:schemeClr val="tx1">
                    <a:lumMod val="50000"/>
                  </a:schemeClr>
                </a:solidFill>
              </a:rPr>
              <a:t>ayrılan stok kalemleri içinde işletmede kullanılan ya da satılan var mı?</a:t>
            </a:r>
          </a:p>
          <a:p>
            <a:pPr marL="342900" indent="-342900">
              <a:buFontTx/>
              <a:buChar char="-"/>
            </a:pPr>
            <a:r>
              <a:rPr lang="tr-TR" sz="2150" dirty="0">
                <a:solidFill>
                  <a:schemeClr val="tx1">
                    <a:lumMod val="50000"/>
                  </a:schemeClr>
                </a:solidFill>
              </a:rPr>
              <a:t>Cevabınız evet ise; İlgili stok hesabının alacağı ile karşılaştırılarak, daha önce ayrılmış olan karşılıklar malın bedelinden mahsup edilip ‘644 Konusu Kalmayan Karşılıklar’ hesabına aktarılmış </a:t>
            </a:r>
            <a:r>
              <a:rPr lang="tr-TR" sz="2150" dirty="0" smtClean="0">
                <a:solidFill>
                  <a:schemeClr val="tx1">
                    <a:lumMod val="50000"/>
                  </a:schemeClr>
                </a:solidFill>
              </a:rPr>
              <a:t>mı?</a:t>
            </a:r>
          </a:p>
          <a:p>
            <a:pPr marL="342900" indent="-342900">
              <a:buFontTx/>
              <a:buChar char="-"/>
            </a:pPr>
            <a:r>
              <a:rPr lang="tr-TR" sz="2150" dirty="0" smtClean="0">
                <a:solidFill>
                  <a:schemeClr val="tx1">
                    <a:lumMod val="50000"/>
                  </a:schemeClr>
                </a:solidFill>
              </a:rPr>
              <a:t>Karşılıklar, Takdir Komisyonunun verdiği karar doğrultusunda mı (VUK 267 Md Üçüncü Sıra) ayrılmış?</a:t>
            </a:r>
          </a:p>
          <a:p>
            <a:pPr marL="342900" indent="-342900">
              <a:buFontTx/>
              <a:buChar char="-"/>
            </a:pPr>
            <a:r>
              <a:rPr lang="tr-TR" sz="2150" dirty="0" smtClean="0">
                <a:solidFill>
                  <a:schemeClr val="tx1">
                    <a:lumMod val="50000"/>
                  </a:schemeClr>
                </a:solidFill>
              </a:rPr>
              <a:t>Cevabınız </a:t>
            </a:r>
            <a:r>
              <a:rPr lang="tr-TR" sz="2150" dirty="0">
                <a:solidFill>
                  <a:schemeClr val="tx1">
                    <a:lumMod val="50000"/>
                  </a:schemeClr>
                </a:solidFill>
              </a:rPr>
              <a:t>hayır ise; Bu karşılıkları, mali karın tespitinde ‘Kanunen Kabul Edilmeyen Giderler’ olarak değerlendiriniz</a:t>
            </a:r>
          </a:p>
          <a:p>
            <a:pPr marL="342900" indent="-342900">
              <a:buFontTx/>
              <a:buChar char="-"/>
            </a:pPr>
            <a:r>
              <a:rPr lang="tr-TR" sz="2150" dirty="0" smtClean="0">
                <a:solidFill>
                  <a:schemeClr val="tx1">
                    <a:lumMod val="50000"/>
                  </a:schemeClr>
                </a:solidFill>
              </a:rPr>
              <a:t>Karşılık </a:t>
            </a:r>
            <a:r>
              <a:rPr lang="tr-TR" sz="2150" dirty="0">
                <a:solidFill>
                  <a:schemeClr val="tx1">
                    <a:lumMod val="50000"/>
                  </a:schemeClr>
                </a:solidFill>
              </a:rPr>
              <a:t>ayrılmış olan stoklarla ilgili olarak daha önce indirim konusu yapılmış KDV, değeri düşüldüğü tutar üzerinden ayrılıp Takdir Komisyonu kararının alındığı dönemin KDV beyannamesinin 47. satırına yazılarak HESAPLANAN KDV olarak dikkate alınmış mı?</a:t>
            </a:r>
          </a:p>
          <a:p>
            <a:pPr marL="342900" indent="-342900">
              <a:buFontTx/>
              <a:buChar char="-"/>
            </a:pPr>
            <a:r>
              <a:rPr lang="tr-TR" sz="2150" dirty="0" smtClean="0">
                <a:solidFill>
                  <a:schemeClr val="tx1">
                    <a:lumMod val="50000"/>
                  </a:schemeClr>
                </a:solidFill>
              </a:rPr>
              <a:t>Emtia</a:t>
            </a:r>
            <a:r>
              <a:rPr lang="tr-TR" sz="2150" dirty="0">
                <a:solidFill>
                  <a:schemeClr val="tx1">
                    <a:lumMod val="50000"/>
                  </a:schemeClr>
                </a:solidFill>
              </a:rPr>
              <a:t>, maliyet bedeline nazaran % 10 ve daha fazla bir değer düşüklük göstermiş mi?</a:t>
            </a:r>
          </a:p>
          <a:p>
            <a:pPr marL="342900" indent="-342900">
              <a:buFontTx/>
              <a:buChar char="-"/>
            </a:pPr>
            <a:r>
              <a:rPr lang="tr-TR" sz="2150" dirty="0" smtClean="0">
                <a:solidFill>
                  <a:schemeClr val="tx1">
                    <a:lumMod val="50000"/>
                  </a:schemeClr>
                </a:solidFill>
              </a:rPr>
              <a:t>Cevabınız </a:t>
            </a:r>
            <a:r>
              <a:rPr lang="tr-TR" sz="2150" dirty="0">
                <a:solidFill>
                  <a:schemeClr val="tx1">
                    <a:lumMod val="50000"/>
                  </a:schemeClr>
                </a:solidFill>
              </a:rPr>
              <a:t>evet ise: </a:t>
            </a:r>
            <a:r>
              <a:rPr lang="tr-TR" sz="2150" dirty="0" smtClean="0">
                <a:solidFill>
                  <a:schemeClr val="tx1">
                    <a:lumMod val="50000"/>
                  </a:schemeClr>
                </a:solidFill>
              </a:rPr>
              <a:t>VUK’nun </a:t>
            </a:r>
            <a:r>
              <a:rPr lang="tr-TR" sz="2150" dirty="0">
                <a:solidFill>
                  <a:schemeClr val="tx1">
                    <a:lumMod val="50000"/>
                  </a:schemeClr>
                </a:solidFill>
              </a:rPr>
              <a:t>267. Maddesi İkinci Sırası hariç olmak üzere, emsal bedeli 	Ölçüsüne göre değerlemeye tabi olduğu hususunu kontrol ediniz. </a:t>
            </a:r>
          </a:p>
        </p:txBody>
      </p:sp>
    </p:spTree>
    <p:extLst>
      <p:ext uri="{BB962C8B-B14F-4D97-AF65-F5344CB8AC3E}">
        <p14:creationId xmlns:p14="http://schemas.microsoft.com/office/powerpoint/2010/main" val="1018522713"/>
      </p:ext>
    </p:extLst>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B4E1F9"/>
            </a:gs>
            <a:gs pos="0">
              <a:schemeClr val="tx2">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69595" y="6324571"/>
            <a:ext cx="2232247" cy="471624"/>
          </a:xfrm>
        </p:spPr>
        <p:txBody>
          <a:bodyPr>
            <a:normAutofit fontScale="90000"/>
          </a:bodyPr>
          <a:lstStyle/>
          <a:p>
            <a:pPr algn="ctr"/>
            <a:r>
              <a:rPr lang="tr-TR" sz="1600" b="1" dirty="0">
                <a:solidFill>
                  <a:schemeClr val="bg1">
                    <a:lumMod val="65000"/>
                  </a:schemeClr>
                </a:solidFill>
                <a:effectLst/>
              </a:rPr>
              <a:t>MESUT YİĞİT</a:t>
            </a:r>
            <a:r>
              <a:rPr lang="tr-TR" sz="1600" dirty="0">
                <a:solidFill>
                  <a:schemeClr val="bg1">
                    <a:lumMod val="65000"/>
                  </a:schemeClr>
                </a:solidFill>
                <a:effectLst/>
              </a:rPr>
              <a:t/>
            </a:r>
            <a:br>
              <a:rPr lang="tr-TR" sz="1600" dirty="0">
                <a:solidFill>
                  <a:schemeClr val="bg1">
                    <a:lumMod val="65000"/>
                  </a:schemeClr>
                </a:solidFill>
                <a:effectLst/>
              </a:rPr>
            </a:br>
            <a:r>
              <a:rPr lang="tr-TR" sz="1600" b="1" dirty="0">
                <a:solidFill>
                  <a:schemeClr val="bg1">
                    <a:lumMod val="65000"/>
                  </a:schemeClr>
                </a:solidFill>
                <a:effectLst/>
              </a:rPr>
              <a:t>YEMİNLİ MALİ </a:t>
            </a:r>
            <a:r>
              <a:rPr lang="tr-TR" sz="1600" b="1" dirty="0" smtClean="0">
                <a:solidFill>
                  <a:schemeClr val="bg1">
                    <a:lumMod val="65000"/>
                  </a:schemeClr>
                </a:solidFill>
                <a:effectLst/>
              </a:rPr>
              <a:t>MÜŞAVİR</a:t>
            </a:r>
            <a:endParaRPr lang="tr-TR" sz="1600" dirty="0">
              <a:solidFill>
                <a:schemeClr val="bg1">
                  <a:lumMod val="65000"/>
                </a:schemeClr>
              </a:solidFill>
            </a:endParaRPr>
          </a:p>
        </p:txBody>
      </p:sp>
      <p:pic>
        <p:nvPicPr>
          <p:cNvPr id="1036"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00"/>
                    </a14:imgEffect>
                    <a14:imgEffect>
                      <a14:saturation sat="120000"/>
                    </a14:imgEffect>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0" y="6300077"/>
            <a:ext cx="680530" cy="4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a:xfrm>
            <a:off x="11989419" y="6358365"/>
            <a:ext cx="504056" cy="356343"/>
          </a:xfrm>
        </p:spPr>
        <p:txBody>
          <a:bodyPr/>
          <a:lstStyle/>
          <a:p>
            <a:pPr algn="ctr"/>
            <a:fld id="{28140BBF-EAB7-43D1-8B4A-9990D3932DF5}" type="slidenum">
              <a:rPr lang="tr-TR" sz="2000" b="1" smtClean="0">
                <a:solidFill>
                  <a:schemeClr val="bg2">
                    <a:lumMod val="25000"/>
                  </a:schemeClr>
                </a:solidFill>
                <a:latin typeface="Calibri" pitchFamily="34" charset="0"/>
                <a:cs typeface="Calibri" pitchFamily="34" charset="0"/>
              </a:rPr>
              <a:pPr algn="ctr"/>
              <a:t>28</a:t>
            </a:fld>
            <a:endParaRPr lang="tr-TR" sz="2000" b="1" dirty="0">
              <a:solidFill>
                <a:schemeClr val="bg2">
                  <a:lumMod val="25000"/>
                </a:schemeClr>
              </a:solidFill>
              <a:latin typeface="Calibri" pitchFamily="34" charset="0"/>
              <a:cs typeface="Calibri" pitchFamily="34" charset="0"/>
            </a:endParaRPr>
          </a:p>
        </p:txBody>
      </p:sp>
      <p:sp>
        <p:nvSpPr>
          <p:cNvPr id="9" name="Metin kutusu 8"/>
          <p:cNvSpPr txBox="1"/>
          <p:nvPr/>
        </p:nvSpPr>
        <p:spPr>
          <a:xfrm>
            <a:off x="540147" y="449684"/>
            <a:ext cx="11521279" cy="5755422"/>
          </a:xfrm>
          <a:prstGeom prst="rect">
            <a:avLst/>
          </a:prstGeom>
          <a:noFill/>
        </p:spPr>
        <p:txBody>
          <a:bodyPr wrap="square" rtlCol="0">
            <a:spAutoFit/>
          </a:bodyPr>
          <a:lstStyle/>
          <a:p>
            <a:r>
              <a:rPr lang="tr-TR" sz="2400" b="1" dirty="0" smtClean="0">
                <a:solidFill>
                  <a:schemeClr val="accent5">
                    <a:lumMod val="75000"/>
                  </a:schemeClr>
                </a:solidFill>
                <a:latin typeface="Times New Roman" pitchFamily="18" charset="0"/>
                <a:cs typeface="Times New Roman" pitchFamily="18" charset="0"/>
              </a:rPr>
              <a:t>197</a:t>
            </a:r>
            <a:r>
              <a:rPr lang="tr-TR" sz="2400" b="1" dirty="0">
                <a:solidFill>
                  <a:schemeClr val="accent5">
                    <a:lumMod val="75000"/>
                  </a:schemeClr>
                </a:solidFill>
                <a:latin typeface="Times New Roman" pitchFamily="18" charset="0"/>
                <a:cs typeface="Times New Roman" pitchFamily="18" charset="0"/>
              </a:rPr>
              <a:t>. SAYIM TESELLÜM NOKSANLARI HESABI:</a:t>
            </a:r>
          </a:p>
          <a:p>
            <a:pPr marL="342900" indent="-342900">
              <a:buFontTx/>
              <a:buChar char="-"/>
            </a:pPr>
            <a:r>
              <a:rPr lang="tr-TR" sz="2150" dirty="0" smtClean="0">
                <a:solidFill>
                  <a:schemeClr val="tx1">
                    <a:lumMod val="50000"/>
                  </a:schemeClr>
                </a:solidFill>
              </a:rPr>
              <a:t>…/…/… </a:t>
            </a:r>
            <a:r>
              <a:rPr lang="tr-TR" sz="2150" dirty="0">
                <a:solidFill>
                  <a:schemeClr val="tx1">
                    <a:lumMod val="50000"/>
                  </a:schemeClr>
                </a:solidFill>
              </a:rPr>
              <a:t>Tarihli mizanda hesap bakiyesi………….. TL‘dir.</a:t>
            </a:r>
          </a:p>
          <a:p>
            <a:pPr marL="342900" indent="-342900">
              <a:buFontTx/>
              <a:buChar char="-"/>
            </a:pPr>
            <a:r>
              <a:rPr lang="tr-TR" sz="2150" dirty="0" smtClean="0">
                <a:solidFill>
                  <a:schemeClr val="tx1">
                    <a:lumMod val="50000"/>
                  </a:schemeClr>
                </a:solidFill>
              </a:rPr>
              <a:t>Bu </a:t>
            </a:r>
            <a:r>
              <a:rPr lang="tr-TR" sz="2150" dirty="0">
                <a:solidFill>
                  <a:schemeClr val="tx1">
                    <a:lumMod val="50000"/>
                  </a:schemeClr>
                </a:solidFill>
              </a:rPr>
              <a:t>hesap varlık türlerine göre sınıflandırmaya tabi tutulmuş mu?</a:t>
            </a:r>
          </a:p>
          <a:p>
            <a:pPr marL="342900" indent="-342900">
              <a:buFontTx/>
              <a:buChar char="-"/>
            </a:pPr>
            <a:r>
              <a:rPr lang="tr-TR" sz="2150" dirty="0" smtClean="0">
                <a:solidFill>
                  <a:schemeClr val="tx1">
                    <a:lumMod val="50000"/>
                  </a:schemeClr>
                </a:solidFill>
              </a:rPr>
              <a:t>Sayımlar </a:t>
            </a:r>
            <a:r>
              <a:rPr lang="tr-TR" sz="2150" dirty="0">
                <a:solidFill>
                  <a:schemeClr val="tx1">
                    <a:lumMod val="50000"/>
                  </a:schemeClr>
                </a:solidFill>
              </a:rPr>
              <a:t>sonunda tespit edilen kasa, stok ve maddi duran varlık sayım noksanlarının ortaya çıktığı anda nedeni bilinen (normal sınırlar içinde fire ya da zayiat gibi) ya da gelecekte araştırılması söz konusu olmayan (noksanlığın küçük olması ya da gelecekte araştırmaya değmeyecek kadar küçük olması) farklar olup olmadığını araştırınız.</a:t>
            </a:r>
          </a:p>
          <a:p>
            <a:pPr marL="342900" indent="-342900">
              <a:buFontTx/>
              <a:buChar char="-"/>
            </a:pPr>
            <a:r>
              <a:rPr lang="tr-TR" sz="2150" dirty="0" smtClean="0">
                <a:solidFill>
                  <a:schemeClr val="tx1">
                    <a:lumMod val="50000"/>
                  </a:schemeClr>
                </a:solidFill>
              </a:rPr>
              <a:t>Tespit </a:t>
            </a:r>
            <a:r>
              <a:rPr lang="tr-TR" sz="2150" dirty="0">
                <a:solidFill>
                  <a:schemeClr val="tx1">
                    <a:lumMod val="50000"/>
                  </a:schemeClr>
                </a:solidFill>
              </a:rPr>
              <a:t>edilen bu farkları ilgili gider ve maliyet hesaplarına virmanlayınız.</a:t>
            </a:r>
          </a:p>
          <a:p>
            <a:pPr marL="342900" indent="-342900">
              <a:buFontTx/>
              <a:buChar char="-"/>
            </a:pPr>
            <a:r>
              <a:rPr lang="tr-TR" sz="2150" dirty="0" smtClean="0">
                <a:solidFill>
                  <a:schemeClr val="tx1">
                    <a:lumMod val="50000"/>
                  </a:schemeClr>
                </a:solidFill>
              </a:rPr>
              <a:t>İşletmenin</a:t>
            </a:r>
            <a:r>
              <a:rPr lang="tr-TR" sz="2150" dirty="0">
                <a:solidFill>
                  <a:schemeClr val="tx1">
                    <a:lumMod val="50000"/>
                  </a:schemeClr>
                </a:solidFill>
              </a:rPr>
              <a:t>, satın aldığı mal ve malzemelerin tesellümü sırasında ortaya çıkan noksanlıkların, nakliyeci, sigorta şirketleri veya satıcı tarafından tanzim edilip edilmediğini araştırınız.</a:t>
            </a:r>
          </a:p>
          <a:p>
            <a:pPr marL="342900" indent="-342900">
              <a:buFontTx/>
              <a:buChar char="-"/>
            </a:pPr>
            <a:r>
              <a:rPr lang="tr-TR" sz="2150" dirty="0" smtClean="0">
                <a:solidFill>
                  <a:schemeClr val="tx1">
                    <a:lumMod val="50000"/>
                  </a:schemeClr>
                </a:solidFill>
              </a:rPr>
              <a:t>Dönem </a:t>
            </a:r>
            <a:r>
              <a:rPr lang="tr-TR" sz="2150" dirty="0">
                <a:solidFill>
                  <a:schemeClr val="tx1">
                    <a:lumMod val="50000"/>
                  </a:schemeClr>
                </a:solidFill>
              </a:rPr>
              <a:t>sonunda, sayım ve tesellüm noksanlıklarının sebepleri bulunanlar, duruma göre 689 Diğer Olağandışı Gider ve Zararlar, 644 Konusu Kalmayan Karşılıklar hesaplarına kaydedilmiş mi? </a:t>
            </a:r>
          </a:p>
          <a:p>
            <a:r>
              <a:rPr lang="tr-TR" sz="2150" dirty="0" smtClean="0">
                <a:solidFill>
                  <a:schemeClr val="tx1">
                    <a:lumMod val="50000"/>
                  </a:schemeClr>
                </a:solidFill>
              </a:rPr>
              <a:t>	«Fazlalık </a:t>
            </a:r>
            <a:r>
              <a:rPr lang="tr-TR" sz="2150" dirty="0">
                <a:solidFill>
                  <a:schemeClr val="tx1">
                    <a:lumMod val="50000"/>
                  </a:schemeClr>
                </a:solidFill>
              </a:rPr>
              <a:t>için            197 / *** , dönem sonunda KKEG / 197 </a:t>
            </a:r>
          </a:p>
          <a:p>
            <a:r>
              <a:rPr lang="tr-TR" sz="2150" dirty="0" smtClean="0">
                <a:solidFill>
                  <a:schemeClr val="tx1">
                    <a:lumMod val="50000"/>
                  </a:schemeClr>
                </a:solidFill>
              </a:rPr>
              <a:t>	Noksanlık </a:t>
            </a:r>
            <a:r>
              <a:rPr lang="tr-TR" sz="2150" dirty="0">
                <a:solidFill>
                  <a:schemeClr val="tx1">
                    <a:lumMod val="50000"/>
                  </a:schemeClr>
                </a:solidFill>
              </a:rPr>
              <a:t>için *** / 397, dönem sonunda  397 / 679 kaydını test ediniz</a:t>
            </a:r>
            <a:r>
              <a:rPr lang="tr-TR" sz="2150" dirty="0" smtClean="0">
                <a:solidFill>
                  <a:schemeClr val="tx1">
                    <a:lumMod val="50000"/>
                  </a:schemeClr>
                </a:solidFill>
              </a:rPr>
              <a:t>.»</a:t>
            </a:r>
            <a:endParaRPr lang="tr-TR" sz="2150" dirty="0">
              <a:solidFill>
                <a:schemeClr val="tx1">
                  <a:lumMod val="50000"/>
                </a:schemeClr>
              </a:solidFill>
            </a:endParaRPr>
          </a:p>
          <a:p>
            <a:pPr marL="342900" indent="-342900">
              <a:buFontTx/>
              <a:buChar char="-"/>
            </a:pPr>
            <a:r>
              <a:rPr lang="tr-TR" sz="2150" dirty="0" smtClean="0">
                <a:solidFill>
                  <a:schemeClr val="tx1">
                    <a:lumMod val="50000"/>
                  </a:schemeClr>
                </a:solidFill>
              </a:rPr>
              <a:t>Sorumlu </a:t>
            </a:r>
            <a:r>
              <a:rPr lang="tr-TR" sz="2150" dirty="0">
                <a:solidFill>
                  <a:schemeClr val="tx1">
                    <a:lumMod val="50000"/>
                  </a:schemeClr>
                </a:solidFill>
              </a:rPr>
              <a:t>kişiler belirlenmiş ise sorumlu kişilerin hesabına aktarılarak tahsil edilmiş mi?</a:t>
            </a:r>
          </a:p>
          <a:p>
            <a:pPr marL="342900" indent="-342900">
              <a:buFontTx/>
              <a:buChar char="-"/>
            </a:pPr>
            <a:r>
              <a:rPr lang="tr-TR" sz="2150" dirty="0" smtClean="0">
                <a:solidFill>
                  <a:schemeClr val="tx1">
                    <a:lumMod val="50000"/>
                  </a:schemeClr>
                </a:solidFill>
              </a:rPr>
              <a:t>Fiili </a:t>
            </a:r>
            <a:r>
              <a:rPr lang="tr-TR" sz="2150" dirty="0">
                <a:solidFill>
                  <a:schemeClr val="tx1">
                    <a:lumMod val="50000"/>
                  </a:schemeClr>
                </a:solidFill>
              </a:rPr>
              <a:t>envanter ile kaydi envanter mevcudu arasında farklılıklar varsa bu noksanlıkların nedenini araştırınız ve fiili duruma göre kayıtları düzeltiniz</a:t>
            </a:r>
            <a:r>
              <a:rPr lang="tr-TR" sz="2150" dirty="0" smtClean="0">
                <a:solidFill>
                  <a:schemeClr val="tx1">
                    <a:lumMod val="50000"/>
                  </a:schemeClr>
                </a:solidFill>
              </a:rPr>
              <a:t>.</a:t>
            </a:r>
            <a:endParaRPr lang="tr-TR" sz="2150" dirty="0">
              <a:solidFill>
                <a:schemeClr val="tx1">
                  <a:lumMod val="50000"/>
                </a:schemeClr>
              </a:solidFill>
            </a:endParaRPr>
          </a:p>
        </p:txBody>
      </p:sp>
    </p:spTree>
    <p:extLst>
      <p:ext uri="{BB962C8B-B14F-4D97-AF65-F5344CB8AC3E}">
        <p14:creationId xmlns:p14="http://schemas.microsoft.com/office/powerpoint/2010/main" val="1450738823"/>
      </p:ext>
    </p:extLst>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B4E1F9"/>
            </a:gs>
            <a:gs pos="0">
              <a:schemeClr val="tx2">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69595" y="6324571"/>
            <a:ext cx="2232247" cy="471624"/>
          </a:xfrm>
        </p:spPr>
        <p:txBody>
          <a:bodyPr>
            <a:normAutofit fontScale="90000"/>
          </a:bodyPr>
          <a:lstStyle/>
          <a:p>
            <a:pPr algn="ctr"/>
            <a:r>
              <a:rPr lang="tr-TR" sz="1600" b="1" dirty="0">
                <a:solidFill>
                  <a:schemeClr val="bg1">
                    <a:lumMod val="65000"/>
                  </a:schemeClr>
                </a:solidFill>
                <a:effectLst/>
              </a:rPr>
              <a:t>MESUT YİĞİT</a:t>
            </a:r>
            <a:r>
              <a:rPr lang="tr-TR" sz="1600" dirty="0">
                <a:solidFill>
                  <a:schemeClr val="bg1">
                    <a:lumMod val="65000"/>
                  </a:schemeClr>
                </a:solidFill>
                <a:effectLst/>
              </a:rPr>
              <a:t/>
            </a:r>
            <a:br>
              <a:rPr lang="tr-TR" sz="1600" dirty="0">
                <a:solidFill>
                  <a:schemeClr val="bg1">
                    <a:lumMod val="65000"/>
                  </a:schemeClr>
                </a:solidFill>
                <a:effectLst/>
              </a:rPr>
            </a:br>
            <a:r>
              <a:rPr lang="tr-TR" sz="1600" b="1" dirty="0">
                <a:solidFill>
                  <a:schemeClr val="bg1">
                    <a:lumMod val="65000"/>
                  </a:schemeClr>
                </a:solidFill>
                <a:effectLst/>
              </a:rPr>
              <a:t>YEMİNLİ MALİ </a:t>
            </a:r>
            <a:r>
              <a:rPr lang="tr-TR" sz="1600" b="1" dirty="0" smtClean="0">
                <a:solidFill>
                  <a:schemeClr val="bg1">
                    <a:lumMod val="65000"/>
                  </a:schemeClr>
                </a:solidFill>
                <a:effectLst/>
              </a:rPr>
              <a:t>MÜŞAVİR</a:t>
            </a:r>
            <a:endParaRPr lang="tr-TR" sz="1600" dirty="0">
              <a:solidFill>
                <a:schemeClr val="bg1">
                  <a:lumMod val="65000"/>
                </a:schemeClr>
              </a:solidFill>
            </a:endParaRPr>
          </a:p>
        </p:txBody>
      </p:sp>
      <p:pic>
        <p:nvPicPr>
          <p:cNvPr id="1036"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00"/>
                    </a14:imgEffect>
                    <a14:imgEffect>
                      <a14:saturation sat="120000"/>
                    </a14:imgEffect>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0" y="6300077"/>
            <a:ext cx="680530" cy="4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a:xfrm>
            <a:off x="11989419" y="6358365"/>
            <a:ext cx="504056" cy="356343"/>
          </a:xfrm>
        </p:spPr>
        <p:txBody>
          <a:bodyPr/>
          <a:lstStyle/>
          <a:p>
            <a:pPr algn="ctr"/>
            <a:fld id="{28140BBF-EAB7-43D1-8B4A-9990D3932DF5}" type="slidenum">
              <a:rPr lang="tr-TR" sz="2000" b="1" smtClean="0">
                <a:solidFill>
                  <a:schemeClr val="bg2">
                    <a:lumMod val="25000"/>
                  </a:schemeClr>
                </a:solidFill>
                <a:latin typeface="Calibri" pitchFamily="34" charset="0"/>
                <a:cs typeface="Calibri" pitchFamily="34" charset="0"/>
              </a:rPr>
              <a:pPr algn="ctr"/>
              <a:t>29</a:t>
            </a:fld>
            <a:endParaRPr lang="tr-TR" sz="2000" b="1" dirty="0">
              <a:solidFill>
                <a:schemeClr val="bg2">
                  <a:lumMod val="25000"/>
                </a:schemeClr>
              </a:solidFill>
              <a:latin typeface="Calibri" pitchFamily="34" charset="0"/>
              <a:cs typeface="Calibri" pitchFamily="34" charset="0"/>
            </a:endParaRPr>
          </a:p>
        </p:txBody>
      </p:sp>
      <p:sp>
        <p:nvSpPr>
          <p:cNvPr id="9" name="Metin kutusu 8"/>
          <p:cNvSpPr txBox="1"/>
          <p:nvPr/>
        </p:nvSpPr>
        <p:spPr>
          <a:xfrm>
            <a:off x="1206892" y="665708"/>
            <a:ext cx="9865096" cy="5493812"/>
          </a:xfrm>
          <a:prstGeom prst="rect">
            <a:avLst/>
          </a:prstGeom>
          <a:noFill/>
        </p:spPr>
        <p:txBody>
          <a:bodyPr wrap="square" rtlCol="0">
            <a:spAutoFit/>
          </a:bodyPr>
          <a:lstStyle/>
          <a:p>
            <a:endParaRPr lang="tr-TR" sz="500" b="1" dirty="0">
              <a:solidFill>
                <a:schemeClr val="accent5">
                  <a:lumMod val="75000"/>
                </a:schemeClr>
              </a:solidFill>
            </a:endParaRPr>
          </a:p>
          <a:p>
            <a:pPr algn="ctr"/>
            <a:r>
              <a:rPr lang="tr-TR" sz="3000" b="1" dirty="0" smtClean="0">
                <a:solidFill>
                  <a:srgbClr val="C660C8"/>
                </a:solidFill>
                <a:latin typeface="Calibri" pitchFamily="34" charset="0"/>
                <a:cs typeface="Calibri" pitchFamily="34" charset="0"/>
              </a:rPr>
              <a:t>DURAN VARLIKLAR</a:t>
            </a:r>
          </a:p>
          <a:p>
            <a:pPr algn="ctr"/>
            <a:endParaRPr lang="tr-TR" sz="800" b="1" dirty="0">
              <a:solidFill>
                <a:schemeClr val="accent5">
                  <a:lumMod val="75000"/>
                </a:schemeClr>
              </a:solidFill>
            </a:endParaRPr>
          </a:p>
          <a:p>
            <a:endParaRPr lang="tr-TR" sz="2000" dirty="0" smtClean="0">
              <a:solidFill>
                <a:schemeClr val="tx1">
                  <a:lumMod val="50000"/>
                </a:schemeClr>
              </a:solidFill>
            </a:endParaRPr>
          </a:p>
          <a:p>
            <a:r>
              <a:rPr lang="tr-TR" sz="2400" dirty="0">
                <a:solidFill>
                  <a:schemeClr val="tx1">
                    <a:lumMod val="50000"/>
                  </a:schemeClr>
                </a:solidFill>
              </a:rPr>
              <a:t>	Bilanço dipnotlarında;</a:t>
            </a:r>
          </a:p>
          <a:p>
            <a:endParaRPr lang="tr-TR" sz="2400" dirty="0" smtClean="0">
              <a:solidFill>
                <a:schemeClr val="tx1">
                  <a:lumMod val="50000"/>
                </a:schemeClr>
              </a:solidFill>
            </a:endParaRPr>
          </a:p>
          <a:p>
            <a:r>
              <a:rPr lang="tr-TR" sz="2400" dirty="0" smtClean="0">
                <a:solidFill>
                  <a:schemeClr val="tx1">
                    <a:lumMod val="50000"/>
                  </a:schemeClr>
                </a:solidFill>
              </a:rPr>
              <a:t>“</a:t>
            </a:r>
            <a:r>
              <a:rPr lang="tr-TR" sz="2400" dirty="0">
                <a:solidFill>
                  <a:schemeClr val="tx1">
                    <a:lumMod val="50000"/>
                  </a:schemeClr>
                </a:solidFill>
              </a:rPr>
              <a:t>Cari dönemde maddi duran varlık hareketleri;</a:t>
            </a:r>
          </a:p>
          <a:p>
            <a:pPr marL="342900" lvl="0" indent="-342900">
              <a:buFont typeface="Arial" pitchFamily="34" charset="0"/>
              <a:buChar char="•"/>
            </a:pPr>
            <a:r>
              <a:rPr lang="tr-TR" sz="2400" dirty="0" smtClean="0">
                <a:solidFill>
                  <a:schemeClr val="tx1">
                    <a:lumMod val="50000"/>
                  </a:schemeClr>
                </a:solidFill>
              </a:rPr>
              <a:t>Satın </a:t>
            </a:r>
            <a:r>
              <a:rPr lang="tr-TR" sz="2400" dirty="0">
                <a:solidFill>
                  <a:schemeClr val="tx1">
                    <a:lumMod val="50000"/>
                  </a:schemeClr>
                </a:solidFill>
              </a:rPr>
              <a:t>alınan, imal veya inşa edilen maddi duran varlıkların maliyetleri;</a:t>
            </a:r>
          </a:p>
          <a:p>
            <a:pPr marL="342900" lvl="0" indent="-342900">
              <a:buFont typeface="Arial" pitchFamily="34" charset="0"/>
              <a:buChar char="•"/>
            </a:pPr>
            <a:r>
              <a:rPr lang="tr-TR" sz="2400" dirty="0" smtClean="0">
                <a:solidFill>
                  <a:schemeClr val="tx1">
                    <a:lumMod val="50000"/>
                  </a:schemeClr>
                </a:solidFill>
              </a:rPr>
              <a:t>Elden </a:t>
            </a:r>
            <a:r>
              <a:rPr lang="tr-TR" sz="2400" dirty="0">
                <a:solidFill>
                  <a:schemeClr val="tx1">
                    <a:lumMod val="50000"/>
                  </a:schemeClr>
                </a:solidFill>
              </a:rPr>
              <a:t>çıkarılan veya hurdaya ayrılan maddi duran varlıkların maliyetleri;”</a:t>
            </a:r>
          </a:p>
          <a:p>
            <a:endParaRPr lang="tr-TR" sz="2400" dirty="0">
              <a:solidFill>
                <a:schemeClr val="tx1">
                  <a:lumMod val="50000"/>
                </a:schemeClr>
              </a:solidFill>
            </a:endParaRPr>
          </a:p>
          <a:p>
            <a:r>
              <a:rPr lang="tr-TR" sz="2400" dirty="0">
                <a:solidFill>
                  <a:schemeClr val="tx1">
                    <a:lumMod val="50000"/>
                  </a:schemeClr>
                </a:solidFill>
              </a:rPr>
              <a:t>İfadesinin yer alması ile maddi duran varlıklarda ve </a:t>
            </a:r>
            <a:r>
              <a:rPr lang="tr-TR" sz="2400" dirty="0" smtClean="0">
                <a:solidFill>
                  <a:schemeClr val="tx1">
                    <a:lumMod val="50000"/>
                  </a:schemeClr>
                </a:solidFill>
              </a:rPr>
              <a:t>amortismanlardaki değişimlerin </a:t>
            </a:r>
            <a:r>
              <a:rPr lang="tr-TR" sz="2400" dirty="0">
                <a:solidFill>
                  <a:schemeClr val="tx1">
                    <a:lumMod val="50000"/>
                  </a:schemeClr>
                </a:solidFill>
              </a:rPr>
              <a:t>analiz edilerek denklik kurulması amaçlanmaktadır</a:t>
            </a:r>
            <a:r>
              <a:rPr lang="tr-TR" sz="2400" dirty="0" smtClean="0">
                <a:solidFill>
                  <a:schemeClr val="tx1">
                    <a:lumMod val="50000"/>
                  </a:schemeClr>
                </a:solidFill>
              </a:rPr>
              <a:t>.</a:t>
            </a:r>
          </a:p>
          <a:p>
            <a:endParaRPr lang="tr-TR" sz="2400" dirty="0">
              <a:solidFill>
                <a:schemeClr val="tx1">
                  <a:lumMod val="50000"/>
                </a:schemeClr>
              </a:solidFill>
            </a:endParaRPr>
          </a:p>
          <a:p>
            <a:r>
              <a:rPr lang="tr-TR" sz="2400" dirty="0" smtClean="0">
                <a:solidFill>
                  <a:schemeClr val="tx1">
                    <a:lumMod val="50000"/>
                  </a:schemeClr>
                </a:solidFill>
              </a:rPr>
              <a:t>* </a:t>
            </a:r>
            <a:r>
              <a:rPr lang="tr-TR" sz="2400" dirty="0">
                <a:solidFill>
                  <a:schemeClr val="tx1">
                    <a:lumMod val="50000"/>
                  </a:schemeClr>
                </a:solidFill>
              </a:rPr>
              <a:t>M.D.V</a:t>
            </a:r>
            <a:r>
              <a:rPr lang="tr-TR" sz="2400" dirty="0" smtClean="0">
                <a:solidFill>
                  <a:schemeClr val="tx1">
                    <a:lumMod val="50000"/>
                  </a:schemeClr>
                </a:solidFill>
              </a:rPr>
              <a:t>. finansmanına ait; </a:t>
            </a:r>
            <a:r>
              <a:rPr lang="tr-TR" sz="2400" dirty="0">
                <a:solidFill>
                  <a:schemeClr val="tx1">
                    <a:lumMod val="50000"/>
                  </a:schemeClr>
                </a:solidFill>
              </a:rPr>
              <a:t>Kredi kur farkı ve faiz, aktifleşme tarihine kadar maliyete, aktifleşme tarihinden sonra doğanları finansman giderlerine </a:t>
            </a:r>
            <a:r>
              <a:rPr lang="tr-TR" sz="2400" dirty="0" smtClean="0">
                <a:solidFill>
                  <a:schemeClr val="tx1">
                    <a:lumMod val="50000"/>
                  </a:schemeClr>
                </a:solidFill>
              </a:rPr>
              <a:t>kaydedildiğini test ediniz.</a:t>
            </a:r>
            <a:endParaRPr lang="tr-TR" sz="2400" dirty="0">
              <a:solidFill>
                <a:schemeClr val="tx1">
                  <a:lumMod val="50000"/>
                </a:schemeClr>
              </a:solidFill>
            </a:endParaRPr>
          </a:p>
        </p:txBody>
      </p:sp>
    </p:spTree>
    <p:extLst>
      <p:ext uri="{BB962C8B-B14F-4D97-AF65-F5344CB8AC3E}">
        <p14:creationId xmlns:p14="http://schemas.microsoft.com/office/powerpoint/2010/main" val="671899109"/>
      </p:ext>
    </p:extLst>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B4E1F9"/>
            </a:gs>
            <a:gs pos="0">
              <a:schemeClr val="tx2">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69595" y="6324571"/>
            <a:ext cx="2232247" cy="471624"/>
          </a:xfrm>
        </p:spPr>
        <p:txBody>
          <a:bodyPr>
            <a:normAutofit fontScale="90000"/>
          </a:bodyPr>
          <a:lstStyle/>
          <a:p>
            <a:pPr algn="ctr"/>
            <a:r>
              <a:rPr lang="tr-TR" sz="1600" b="1" dirty="0">
                <a:solidFill>
                  <a:schemeClr val="bg1">
                    <a:lumMod val="65000"/>
                  </a:schemeClr>
                </a:solidFill>
                <a:effectLst/>
              </a:rPr>
              <a:t>MESUT YİĞİT</a:t>
            </a:r>
            <a:r>
              <a:rPr lang="tr-TR" sz="1600" dirty="0">
                <a:solidFill>
                  <a:schemeClr val="bg1">
                    <a:lumMod val="65000"/>
                  </a:schemeClr>
                </a:solidFill>
                <a:effectLst/>
              </a:rPr>
              <a:t/>
            </a:r>
            <a:br>
              <a:rPr lang="tr-TR" sz="1600" dirty="0">
                <a:solidFill>
                  <a:schemeClr val="bg1">
                    <a:lumMod val="65000"/>
                  </a:schemeClr>
                </a:solidFill>
                <a:effectLst/>
              </a:rPr>
            </a:br>
            <a:r>
              <a:rPr lang="tr-TR" sz="1600" b="1" dirty="0">
                <a:solidFill>
                  <a:schemeClr val="bg1">
                    <a:lumMod val="65000"/>
                  </a:schemeClr>
                </a:solidFill>
                <a:effectLst/>
              </a:rPr>
              <a:t>YEMİNLİ MALİ </a:t>
            </a:r>
            <a:r>
              <a:rPr lang="tr-TR" sz="1600" b="1" dirty="0" smtClean="0">
                <a:solidFill>
                  <a:schemeClr val="bg1">
                    <a:lumMod val="65000"/>
                  </a:schemeClr>
                </a:solidFill>
                <a:effectLst/>
              </a:rPr>
              <a:t>MÜŞAVİR</a:t>
            </a:r>
            <a:endParaRPr lang="tr-TR" sz="1600" dirty="0">
              <a:solidFill>
                <a:schemeClr val="bg1">
                  <a:lumMod val="65000"/>
                </a:schemeClr>
              </a:solidFill>
            </a:endParaRPr>
          </a:p>
        </p:txBody>
      </p:sp>
      <p:sp>
        <p:nvSpPr>
          <p:cNvPr id="3" name="Alt Başlık 2"/>
          <p:cNvSpPr>
            <a:spLocks noGrp="1"/>
          </p:cNvSpPr>
          <p:nvPr>
            <p:ph type="subTitle" idx="1"/>
          </p:nvPr>
        </p:nvSpPr>
        <p:spPr>
          <a:xfrm>
            <a:off x="1692275" y="953740"/>
            <a:ext cx="6624736" cy="1440160"/>
          </a:xfrm>
        </p:spPr>
        <p:txBody>
          <a:bodyPr>
            <a:normAutofit/>
          </a:bodyPr>
          <a:lstStyle/>
          <a:p>
            <a:pPr algn="ctr"/>
            <a:r>
              <a:rPr lang="tr-TR" sz="4400" b="1" dirty="0" smtClean="0">
                <a:solidFill>
                  <a:srgbClr val="C660C8"/>
                </a:solidFill>
                <a:latin typeface="Calibri" pitchFamily="34" charset="0"/>
                <a:cs typeface="Calibri" pitchFamily="34" charset="0"/>
              </a:rPr>
              <a:t>DENETİMİ KISACA TANIMLAMAK GEREKİRSE</a:t>
            </a:r>
            <a:endParaRPr lang="tr-TR" sz="4400" b="1" dirty="0">
              <a:solidFill>
                <a:srgbClr val="C660C8"/>
              </a:solidFill>
              <a:latin typeface="Calibri" pitchFamily="34" charset="0"/>
              <a:cs typeface="Calibri" pitchFamily="34" charset="0"/>
            </a:endParaRPr>
          </a:p>
        </p:txBody>
      </p:sp>
      <p:pic>
        <p:nvPicPr>
          <p:cNvPr id="1036"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00"/>
                    </a14:imgEffect>
                    <a14:imgEffect>
                      <a14:saturation sat="120000"/>
                    </a14:imgEffect>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0" y="6300077"/>
            <a:ext cx="680530" cy="4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a:xfrm>
            <a:off x="11989419" y="6358365"/>
            <a:ext cx="504056" cy="356343"/>
          </a:xfrm>
        </p:spPr>
        <p:txBody>
          <a:bodyPr/>
          <a:lstStyle/>
          <a:p>
            <a:pPr algn="ctr"/>
            <a:fld id="{28140BBF-EAB7-43D1-8B4A-9990D3932DF5}" type="slidenum">
              <a:rPr lang="tr-TR" sz="2000" b="1" smtClean="0">
                <a:solidFill>
                  <a:schemeClr val="bg2">
                    <a:lumMod val="25000"/>
                  </a:schemeClr>
                </a:solidFill>
                <a:latin typeface="Calibri" pitchFamily="34" charset="0"/>
                <a:cs typeface="Calibri" pitchFamily="34" charset="0"/>
              </a:rPr>
              <a:pPr algn="ctr"/>
              <a:t>3</a:t>
            </a:fld>
            <a:endParaRPr lang="tr-TR" sz="2000" b="1" dirty="0">
              <a:solidFill>
                <a:schemeClr val="bg2">
                  <a:lumMod val="25000"/>
                </a:schemeClr>
              </a:solidFill>
              <a:latin typeface="Calibri" pitchFamily="34" charset="0"/>
              <a:cs typeface="Calibri" pitchFamily="34" charset="0"/>
            </a:endParaRPr>
          </a:p>
        </p:txBody>
      </p:sp>
      <p:sp>
        <p:nvSpPr>
          <p:cNvPr id="8" name="Metin kutusu 7"/>
          <p:cNvSpPr txBox="1"/>
          <p:nvPr/>
        </p:nvSpPr>
        <p:spPr>
          <a:xfrm>
            <a:off x="1548259" y="2969964"/>
            <a:ext cx="7920880" cy="2769989"/>
          </a:xfrm>
          <a:prstGeom prst="rect">
            <a:avLst/>
          </a:prstGeom>
          <a:noFill/>
        </p:spPr>
        <p:txBody>
          <a:bodyPr wrap="square" rtlCol="0">
            <a:spAutoFit/>
          </a:bodyPr>
          <a:lstStyle/>
          <a:p>
            <a:pPr>
              <a:lnSpc>
                <a:spcPct val="150000"/>
              </a:lnSpc>
              <a:spcBef>
                <a:spcPts val="1200"/>
              </a:spcBef>
              <a:spcAft>
                <a:spcPts val="1200"/>
              </a:spcAft>
            </a:pPr>
            <a:r>
              <a:rPr lang="tr-TR" sz="2400" dirty="0" smtClean="0">
                <a:solidFill>
                  <a:schemeClr val="tx1">
                    <a:lumMod val="50000"/>
                  </a:schemeClr>
                </a:solidFill>
              </a:rPr>
              <a:t>İktisadi </a:t>
            </a:r>
            <a:r>
              <a:rPr lang="tr-TR" sz="2400" dirty="0">
                <a:solidFill>
                  <a:schemeClr val="tx1">
                    <a:lumMod val="50000"/>
                  </a:schemeClr>
                </a:solidFill>
              </a:rPr>
              <a:t>faaliyet ve olaylarla ilgili iddiaların önceden saptanmış ölçütlere uygunluk derecesini araştırmak ve sonuçları ilgi duyanlara bildirmek amacıyla tarafsızca kanıt toplayan ve bu kanıtları değerleyen sistematik bir süreçtir.</a:t>
            </a:r>
          </a:p>
          <a:p>
            <a:endParaRPr lang="tr-TR" sz="2000" dirty="0">
              <a:solidFill>
                <a:schemeClr val="tx1">
                  <a:lumMod val="50000"/>
                </a:schemeClr>
              </a:solidFill>
            </a:endParaRPr>
          </a:p>
        </p:txBody>
      </p:sp>
    </p:spTree>
    <p:extLst>
      <p:ext uri="{BB962C8B-B14F-4D97-AF65-F5344CB8AC3E}">
        <p14:creationId xmlns:p14="http://schemas.microsoft.com/office/powerpoint/2010/main" val="1442093267"/>
      </p:ext>
    </p:extLst>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B4E1F9"/>
            </a:gs>
            <a:gs pos="0">
              <a:schemeClr val="tx2">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69595" y="6324571"/>
            <a:ext cx="2232247" cy="471624"/>
          </a:xfrm>
        </p:spPr>
        <p:txBody>
          <a:bodyPr>
            <a:normAutofit fontScale="90000"/>
          </a:bodyPr>
          <a:lstStyle/>
          <a:p>
            <a:pPr algn="ctr"/>
            <a:r>
              <a:rPr lang="tr-TR" sz="1600" b="1" dirty="0">
                <a:solidFill>
                  <a:schemeClr val="bg1">
                    <a:lumMod val="65000"/>
                  </a:schemeClr>
                </a:solidFill>
                <a:effectLst/>
              </a:rPr>
              <a:t>MESUT YİĞİT</a:t>
            </a:r>
            <a:r>
              <a:rPr lang="tr-TR" sz="1600" dirty="0">
                <a:solidFill>
                  <a:schemeClr val="bg1">
                    <a:lumMod val="65000"/>
                  </a:schemeClr>
                </a:solidFill>
                <a:effectLst/>
              </a:rPr>
              <a:t/>
            </a:r>
            <a:br>
              <a:rPr lang="tr-TR" sz="1600" dirty="0">
                <a:solidFill>
                  <a:schemeClr val="bg1">
                    <a:lumMod val="65000"/>
                  </a:schemeClr>
                </a:solidFill>
                <a:effectLst/>
              </a:rPr>
            </a:br>
            <a:r>
              <a:rPr lang="tr-TR" sz="1600" b="1" dirty="0">
                <a:solidFill>
                  <a:schemeClr val="bg1">
                    <a:lumMod val="65000"/>
                  </a:schemeClr>
                </a:solidFill>
                <a:effectLst/>
              </a:rPr>
              <a:t>YEMİNLİ MALİ </a:t>
            </a:r>
            <a:r>
              <a:rPr lang="tr-TR" sz="1600" b="1" dirty="0" smtClean="0">
                <a:solidFill>
                  <a:schemeClr val="bg1">
                    <a:lumMod val="65000"/>
                  </a:schemeClr>
                </a:solidFill>
                <a:effectLst/>
              </a:rPr>
              <a:t>MÜŞAVİR</a:t>
            </a:r>
            <a:endParaRPr lang="tr-TR" sz="1600" dirty="0">
              <a:solidFill>
                <a:schemeClr val="bg1">
                  <a:lumMod val="65000"/>
                </a:schemeClr>
              </a:solidFill>
            </a:endParaRPr>
          </a:p>
        </p:txBody>
      </p:sp>
      <p:pic>
        <p:nvPicPr>
          <p:cNvPr id="1036"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00"/>
                    </a14:imgEffect>
                    <a14:imgEffect>
                      <a14:saturation sat="120000"/>
                    </a14:imgEffect>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0" y="6300077"/>
            <a:ext cx="680530" cy="4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a:xfrm>
            <a:off x="11989419" y="6358365"/>
            <a:ext cx="504056" cy="356343"/>
          </a:xfrm>
        </p:spPr>
        <p:txBody>
          <a:bodyPr/>
          <a:lstStyle/>
          <a:p>
            <a:pPr algn="ctr"/>
            <a:fld id="{28140BBF-EAB7-43D1-8B4A-9990D3932DF5}" type="slidenum">
              <a:rPr lang="tr-TR" sz="2000" b="1" smtClean="0">
                <a:solidFill>
                  <a:schemeClr val="bg2">
                    <a:lumMod val="25000"/>
                  </a:schemeClr>
                </a:solidFill>
                <a:latin typeface="Calibri" pitchFamily="34" charset="0"/>
                <a:cs typeface="Calibri" pitchFamily="34" charset="0"/>
              </a:rPr>
              <a:pPr algn="ctr"/>
              <a:t>30</a:t>
            </a:fld>
            <a:endParaRPr lang="tr-TR" sz="2000" b="1" dirty="0">
              <a:solidFill>
                <a:schemeClr val="bg2">
                  <a:lumMod val="25000"/>
                </a:schemeClr>
              </a:solidFill>
              <a:latin typeface="Calibri" pitchFamily="34" charset="0"/>
              <a:cs typeface="Calibri" pitchFamily="34" charset="0"/>
            </a:endParaRPr>
          </a:p>
        </p:txBody>
      </p:sp>
      <p:sp>
        <p:nvSpPr>
          <p:cNvPr id="9" name="Metin kutusu 8"/>
          <p:cNvSpPr txBox="1"/>
          <p:nvPr/>
        </p:nvSpPr>
        <p:spPr>
          <a:xfrm>
            <a:off x="540147" y="449684"/>
            <a:ext cx="11521279" cy="5463034"/>
          </a:xfrm>
          <a:prstGeom prst="rect">
            <a:avLst/>
          </a:prstGeom>
          <a:noFill/>
        </p:spPr>
        <p:txBody>
          <a:bodyPr wrap="square" rtlCol="0">
            <a:spAutoFit/>
          </a:bodyPr>
          <a:lstStyle/>
          <a:p>
            <a:r>
              <a:rPr lang="tr-TR" sz="2400" b="1" dirty="0" smtClean="0">
                <a:solidFill>
                  <a:schemeClr val="accent5">
                    <a:lumMod val="75000"/>
                  </a:schemeClr>
                </a:solidFill>
                <a:latin typeface="Times New Roman" pitchFamily="18" charset="0"/>
                <a:cs typeface="Times New Roman" pitchFamily="18" charset="0"/>
              </a:rPr>
              <a:t>257</a:t>
            </a:r>
            <a:r>
              <a:rPr lang="tr-TR" sz="2400" b="1" dirty="0">
                <a:solidFill>
                  <a:schemeClr val="accent5">
                    <a:lumMod val="75000"/>
                  </a:schemeClr>
                </a:solidFill>
                <a:latin typeface="Times New Roman" pitchFamily="18" charset="0"/>
                <a:cs typeface="Times New Roman" pitchFamily="18" charset="0"/>
              </a:rPr>
              <a:t>. BİRİKMİŞ AMORTİSMANLAR HESABI</a:t>
            </a:r>
            <a:r>
              <a:rPr lang="tr-TR" sz="2400" b="1" dirty="0" smtClean="0">
                <a:solidFill>
                  <a:schemeClr val="accent5">
                    <a:lumMod val="75000"/>
                  </a:schemeClr>
                </a:solidFill>
                <a:latin typeface="Times New Roman" pitchFamily="18" charset="0"/>
                <a:cs typeface="Times New Roman" pitchFamily="18" charset="0"/>
              </a:rPr>
              <a:t>:</a:t>
            </a:r>
          </a:p>
          <a:p>
            <a:endParaRPr lang="tr-TR" sz="2400" b="1" dirty="0">
              <a:solidFill>
                <a:schemeClr val="accent5">
                  <a:lumMod val="75000"/>
                </a:schemeClr>
              </a:solidFill>
              <a:latin typeface="Times New Roman" pitchFamily="18" charset="0"/>
              <a:cs typeface="Times New Roman" pitchFamily="18" charset="0"/>
            </a:endParaRPr>
          </a:p>
          <a:p>
            <a:pPr marL="342900" indent="-342900">
              <a:buFontTx/>
              <a:buChar char="-"/>
            </a:pPr>
            <a:r>
              <a:rPr lang="tr-TR" sz="2150" dirty="0" smtClean="0">
                <a:solidFill>
                  <a:schemeClr val="tx1">
                    <a:lumMod val="50000"/>
                  </a:schemeClr>
                </a:solidFill>
              </a:rPr>
              <a:t>Amortisman </a:t>
            </a:r>
            <a:r>
              <a:rPr lang="tr-TR" sz="2150" dirty="0">
                <a:solidFill>
                  <a:schemeClr val="tx1">
                    <a:lumMod val="50000"/>
                  </a:schemeClr>
                </a:solidFill>
              </a:rPr>
              <a:t>oranlarının önceki yıla ait oranların aynısı mıdır?</a:t>
            </a:r>
          </a:p>
          <a:p>
            <a:pPr marL="342900" indent="-342900">
              <a:buFontTx/>
              <a:buChar char="-"/>
            </a:pPr>
            <a:r>
              <a:rPr lang="tr-TR" sz="2150" dirty="0" smtClean="0">
                <a:solidFill>
                  <a:schemeClr val="tx1">
                    <a:lumMod val="50000"/>
                  </a:schemeClr>
                </a:solidFill>
              </a:rPr>
              <a:t>Amortisman </a:t>
            </a:r>
            <a:r>
              <a:rPr lang="tr-TR" sz="2150" dirty="0">
                <a:solidFill>
                  <a:schemeClr val="tx1">
                    <a:lumMod val="50000"/>
                  </a:schemeClr>
                </a:solidFill>
              </a:rPr>
              <a:t>oranlarının doğru olup olmadığını kontrol ediniz.</a:t>
            </a:r>
          </a:p>
          <a:p>
            <a:pPr marL="342900" indent="-342900">
              <a:buFontTx/>
              <a:buChar char="-"/>
            </a:pPr>
            <a:r>
              <a:rPr lang="tr-TR" sz="2150" dirty="0" smtClean="0">
                <a:solidFill>
                  <a:schemeClr val="tx1">
                    <a:lumMod val="50000"/>
                  </a:schemeClr>
                </a:solidFill>
              </a:rPr>
              <a:t>Yeniden </a:t>
            </a:r>
            <a:r>
              <a:rPr lang="tr-TR" sz="2150" dirty="0">
                <a:solidFill>
                  <a:schemeClr val="tx1">
                    <a:lumMod val="50000"/>
                  </a:schemeClr>
                </a:solidFill>
              </a:rPr>
              <a:t>hesaplamalar yoluyla amortisman tutarlarının aritmetik olarak doğruluğunu saptayınız.</a:t>
            </a:r>
          </a:p>
          <a:p>
            <a:pPr marL="342900" indent="-342900">
              <a:buFontTx/>
              <a:buChar char="-"/>
            </a:pPr>
            <a:r>
              <a:rPr lang="tr-TR" sz="2150" dirty="0" smtClean="0">
                <a:solidFill>
                  <a:schemeClr val="tx1">
                    <a:lumMod val="50000"/>
                  </a:schemeClr>
                </a:solidFill>
              </a:rPr>
              <a:t>Amortismana </a:t>
            </a:r>
            <a:r>
              <a:rPr lang="tr-TR" sz="2150" dirty="0">
                <a:solidFill>
                  <a:schemeClr val="tx1">
                    <a:lumMod val="50000"/>
                  </a:schemeClr>
                </a:solidFill>
              </a:rPr>
              <a:t>tabi tutulan iktisadi kıymet VUK’nun 313 Md’ sinde belirtilen İktisadi Kıymetlerin Amortismana Tabi Olma Koşullarına uyulmuş mu?</a:t>
            </a:r>
          </a:p>
          <a:p>
            <a:pPr marL="342900" indent="-342900">
              <a:buFontTx/>
              <a:buChar char="-"/>
            </a:pPr>
            <a:r>
              <a:rPr lang="tr-TR" sz="2150" dirty="0" smtClean="0">
                <a:solidFill>
                  <a:schemeClr val="tx1">
                    <a:lumMod val="50000"/>
                  </a:schemeClr>
                </a:solidFill>
              </a:rPr>
              <a:t>Normal </a:t>
            </a:r>
            <a:r>
              <a:rPr lang="tr-TR" sz="2150" dirty="0">
                <a:solidFill>
                  <a:schemeClr val="tx1">
                    <a:lumMod val="50000"/>
                  </a:schemeClr>
                </a:solidFill>
              </a:rPr>
              <a:t>Amortismana tabi tutulmuş iktisadi kıymet varsa VUK’nun </a:t>
            </a:r>
            <a:r>
              <a:rPr lang="tr-TR" sz="2150" dirty="0" smtClean="0">
                <a:solidFill>
                  <a:schemeClr val="tx1">
                    <a:lumMod val="50000"/>
                  </a:schemeClr>
                </a:solidFill>
              </a:rPr>
              <a:t>315 </a:t>
            </a:r>
            <a:r>
              <a:rPr lang="tr-TR" sz="2150" dirty="0">
                <a:solidFill>
                  <a:schemeClr val="tx1">
                    <a:lumMod val="50000"/>
                  </a:schemeClr>
                </a:solidFill>
              </a:rPr>
              <a:t>Md’ sinde belirtilen esaslara uyulmuş mu?</a:t>
            </a:r>
          </a:p>
          <a:p>
            <a:pPr marL="342900" indent="-342900">
              <a:buFontTx/>
              <a:buChar char="-"/>
            </a:pPr>
            <a:r>
              <a:rPr lang="tr-TR" sz="2150" dirty="0" smtClean="0">
                <a:solidFill>
                  <a:schemeClr val="tx1">
                    <a:lumMod val="50000"/>
                  </a:schemeClr>
                </a:solidFill>
              </a:rPr>
              <a:t>Normal </a:t>
            </a:r>
            <a:r>
              <a:rPr lang="tr-TR" sz="2150" dirty="0">
                <a:solidFill>
                  <a:schemeClr val="tx1">
                    <a:lumMod val="50000"/>
                  </a:schemeClr>
                </a:solidFill>
              </a:rPr>
              <a:t>amortisman usulü seçilmişse; Amortisman oranının % 20‘yi aşmadığını kontrol ediniz.</a:t>
            </a:r>
          </a:p>
          <a:p>
            <a:pPr marL="342900" indent="-342900">
              <a:buFontTx/>
              <a:buChar char="-"/>
            </a:pPr>
            <a:r>
              <a:rPr lang="tr-TR" sz="2150" dirty="0">
                <a:solidFill>
                  <a:schemeClr val="tx1">
                    <a:lumMod val="50000"/>
                  </a:schemeClr>
                </a:solidFill>
              </a:rPr>
              <a:t>( %20 oranından daha yüksek bir oranda amortismana tabi tutulması gereken iktisadi kıymetler için amortisman oranı Maliye Bakanlığınca belirlenir.)</a:t>
            </a:r>
          </a:p>
          <a:p>
            <a:pPr marL="342900" indent="-342900">
              <a:buFontTx/>
              <a:buChar char="-"/>
            </a:pPr>
            <a:r>
              <a:rPr lang="tr-TR" sz="2150" dirty="0" smtClean="0">
                <a:solidFill>
                  <a:schemeClr val="tx1">
                    <a:lumMod val="50000"/>
                  </a:schemeClr>
                </a:solidFill>
              </a:rPr>
              <a:t>Azalan </a:t>
            </a:r>
            <a:r>
              <a:rPr lang="tr-TR" sz="2150" dirty="0">
                <a:solidFill>
                  <a:schemeClr val="tx1">
                    <a:lumMod val="50000"/>
                  </a:schemeClr>
                </a:solidFill>
              </a:rPr>
              <a:t>bakiyeler usulüne göre amortismana tabi tutulan iktisadi kıymetler varsa VUK’nun 315 Md’ si esasına göre işleme tabi tutulup tutulmadığını kontrol ediniz.</a:t>
            </a:r>
          </a:p>
          <a:p>
            <a:pPr marL="342900" indent="-342900">
              <a:buFontTx/>
              <a:buChar char="-"/>
            </a:pPr>
            <a:r>
              <a:rPr lang="tr-TR" sz="2150" dirty="0" smtClean="0">
                <a:solidFill>
                  <a:schemeClr val="tx1">
                    <a:lumMod val="50000"/>
                  </a:schemeClr>
                </a:solidFill>
              </a:rPr>
              <a:t>Fevkalade </a:t>
            </a:r>
            <a:r>
              <a:rPr lang="tr-TR" sz="2150" dirty="0">
                <a:solidFill>
                  <a:schemeClr val="tx1">
                    <a:lumMod val="50000"/>
                  </a:schemeClr>
                </a:solidFill>
              </a:rPr>
              <a:t>Amortismana tabi tutulan iktisadi kıymetler var mı?</a:t>
            </a:r>
          </a:p>
          <a:p>
            <a:pPr marL="342900" indent="-342900">
              <a:buFontTx/>
              <a:buChar char="-"/>
            </a:pPr>
            <a:r>
              <a:rPr lang="tr-TR" sz="2150" dirty="0" smtClean="0">
                <a:solidFill>
                  <a:schemeClr val="tx1">
                    <a:lumMod val="50000"/>
                  </a:schemeClr>
                </a:solidFill>
              </a:rPr>
              <a:t>Cevabınız </a:t>
            </a:r>
            <a:r>
              <a:rPr lang="tr-TR" sz="2150" dirty="0">
                <a:solidFill>
                  <a:schemeClr val="tx1">
                    <a:lumMod val="50000"/>
                  </a:schemeClr>
                </a:solidFill>
              </a:rPr>
              <a:t>evet ise; Fevkalade amortisman ayırabilme koşullarına uyulmuş mu? Kontrol ediniz</a:t>
            </a:r>
            <a:r>
              <a:rPr lang="tr-TR" sz="2150" dirty="0" smtClean="0">
                <a:solidFill>
                  <a:schemeClr val="tx1">
                    <a:lumMod val="50000"/>
                  </a:schemeClr>
                </a:solidFill>
              </a:rPr>
              <a:t>.</a:t>
            </a:r>
            <a:endParaRPr lang="tr-TR" sz="2150" dirty="0">
              <a:solidFill>
                <a:schemeClr val="tx1">
                  <a:lumMod val="50000"/>
                </a:schemeClr>
              </a:solidFill>
            </a:endParaRPr>
          </a:p>
        </p:txBody>
      </p:sp>
    </p:spTree>
    <p:extLst>
      <p:ext uri="{BB962C8B-B14F-4D97-AF65-F5344CB8AC3E}">
        <p14:creationId xmlns:p14="http://schemas.microsoft.com/office/powerpoint/2010/main" val="771435447"/>
      </p:ext>
    </p:extLst>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B4E1F9"/>
            </a:gs>
            <a:gs pos="0">
              <a:schemeClr val="tx2">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69595" y="6324571"/>
            <a:ext cx="2232247" cy="471624"/>
          </a:xfrm>
        </p:spPr>
        <p:txBody>
          <a:bodyPr>
            <a:normAutofit fontScale="90000"/>
          </a:bodyPr>
          <a:lstStyle/>
          <a:p>
            <a:pPr algn="ctr"/>
            <a:r>
              <a:rPr lang="tr-TR" sz="1600" b="1" dirty="0">
                <a:solidFill>
                  <a:schemeClr val="bg1">
                    <a:lumMod val="65000"/>
                  </a:schemeClr>
                </a:solidFill>
                <a:effectLst/>
              </a:rPr>
              <a:t>MESUT YİĞİT</a:t>
            </a:r>
            <a:r>
              <a:rPr lang="tr-TR" sz="1600" dirty="0">
                <a:solidFill>
                  <a:schemeClr val="bg1">
                    <a:lumMod val="65000"/>
                  </a:schemeClr>
                </a:solidFill>
                <a:effectLst/>
              </a:rPr>
              <a:t/>
            </a:r>
            <a:br>
              <a:rPr lang="tr-TR" sz="1600" dirty="0">
                <a:solidFill>
                  <a:schemeClr val="bg1">
                    <a:lumMod val="65000"/>
                  </a:schemeClr>
                </a:solidFill>
                <a:effectLst/>
              </a:rPr>
            </a:br>
            <a:r>
              <a:rPr lang="tr-TR" sz="1600" b="1" dirty="0">
                <a:solidFill>
                  <a:schemeClr val="bg1">
                    <a:lumMod val="65000"/>
                  </a:schemeClr>
                </a:solidFill>
                <a:effectLst/>
              </a:rPr>
              <a:t>YEMİNLİ MALİ </a:t>
            </a:r>
            <a:r>
              <a:rPr lang="tr-TR" sz="1600" b="1" dirty="0" smtClean="0">
                <a:solidFill>
                  <a:schemeClr val="bg1">
                    <a:lumMod val="65000"/>
                  </a:schemeClr>
                </a:solidFill>
                <a:effectLst/>
              </a:rPr>
              <a:t>MÜŞAVİR</a:t>
            </a:r>
            <a:endParaRPr lang="tr-TR" sz="1600" dirty="0">
              <a:solidFill>
                <a:schemeClr val="bg1">
                  <a:lumMod val="65000"/>
                </a:schemeClr>
              </a:solidFill>
            </a:endParaRPr>
          </a:p>
        </p:txBody>
      </p:sp>
      <p:pic>
        <p:nvPicPr>
          <p:cNvPr id="1036"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00"/>
                    </a14:imgEffect>
                    <a14:imgEffect>
                      <a14:saturation sat="120000"/>
                    </a14:imgEffect>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0" y="6300077"/>
            <a:ext cx="680530" cy="4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a:xfrm>
            <a:off x="11989419" y="6358365"/>
            <a:ext cx="504056" cy="356343"/>
          </a:xfrm>
        </p:spPr>
        <p:txBody>
          <a:bodyPr/>
          <a:lstStyle/>
          <a:p>
            <a:pPr algn="ctr"/>
            <a:fld id="{28140BBF-EAB7-43D1-8B4A-9990D3932DF5}" type="slidenum">
              <a:rPr lang="tr-TR" sz="2000" b="1" smtClean="0">
                <a:solidFill>
                  <a:schemeClr val="bg2">
                    <a:lumMod val="25000"/>
                  </a:schemeClr>
                </a:solidFill>
                <a:latin typeface="Calibri" pitchFamily="34" charset="0"/>
                <a:cs typeface="Calibri" pitchFamily="34" charset="0"/>
              </a:rPr>
              <a:pPr algn="ctr"/>
              <a:t>31</a:t>
            </a:fld>
            <a:endParaRPr lang="tr-TR" sz="2000" b="1" dirty="0">
              <a:solidFill>
                <a:schemeClr val="bg2">
                  <a:lumMod val="25000"/>
                </a:schemeClr>
              </a:solidFill>
              <a:latin typeface="Calibri" pitchFamily="34" charset="0"/>
              <a:cs typeface="Calibri" pitchFamily="34" charset="0"/>
            </a:endParaRPr>
          </a:p>
        </p:txBody>
      </p:sp>
      <p:sp>
        <p:nvSpPr>
          <p:cNvPr id="9" name="Metin kutusu 8"/>
          <p:cNvSpPr txBox="1"/>
          <p:nvPr/>
        </p:nvSpPr>
        <p:spPr>
          <a:xfrm>
            <a:off x="540147" y="521692"/>
            <a:ext cx="11665296" cy="4893647"/>
          </a:xfrm>
          <a:prstGeom prst="rect">
            <a:avLst/>
          </a:prstGeom>
          <a:noFill/>
        </p:spPr>
        <p:txBody>
          <a:bodyPr wrap="square" rtlCol="0">
            <a:spAutoFit/>
          </a:bodyPr>
          <a:lstStyle/>
          <a:p>
            <a:pPr marL="342900" indent="-342900">
              <a:buFontTx/>
              <a:buChar char="-"/>
            </a:pPr>
            <a:r>
              <a:rPr lang="tr-TR" sz="2400" dirty="0" smtClean="0">
                <a:solidFill>
                  <a:schemeClr val="tx1">
                    <a:lumMod val="50000"/>
                  </a:schemeClr>
                </a:solidFill>
              </a:rPr>
              <a:t>Amortisman </a:t>
            </a:r>
            <a:r>
              <a:rPr lang="tr-TR" sz="2400" dirty="0">
                <a:solidFill>
                  <a:schemeClr val="tx1">
                    <a:lumMod val="50000"/>
                  </a:schemeClr>
                </a:solidFill>
              </a:rPr>
              <a:t>sürelerinin hesaplanması ve uygulanması yönünden VUK’nun 320 Md’ sine uyulmuş mu?</a:t>
            </a:r>
          </a:p>
          <a:p>
            <a:pPr marL="342900" indent="-342900">
              <a:buFontTx/>
              <a:buChar char="-"/>
            </a:pPr>
            <a:r>
              <a:rPr lang="tr-TR" sz="2400" dirty="0" smtClean="0">
                <a:solidFill>
                  <a:schemeClr val="tx1">
                    <a:lumMod val="50000"/>
                  </a:schemeClr>
                </a:solidFill>
              </a:rPr>
              <a:t>Binek </a:t>
            </a:r>
            <a:r>
              <a:rPr lang="tr-TR" sz="2400" dirty="0">
                <a:solidFill>
                  <a:schemeClr val="tx1">
                    <a:lumMod val="50000"/>
                  </a:schemeClr>
                </a:solidFill>
              </a:rPr>
              <a:t>otomobiller dışında kıst amortisman uygulanacak durumlar var mı?</a:t>
            </a:r>
          </a:p>
          <a:p>
            <a:pPr marL="342900" indent="-342900">
              <a:buFontTx/>
              <a:buChar char="-"/>
            </a:pPr>
            <a:r>
              <a:rPr lang="tr-TR" sz="2400" dirty="0" smtClean="0">
                <a:solidFill>
                  <a:schemeClr val="tx1">
                    <a:lumMod val="50000"/>
                  </a:schemeClr>
                </a:solidFill>
              </a:rPr>
              <a:t>Cevabınız </a:t>
            </a:r>
            <a:r>
              <a:rPr lang="tr-TR" sz="2400" dirty="0">
                <a:solidFill>
                  <a:schemeClr val="tx1">
                    <a:lumMod val="50000"/>
                  </a:schemeClr>
                </a:solidFill>
              </a:rPr>
              <a:t>evet ise; Bu durumları, konusuna göre VUK’nun 320 Md’ sine göre uygunluğunu kontrol ediniz.</a:t>
            </a:r>
          </a:p>
          <a:p>
            <a:pPr marL="342900" indent="-342900">
              <a:buFontTx/>
              <a:buChar char="-"/>
            </a:pPr>
            <a:r>
              <a:rPr lang="tr-TR" sz="2400" dirty="0" smtClean="0">
                <a:solidFill>
                  <a:schemeClr val="tx1">
                    <a:lumMod val="50000"/>
                  </a:schemeClr>
                </a:solidFill>
              </a:rPr>
              <a:t>Kiralanmış </a:t>
            </a:r>
            <a:r>
              <a:rPr lang="tr-TR" sz="2400" dirty="0">
                <a:solidFill>
                  <a:schemeClr val="tx1">
                    <a:lumMod val="50000"/>
                  </a:schemeClr>
                </a:solidFill>
              </a:rPr>
              <a:t>duran varlık var mı?</a:t>
            </a:r>
          </a:p>
          <a:p>
            <a:pPr marL="342900" indent="-342900">
              <a:buFontTx/>
              <a:buChar char="-"/>
            </a:pPr>
            <a:r>
              <a:rPr lang="tr-TR" sz="2400" dirty="0" smtClean="0">
                <a:solidFill>
                  <a:schemeClr val="tx1">
                    <a:lumMod val="50000"/>
                  </a:schemeClr>
                </a:solidFill>
              </a:rPr>
              <a:t>Cevabınız </a:t>
            </a:r>
            <a:r>
              <a:rPr lang="tr-TR" sz="2400" dirty="0">
                <a:solidFill>
                  <a:schemeClr val="tx1">
                    <a:lumMod val="50000"/>
                  </a:schemeClr>
                </a:solidFill>
              </a:rPr>
              <a:t>evet ise; Kiralanmış olan bu duran varlıklar için Amortisman ayrılmadığını kontrol ediniz.</a:t>
            </a:r>
          </a:p>
          <a:p>
            <a:pPr marL="342900" indent="-342900">
              <a:buFontTx/>
              <a:buChar char="-"/>
            </a:pPr>
            <a:r>
              <a:rPr lang="tr-TR" sz="2400" dirty="0" smtClean="0">
                <a:solidFill>
                  <a:schemeClr val="tx1">
                    <a:lumMod val="50000"/>
                  </a:schemeClr>
                </a:solidFill>
              </a:rPr>
              <a:t>Satın </a:t>
            </a:r>
            <a:r>
              <a:rPr lang="tr-TR" sz="2400" dirty="0">
                <a:solidFill>
                  <a:schemeClr val="tx1">
                    <a:lumMod val="50000"/>
                  </a:schemeClr>
                </a:solidFill>
              </a:rPr>
              <a:t>alınıp belli bir süre için kira karşılığı satıcının kullanımına bırakılan duran varlık var mı?</a:t>
            </a:r>
          </a:p>
          <a:p>
            <a:pPr marL="342900" indent="-342900">
              <a:buFontTx/>
              <a:buChar char="-"/>
            </a:pPr>
            <a:r>
              <a:rPr lang="tr-TR" sz="2400" dirty="0" smtClean="0">
                <a:solidFill>
                  <a:schemeClr val="tx1">
                    <a:lumMod val="50000"/>
                  </a:schemeClr>
                </a:solidFill>
              </a:rPr>
              <a:t>Cevabınız </a:t>
            </a:r>
            <a:r>
              <a:rPr lang="tr-TR" sz="2400" dirty="0">
                <a:solidFill>
                  <a:schemeClr val="tx1">
                    <a:lumMod val="50000"/>
                  </a:schemeClr>
                </a:solidFill>
              </a:rPr>
              <a:t>evet ise; Duran varlığın amortismana tabi tutulmuş mu? Kontrol ediniz.</a:t>
            </a:r>
          </a:p>
          <a:p>
            <a:pPr marL="342900" indent="-342900">
              <a:buFontTx/>
              <a:buChar char="-"/>
            </a:pPr>
            <a:r>
              <a:rPr lang="tr-TR" sz="2400" dirty="0" smtClean="0">
                <a:solidFill>
                  <a:schemeClr val="tx1">
                    <a:lumMod val="50000"/>
                  </a:schemeClr>
                </a:solidFill>
              </a:rPr>
              <a:t>İşletmenin </a:t>
            </a:r>
            <a:r>
              <a:rPr lang="tr-TR" sz="2400" dirty="0">
                <a:solidFill>
                  <a:schemeClr val="tx1">
                    <a:lumMod val="50000"/>
                  </a:schemeClr>
                </a:solidFill>
              </a:rPr>
              <a:t>aktifinde kayıtlı olan iktisadi kıymetin, kullanım fonksiyonunu arttırıcı giderler var mı</a:t>
            </a:r>
            <a:r>
              <a:rPr lang="tr-TR" sz="2400" dirty="0" smtClean="0">
                <a:solidFill>
                  <a:schemeClr val="tx1">
                    <a:lumMod val="50000"/>
                  </a:schemeClr>
                </a:solidFill>
              </a:rPr>
              <a:t>?</a:t>
            </a:r>
            <a:endParaRPr lang="tr-TR" sz="2400" dirty="0">
              <a:solidFill>
                <a:schemeClr val="tx1">
                  <a:lumMod val="50000"/>
                </a:schemeClr>
              </a:solidFill>
            </a:endParaRPr>
          </a:p>
        </p:txBody>
      </p:sp>
    </p:spTree>
    <p:extLst>
      <p:ext uri="{BB962C8B-B14F-4D97-AF65-F5344CB8AC3E}">
        <p14:creationId xmlns:p14="http://schemas.microsoft.com/office/powerpoint/2010/main" val="325457285"/>
      </p:ext>
    </p:extLst>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B4E1F9"/>
            </a:gs>
            <a:gs pos="0">
              <a:schemeClr val="tx2">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69595" y="6324571"/>
            <a:ext cx="2232247" cy="471624"/>
          </a:xfrm>
        </p:spPr>
        <p:txBody>
          <a:bodyPr>
            <a:normAutofit fontScale="90000"/>
          </a:bodyPr>
          <a:lstStyle/>
          <a:p>
            <a:pPr algn="ctr"/>
            <a:r>
              <a:rPr lang="tr-TR" sz="1600" b="1" dirty="0">
                <a:solidFill>
                  <a:schemeClr val="bg1">
                    <a:lumMod val="65000"/>
                  </a:schemeClr>
                </a:solidFill>
                <a:effectLst/>
              </a:rPr>
              <a:t>MESUT YİĞİT</a:t>
            </a:r>
            <a:r>
              <a:rPr lang="tr-TR" sz="1600" dirty="0">
                <a:solidFill>
                  <a:schemeClr val="bg1">
                    <a:lumMod val="65000"/>
                  </a:schemeClr>
                </a:solidFill>
                <a:effectLst/>
              </a:rPr>
              <a:t/>
            </a:r>
            <a:br>
              <a:rPr lang="tr-TR" sz="1600" dirty="0">
                <a:solidFill>
                  <a:schemeClr val="bg1">
                    <a:lumMod val="65000"/>
                  </a:schemeClr>
                </a:solidFill>
                <a:effectLst/>
              </a:rPr>
            </a:br>
            <a:r>
              <a:rPr lang="tr-TR" sz="1600" b="1" dirty="0">
                <a:solidFill>
                  <a:schemeClr val="bg1">
                    <a:lumMod val="65000"/>
                  </a:schemeClr>
                </a:solidFill>
                <a:effectLst/>
              </a:rPr>
              <a:t>YEMİNLİ MALİ </a:t>
            </a:r>
            <a:r>
              <a:rPr lang="tr-TR" sz="1600" b="1" dirty="0" smtClean="0">
                <a:solidFill>
                  <a:schemeClr val="bg1">
                    <a:lumMod val="65000"/>
                  </a:schemeClr>
                </a:solidFill>
                <a:effectLst/>
              </a:rPr>
              <a:t>MÜŞAVİR</a:t>
            </a:r>
            <a:endParaRPr lang="tr-TR" sz="1600" dirty="0">
              <a:solidFill>
                <a:schemeClr val="bg1">
                  <a:lumMod val="65000"/>
                </a:schemeClr>
              </a:solidFill>
            </a:endParaRPr>
          </a:p>
        </p:txBody>
      </p:sp>
      <p:pic>
        <p:nvPicPr>
          <p:cNvPr id="1036"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00"/>
                    </a14:imgEffect>
                    <a14:imgEffect>
                      <a14:saturation sat="120000"/>
                    </a14:imgEffect>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0" y="6300077"/>
            <a:ext cx="680530" cy="4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a:xfrm>
            <a:off x="11989419" y="6358365"/>
            <a:ext cx="504056" cy="356343"/>
          </a:xfrm>
        </p:spPr>
        <p:txBody>
          <a:bodyPr/>
          <a:lstStyle/>
          <a:p>
            <a:pPr algn="ctr"/>
            <a:fld id="{28140BBF-EAB7-43D1-8B4A-9990D3932DF5}" type="slidenum">
              <a:rPr lang="tr-TR" sz="2000" b="1" smtClean="0">
                <a:solidFill>
                  <a:schemeClr val="bg2">
                    <a:lumMod val="25000"/>
                  </a:schemeClr>
                </a:solidFill>
                <a:latin typeface="Calibri" pitchFamily="34" charset="0"/>
                <a:cs typeface="Calibri" pitchFamily="34" charset="0"/>
              </a:rPr>
              <a:pPr algn="ctr"/>
              <a:t>32</a:t>
            </a:fld>
            <a:endParaRPr lang="tr-TR" sz="2000" b="1" dirty="0">
              <a:solidFill>
                <a:schemeClr val="bg2">
                  <a:lumMod val="25000"/>
                </a:schemeClr>
              </a:solidFill>
              <a:latin typeface="Calibri" pitchFamily="34" charset="0"/>
              <a:cs typeface="Calibri" pitchFamily="34" charset="0"/>
            </a:endParaRPr>
          </a:p>
        </p:txBody>
      </p:sp>
      <p:sp>
        <p:nvSpPr>
          <p:cNvPr id="9" name="Metin kutusu 8"/>
          <p:cNvSpPr txBox="1"/>
          <p:nvPr/>
        </p:nvSpPr>
        <p:spPr>
          <a:xfrm>
            <a:off x="540147" y="521692"/>
            <a:ext cx="11665296" cy="5262979"/>
          </a:xfrm>
          <a:prstGeom prst="rect">
            <a:avLst/>
          </a:prstGeom>
          <a:noFill/>
        </p:spPr>
        <p:txBody>
          <a:bodyPr wrap="square" rtlCol="0">
            <a:spAutoFit/>
          </a:bodyPr>
          <a:lstStyle/>
          <a:p>
            <a:pPr marL="342900" indent="-342900">
              <a:buFontTx/>
              <a:buChar char="-"/>
            </a:pPr>
            <a:r>
              <a:rPr lang="tr-TR" sz="2400" dirty="0">
                <a:solidFill>
                  <a:schemeClr val="tx1">
                    <a:lumMod val="50000"/>
                  </a:schemeClr>
                </a:solidFill>
              </a:rPr>
              <a:t>Cevabınız evet ise; Amortisman ayrılmış mı? Amortisman ayrılmışsa; İktisadi kıymetin kalan itfa süresi içinde, eşit tutarlarda amorti edilmiş mi? Kontrol ediniz</a:t>
            </a:r>
          </a:p>
          <a:p>
            <a:pPr marL="342900" indent="-342900">
              <a:buFontTx/>
              <a:buChar char="-"/>
            </a:pPr>
            <a:r>
              <a:rPr lang="tr-TR" sz="2400" dirty="0">
                <a:solidFill>
                  <a:schemeClr val="tx1">
                    <a:lumMod val="50000"/>
                  </a:schemeClr>
                </a:solidFill>
              </a:rPr>
              <a:t>İşletmenin Aktifinde kayıtlı olan iktisadi kıymetin, kullanım süresini arttırıcı giderler var mı?</a:t>
            </a:r>
          </a:p>
          <a:p>
            <a:pPr marL="342900" indent="-342900">
              <a:buFontTx/>
              <a:buChar char="-"/>
            </a:pPr>
            <a:r>
              <a:rPr lang="tr-TR" sz="2400" dirty="0">
                <a:solidFill>
                  <a:schemeClr val="tx1">
                    <a:lumMod val="50000"/>
                  </a:schemeClr>
                </a:solidFill>
              </a:rPr>
              <a:t>Cevabınız evet ise; Amortisman ayrılmış mı? Amortisman ayrılmışsa; yapılan giderler asıl iktisadi kıymete ait sürede, fakat aktifleştirildiği tarihten itibaren itfa edilmiş mi? Kontrol ediniz</a:t>
            </a:r>
          </a:p>
          <a:p>
            <a:pPr marL="342900" indent="-342900">
              <a:buFontTx/>
              <a:buChar char="-"/>
            </a:pPr>
            <a:r>
              <a:rPr lang="tr-TR" sz="2400" dirty="0" smtClean="0">
                <a:solidFill>
                  <a:schemeClr val="tx1">
                    <a:lumMod val="50000"/>
                  </a:schemeClr>
                </a:solidFill>
              </a:rPr>
              <a:t>Tamamen </a:t>
            </a:r>
            <a:r>
              <a:rPr lang="tr-TR" sz="2400" dirty="0">
                <a:solidFill>
                  <a:schemeClr val="tx1">
                    <a:lumMod val="50000"/>
                  </a:schemeClr>
                </a:solidFill>
              </a:rPr>
              <a:t>itfa edilmiş iktisadi kıymet var mı?</a:t>
            </a:r>
          </a:p>
          <a:p>
            <a:pPr marL="342900" indent="-342900">
              <a:buFontTx/>
              <a:buChar char="-"/>
            </a:pPr>
            <a:r>
              <a:rPr lang="tr-TR" sz="2400" dirty="0" smtClean="0">
                <a:solidFill>
                  <a:schemeClr val="tx1">
                    <a:lumMod val="50000"/>
                  </a:schemeClr>
                </a:solidFill>
              </a:rPr>
              <a:t>Cevabınız </a:t>
            </a:r>
            <a:r>
              <a:rPr lang="tr-TR" sz="2400" dirty="0">
                <a:solidFill>
                  <a:schemeClr val="tx1">
                    <a:lumMod val="50000"/>
                  </a:schemeClr>
                </a:solidFill>
              </a:rPr>
              <a:t>evet ise; Tamamı itfa edilmiş sabit kıymetler, filen kullanılmaz durumda ve hurda değeri de yok ise durum tutanakla tespit edilip ilgili birikmiş amortisman hesabına borç ,Sabit kıymet hesabına alacak yazılarak aktiften kaydı silinmiş mi?</a:t>
            </a:r>
          </a:p>
          <a:p>
            <a:pPr marL="342900" indent="-342900">
              <a:buFontTx/>
              <a:buChar char="-"/>
            </a:pPr>
            <a:r>
              <a:rPr lang="tr-TR" sz="2400" dirty="0" smtClean="0">
                <a:solidFill>
                  <a:schemeClr val="tx1">
                    <a:lumMod val="50000"/>
                  </a:schemeClr>
                </a:solidFill>
              </a:rPr>
              <a:t>Amortismana </a:t>
            </a:r>
            <a:r>
              <a:rPr lang="tr-TR" sz="2400" dirty="0">
                <a:solidFill>
                  <a:schemeClr val="tx1">
                    <a:lumMod val="50000"/>
                  </a:schemeClr>
                </a:solidFill>
              </a:rPr>
              <a:t>tabi iktisadi kıymet satışı var mı?</a:t>
            </a:r>
          </a:p>
          <a:p>
            <a:pPr marL="342900" indent="-342900">
              <a:buFontTx/>
              <a:buChar char="-"/>
            </a:pPr>
            <a:r>
              <a:rPr lang="tr-TR" sz="2400" dirty="0" smtClean="0">
                <a:solidFill>
                  <a:schemeClr val="tx1">
                    <a:lumMod val="50000"/>
                  </a:schemeClr>
                </a:solidFill>
              </a:rPr>
              <a:t>Cevabınız </a:t>
            </a:r>
            <a:r>
              <a:rPr lang="tr-TR" sz="2400" dirty="0">
                <a:solidFill>
                  <a:schemeClr val="tx1">
                    <a:lumMod val="50000"/>
                  </a:schemeClr>
                </a:solidFill>
              </a:rPr>
              <a:t>evet ise; Bu satışların </a:t>
            </a:r>
            <a:r>
              <a:rPr lang="tr-TR" sz="2400" dirty="0" smtClean="0">
                <a:solidFill>
                  <a:schemeClr val="tx1">
                    <a:lumMod val="50000"/>
                  </a:schemeClr>
                </a:solidFill>
              </a:rPr>
              <a:t>VUK’nun </a:t>
            </a:r>
            <a:r>
              <a:rPr lang="tr-TR" sz="2400" dirty="0">
                <a:solidFill>
                  <a:schemeClr val="tx1">
                    <a:lumMod val="50000"/>
                  </a:schemeClr>
                </a:solidFill>
              </a:rPr>
              <a:t>328 Md’ si esas alınarak yapılmış mı ? Kontrol ediniz</a:t>
            </a:r>
            <a:r>
              <a:rPr lang="tr-TR" sz="2400" dirty="0" smtClean="0">
                <a:solidFill>
                  <a:schemeClr val="tx1">
                    <a:lumMod val="50000"/>
                  </a:schemeClr>
                </a:solidFill>
              </a:rPr>
              <a:t>.</a:t>
            </a:r>
            <a:endParaRPr lang="tr-TR" sz="2400" dirty="0">
              <a:solidFill>
                <a:schemeClr val="tx1">
                  <a:lumMod val="50000"/>
                </a:schemeClr>
              </a:solidFill>
            </a:endParaRPr>
          </a:p>
        </p:txBody>
      </p:sp>
    </p:spTree>
    <p:extLst>
      <p:ext uri="{BB962C8B-B14F-4D97-AF65-F5344CB8AC3E}">
        <p14:creationId xmlns:p14="http://schemas.microsoft.com/office/powerpoint/2010/main" val="2168884893"/>
      </p:ext>
    </p:extLst>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B4E1F9"/>
            </a:gs>
            <a:gs pos="0">
              <a:schemeClr val="tx2">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69595" y="6324571"/>
            <a:ext cx="2232247" cy="471624"/>
          </a:xfrm>
        </p:spPr>
        <p:txBody>
          <a:bodyPr>
            <a:normAutofit fontScale="90000"/>
          </a:bodyPr>
          <a:lstStyle/>
          <a:p>
            <a:pPr algn="ctr"/>
            <a:r>
              <a:rPr lang="tr-TR" sz="1600" b="1" dirty="0">
                <a:solidFill>
                  <a:schemeClr val="bg1">
                    <a:lumMod val="65000"/>
                  </a:schemeClr>
                </a:solidFill>
                <a:effectLst/>
              </a:rPr>
              <a:t>MESUT YİĞİT</a:t>
            </a:r>
            <a:r>
              <a:rPr lang="tr-TR" sz="1600" dirty="0">
                <a:solidFill>
                  <a:schemeClr val="bg1">
                    <a:lumMod val="65000"/>
                  </a:schemeClr>
                </a:solidFill>
                <a:effectLst/>
              </a:rPr>
              <a:t/>
            </a:r>
            <a:br>
              <a:rPr lang="tr-TR" sz="1600" dirty="0">
                <a:solidFill>
                  <a:schemeClr val="bg1">
                    <a:lumMod val="65000"/>
                  </a:schemeClr>
                </a:solidFill>
                <a:effectLst/>
              </a:rPr>
            </a:br>
            <a:r>
              <a:rPr lang="tr-TR" sz="1600" b="1" dirty="0">
                <a:solidFill>
                  <a:schemeClr val="bg1">
                    <a:lumMod val="65000"/>
                  </a:schemeClr>
                </a:solidFill>
                <a:effectLst/>
              </a:rPr>
              <a:t>YEMİNLİ MALİ </a:t>
            </a:r>
            <a:r>
              <a:rPr lang="tr-TR" sz="1600" b="1" dirty="0" smtClean="0">
                <a:solidFill>
                  <a:schemeClr val="bg1">
                    <a:lumMod val="65000"/>
                  </a:schemeClr>
                </a:solidFill>
                <a:effectLst/>
              </a:rPr>
              <a:t>MÜŞAVİR</a:t>
            </a:r>
            <a:endParaRPr lang="tr-TR" sz="1600" dirty="0">
              <a:solidFill>
                <a:schemeClr val="bg1">
                  <a:lumMod val="65000"/>
                </a:schemeClr>
              </a:solidFill>
            </a:endParaRPr>
          </a:p>
        </p:txBody>
      </p:sp>
      <p:pic>
        <p:nvPicPr>
          <p:cNvPr id="1036"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00"/>
                    </a14:imgEffect>
                    <a14:imgEffect>
                      <a14:saturation sat="120000"/>
                    </a14:imgEffect>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0" y="6300077"/>
            <a:ext cx="680530" cy="4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a:xfrm>
            <a:off x="11989419" y="6358365"/>
            <a:ext cx="504056" cy="356343"/>
          </a:xfrm>
        </p:spPr>
        <p:txBody>
          <a:bodyPr/>
          <a:lstStyle/>
          <a:p>
            <a:pPr algn="ctr"/>
            <a:fld id="{28140BBF-EAB7-43D1-8B4A-9990D3932DF5}" type="slidenum">
              <a:rPr lang="tr-TR" sz="2000" b="1" smtClean="0">
                <a:solidFill>
                  <a:schemeClr val="bg2">
                    <a:lumMod val="25000"/>
                  </a:schemeClr>
                </a:solidFill>
                <a:latin typeface="Calibri" pitchFamily="34" charset="0"/>
                <a:cs typeface="Calibri" pitchFamily="34" charset="0"/>
              </a:rPr>
              <a:pPr algn="ctr"/>
              <a:t>33</a:t>
            </a:fld>
            <a:endParaRPr lang="tr-TR" sz="2000" b="1" dirty="0">
              <a:solidFill>
                <a:schemeClr val="bg2">
                  <a:lumMod val="25000"/>
                </a:schemeClr>
              </a:solidFill>
              <a:latin typeface="Calibri" pitchFamily="34" charset="0"/>
              <a:cs typeface="Calibri" pitchFamily="34" charset="0"/>
            </a:endParaRPr>
          </a:p>
        </p:txBody>
      </p:sp>
      <p:sp>
        <p:nvSpPr>
          <p:cNvPr id="9" name="Metin kutusu 8"/>
          <p:cNvSpPr txBox="1"/>
          <p:nvPr/>
        </p:nvSpPr>
        <p:spPr>
          <a:xfrm>
            <a:off x="860109" y="1313780"/>
            <a:ext cx="10121198" cy="3785652"/>
          </a:xfrm>
          <a:prstGeom prst="rect">
            <a:avLst/>
          </a:prstGeom>
          <a:noFill/>
        </p:spPr>
        <p:txBody>
          <a:bodyPr wrap="square" rtlCol="0">
            <a:spAutoFit/>
          </a:bodyPr>
          <a:lstStyle/>
          <a:p>
            <a:pPr marL="342900" indent="-342900">
              <a:buFontTx/>
              <a:buChar char="-"/>
            </a:pPr>
            <a:r>
              <a:rPr lang="tr-TR" sz="2400" u="sng" dirty="0">
                <a:solidFill>
                  <a:schemeClr val="tx1">
                    <a:lumMod val="50000"/>
                  </a:schemeClr>
                </a:solidFill>
              </a:rPr>
              <a:t>258 no.lu hesaptaki kıymetler için amortisman ayrılmış mıdır?</a:t>
            </a:r>
          </a:p>
          <a:p>
            <a:pPr marL="342900" indent="-342900">
              <a:buFontTx/>
              <a:buChar char="-"/>
            </a:pPr>
            <a:r>
              <a:rPr lang="tr-TR" sz="2400" dirty="0">
                <a:solidFill>
                  <a:schemeClr val="tx1">
                    <a:lumMod val="50000"/>
                  </a:schemeClr>
                </a:solidFill>
              </a:rPr>
              <a:t>Cevap evet ise, yapılan işlem hatalı olup düzeltme işlemini yaptırarak gerekli sonucu yazınız. </a:t>
            </a:r>
          </a:p>
          <a:p>
            <a:pPr marL="342900" indent="-342900">
              <a:buFontTx/>
              <a:buChar char="-"/>
            </a:pPr>
            <a:r>
              <a:rPr lang="tr-TR" sz="2400" dirty="0">
                <a:solidFill>
                  <a:schemeClr val="tx1">
                    <a:lumMod val="50000"/>
                  </a:schemeClr>
                </a:solidFill>
              </a:rPr>
              <a:t>27- M.D.V. ve bunlara ilişkin Amortismanlardaki değişim karşılaştırıldığında dikkat edilecek bir diğer husus da;</a:t>
            </a:r>
          </a:p>
          <a:p>
            <a:pPr lvl="0"/>
            <a:r>
              <a:rPr lang="tr-TR" sz="2400" b="1" dirty="0" smtClean="0">
                <a:solidFill>
                  <a:schemeClr val="tx1">
                    <a:lumMod val="50000"/>
                  </a:schemeClr>
                </a:solidFill>
              </a:rPr>
              <a:t>	«M.D.V</a:t>
            </a:r>
            <a:r>
              <a:rPr lang="tr-TR" sz="2400" b="1" dirty="0">
                <a:solidFill>
                  <a:schemeClr val="tx1">
                    <a:lumMod val="50000"/>
                  </a:schemeClr>
                </a:solidFill>
              </a:rPr>
              <a:t>.’</a:t>
            </a:r>
            <a:r>
              <a:rPr lang="tr-TR" sz="2400" b="1" dirty="0" err="1">
                <a:solidFill>
                  <a:schemeClr val="tx1">
                    <a:lumMod val="50000"/>
                  </a:schemeClr>
                </a:solidFill>
              </a:rPr>
              <a:t>daki</a:t>
            </a:r>
            <a:r>
              <a:rPr lang="tr-TR" sz="2400" b="1" dirty="0">
                <a:solidFill>
                  <a:schemeClr val="tx1">
                    <a:lumMod val="50000"/>
                  </a:schemeClr>
                </a:solidFill>
              </a:rPr>
              <a:t> azalma karşılığında amortismanlarda bir değişimin </a:t>
            </a:r>
            <a:r>
              <a:rPr lang="tr-TR" sz="2400" b="1" dirty="0" smtClean="0">
                <a:solidFill>
                  <a:schemeClr val="tx1">
                    <a:lumMod val="50000"/>
                  </a:schemeClr>
                </a:solidFill>
              </a:rPr>
              <a:t>	olmaması </a:t>
            </a:r>
            <a:r>
              <a:rPr lang="tr-TR" sz="2400" b="1" dirty="0">
                <a:solidFill>
                  <a:schemeClr val="tx1">
                    <a:lumMod val="50000"/>
                  </a:schemeClr>
                </a:solidFill>
              </a:rPr>
              <a:t>veya artış olması durumunda aktiften çıkarılan iktisadi </a:t>
            </a:r>
            <a:r>
              <a:rPr lang="tr-TR" sz="2400" b="1" dirty="0" smtClean="0">
                <a:solidFill>
                  <a:schemeClr val="tx1">
                    <a:lumMod val="50000"/>
                  </a:schemeClr>
                </a:solidFill>
              </a:rPr>
              <a:t>	kıymetin </a:t>
            </a:r>
            <a:r>
              <a:rPr lang="tr-TR" sz="2400" b="1" dirty="0">
                <a:solidFill>
                  <a:schemeClr val="tx1">
                    <a:lumMod val="50000"/>
                  </a:schemeClr>
                </a:solidFill>
              </a:rPr>
              <a:t>birikmiş amortismanlarının dikkate alınıp alınmadığının, </a:t>
            </a:r>
            <a:r>
              <a:rPr lang="tr-TR" sz="2400" b="1" dirty="0" smtClean="0">
                <a:solidFill>
                  <a:schemeClr val="tx1">
                    <a:lumMod val="50000"/>
                  </a:schemeClr>
                </a:solidFill>
              </a:rPr>
              <a:t>	ilgili dönemde </a:t>
            </a:r>
            <a:r>
              <a:rPr lang="tr-TR" sz="2400" b="1" dirty="0">
                <a:solidFill>
                  <a:schemeClr val="tx1">
                    <a:lumMod val="50000"/>
                  </a:schemeClr>
                </a:solidFill>
              </a:rPr>
              <a:t>ilave edilecek kıst amortisman tutarının bulunup </a:t>
            </a:r>
            <a:r>
              <a:rPr lang="tr-TR" sz="2400" b="1" dirty="0" smtClean="0">
                <a:solidFill>
                  <a:schemeClr val="tx1">
                    <a:lumMod val="50000"/>
                  </a:schemeClr>
                </a:solidFill>
              </a:rPr>
              <a:t>	bulunmadığının </a:t>
            </a:r>
            <a:r>
              <a:rPr lang="tr-TR" sz="2400" b="1" dirty="0">
                <a:solidFill>
                  <a:schemeClr val="tx1">
                    <a:lumMod val="50000"/>
                  </a:schemeClr>
                </a:solidFill>
              </a:rPr>
              <a:t>kontrol edilmesidir</a:t>
            </a:r>
            <a:r>
              <a:rPr lang="tr-TR" sz="2400" b="1" dirty="0" smtClean="0">
                <a:solidFill>
                  <a:schemeClr val="tx1">
                    <a:lumMod val="50000"/>
                  </a:schemeClr>
                </a:solidFill>
              </a:rPr>
              <a:t>.»</a:t>
            </a:r>
            <a:endParaRPr lang="tr-TR" sz="2400" b="1" dirty="0">
              <a:solidFill>
                <a:schemeClr val="tx1">
                  <a:lumMod val="50000"/>
                </a:schemeClr>
              </a:solidFill>
            </a:endParaRPr>
          </a:p>
        </p:txBody>
      </p:sp>
    </p:spTree>
    <p:extLst>
      <p:ext uri="{BB962C8B-B14F-4D97-AF65-F5344CB8AC3E}">
        <p14:creationId xmlns:p14="http://schemas.microsoft.com/office/powerpoint/2010/main" val="1499295521"/>
      </p:ext>
    </p:extLst>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B4E1F9"/>
            </a:gs>
            <a:gs pos="0">
              <a:schemeClr val="tx2">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69595" y="6324571"/>
            <a:ext cx="2232247" cy="471624"/>
          </a:xfrm>
        </p:spPr>
        <p:txBody>
          <a:bodyPr>
            <a:normAutofit fontScale="90000"/>
          </a:bodyPr>
          <a:lstStyle/>
          <a:p>
            <a:pPr algn="ctr"/>
            <a:r>
              <a:rPr lang="tr-TR" sz="1600" b="1" dirty="0">
                <a:solidFill>
                  <a:schemeClr val="bg1">
                    <a:lumMod val="65000"/>
                  </a:schemeClr>
                </a:solidFill>
                <a:effectLst/>
              </a:rPr>
              <a:t>MESUT YİĞİT</a:t>
            </a:r>
            <a:r>
              <a:rPr lang="tr-TR" sz="1600" dirty="0">
                <a:solidFill>
                  <a:schemeClr val="bg1">
                    <a:lumMod val="65000"/>
                  </a:schemeClr>
                </a:solidFill>
                <a:effectLst/>
              </a:rPr>
              <a:t/>
            </a:r>
            <a:br>
              <a:rPr lang="tr-TR" sz="1600" dirty="0">
                <a:solidFill>
                  <a:schemeClr val="bg1">
                    <a:lumMod val="65000"/>
                  </a:schemeClr>
                </a:solidFill>
                <a:effectLst/>
              </a:rPr>
            </a:br>
            <a:r>
              <a:rPr lang="tr-TR" sz="1600" b="1" dirty="0">
                <a:solidFill>
                  <a:schemeClr val="bg1">
                    <a:lumMod val="65000"/>
                  </a:schemeClr>
                </a:solidFill>
                <a:effectLst/>
              </a:rPr>
              <a:t>YEMİNLİ MALİ </a:t>
            </a:r>
            <a:r>
              <a:rPr lang="tr-TR" sz="1600" b="1" dirty="0" smtClean="0">
                <a:solidFill>
                  <a:schemeClr val="bg1">
                    <a:lumMod val="65000"/>
                  </a:schemeClr>
                </a:solidFill>
                <a:effectLst/>
              </a:rPr>
              <a:t>MÜŞAVİR</a:t>
            </a:r>
            <a:endParaRPr lang="tr-TR" sz="1600" dirty="0">
              <a:solidFill>
                <a:schemeClr val="bg1">
                  <a:lumMod val="65000"/>
                </a:schemeClr>
              </a:solidFill>
            </a:endParaRPr>
          </a:p>
        </p:txBody>
      </p:sp>
      <p:pic>
        <p:nvPicPr>
          <p:cNvPr id="1036"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00"/>
                    </a14:imgEffect>
                    <a14:imgEffect>
                      <a14:saturation sat="120000"/>
                    </a14:imgEffect>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0" y="6300077"/>
            <a:ext cx="680530" cy="4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a:xfrm>
            <a:off x="11989419" y="6358365"/>
            <a:ext cx="504056" cy="356343"/>
          </a:xfrm>
        </p:spPr>
        <p:txBody>
          <a:bodyPr/>
          <a:lstStyle/>
          <a:p>
            <a:pPr algn="ctr"/>
            <a:fld id="{28140BBF-EAB7-43D1-8B4A-9990D3932DF5}" type="slidenum">
              <a:rPr lang="tr-TR" sz="2000" b="1" smtClean="0">
                <a:solidFill>
                  <a:schemeClr val="bg2">
                    <a:lumMod val="25000"/>
                  </a:schemeClr>
                </a:solidFill>
                <a:latin typeface="Calibri" pitchFamily="34" charset="0"/>
                <a:cs typeface="Calibri" pitchFamily="34" charset="0"/>
              </a:rPr>
              <a:pPr algn="ctr"/>
              <a:t>34</a:t>
            </a:fld>
            <a:endParaRPr lang="tr-TR" sz="2000" b="1" dirty="0">
              <a:solidFill>
                <a:schemeClr val="bg2">
                  <a:lumMod val="25000"/>
                </a:schemeClr>
              </a:solidFill>
              <a:latin typeface="Calibri" pitchFamily="34" charset="0"/>
              <a:cs typeface="Calibri" pitchFamily="34" charset="0"/>
            </a:endParaRPr>
          </a:p>
        </p:txBody>
      </p:sp>
      <p:sp>
        <p:nvSpPr>
          <p:cNvPr id="9" name="Metin kutusu 8"/>
          <p:cNvSpPr txBox="1"/>
          <p:nvPr/>
        </p:nvSpPr>
        <p:spPr>
          <a:xfrm>
            <a:off x="564113" y="593700"/>
            <a:ext cx="11089232" cy="5132174"/>
          </a:xfrm>
          <a:prstGeom prst="rect">
            <a:avLst/>
          </a:prstGeom>
          <a:noFill/>
        </p:spPr>
        <p:txBody>
          <a:bodyPr wrap="square" rtlCol="0">
            <a:spAutoFit/>
          </a:bodyPr>
          <a:lstStyle/>
          <a:p>
            <a:r>
              <a:rPr lang="tr-TR" sz="2400" b="1" dirty="0" smtClean="0">
                <a:solidFill>
                  <a:schemeClr val="accent5">
                    <a:lumMod val="75000"/>
                  </a:schemeClr>
                </a:solidFill>
                <a:latin typeface="Times New Roman" pitchFamily="18" charset="0"/>
                <a:cs typeface="Times New Roman" pitchFamily="18" charset="0"/>
              </a:rPr>
              <a:t>331</a:t>
            </a:r>
            <a:r>
              <a:rPr lang="tr-TR" sz="2400" b="1" dirty="0">
                <a:solidFill>
                  <a:schemeClr val="accent5">
                    <a:lumMod val="75000"/>
                  </a:schemeClr>
                </a:solidFill>
                <a:latin typeface="Times New Roman" pitchFamily="18" charset="0"/>
                <a:cs typeface="Times New Roman" pitchFamily="18" charset="0"/>
              </a:rPr>
              <a:t>. ORTAKLARA BORÇLAR HESABI</a:t>
            </a:r>
            <a:r>
              <a:rPr lang="tr-TR" sz="2400" b="1" dirty="0" smtClean="0">
                <a:solidFill>
                  <a:schemeClr val="accent5">
                    <a:lumMod val="75000"/>
                  </a:schemeClr>
                </a:solidFill>
                <a:latin typeface="Times New Roman" pitchFamily="18" charset="0"/>
                <a:cs typeface="Times New Roman" pitchFamily="18" charset="0"/>
              </a:rPr>
              <a:t>:</a:t>
            </a:r>
          </a:p>
          <a:p>
            <a:endParaRPr lang="tr-TR" sz="2400" b="1" dirty="0">
              <a:solidFill>
                <a:schemeClr val="accent5">
                  <a:lumMod val="75000"/>
                </a:schemeClr>
              </a:solidFill>
              <a:latin typeface="Times New Roman" pitchFamily="18" charset="0"/>
              <a:cs typeface="Times New Roman" pitchFamily="18" charset="0"/>
            </a:endParaRPr>
          </a:p>
          <a:p>
            <a:pPr marL="342900" indent="-342900">
              <a:buFontTx/>
              <a:buChar char="-"/>
            </a:pPr>
            <a:r>
              <a:rPr lang="tr-TR" sz="2150" dirty="0" smtClean="0">
                <a:solidFill>
                  <a:schemeClr val="tx1">
                    <a:lumMod val="50000"/>
                  </a:schemeClr>
                </a:solidFill>
              </a:rPr>
              <a:t>Bu </a:t>
            </a:r>
            <a:r>
              <a:rPr lang="tr-TR" sz="2150" dirty="0">
                <a:solidFill>
                  <a:schemeClr val="tx1">
                    <a:lumMod val="50000"/>
                  </a:schemeClr>
                </a:solidFill>
              </a:rPr>
              <a:t>hesapta esas faaliyetlerle ilgili işlemler dolayısıyla borçlu bulunduğu tutarlar var mı?</a:t>
            </a:r>
          </a:p>
          <a:p>
            <a:pPr marL="342900" indent="-342900">
              <a:buFontTx/>
              <a:buChar char="-"/>
            </a:pPr>
            <a:r>
              <a:rPr lang="tr-TR" sz="2150" dirty="0" smtClean="0">
                <a:solidFill>
                  <a:schemeClr val="tx1">
                    <a:lumMod val="50000"/>
                  </a:schemeClr>
                </a:solidFill>
              </a:rPr>
              <a:t>Cevabınız </a:t>
            </a:r>
            <a:r>
              <a:rPr lang="tr-TR" sz="2150" dirty="0">
                <a:solidFill>
                  <a:schemeClr val="tx1">
                    <a:lumMod val="50000"/>
                  </a:schemeClr>
                </a:solidFill>
              </a:rPr>
              <a:t>evet ise, bu tutarları 320 hesaba aktarınız.</a:t>
            </a:r>
          </a:p>
          <a:p>
            <a:pPr marL="342900" indent="-342900">
              <a:buFontTx/>
              <a:buChar char="-"/>
            </a:pPr>
            <a:r>
              <a:rPr lang="tr-TR" sz="2150" dirty="0" smtClean="0">
                <a:solidFill>
                  <a:schemeClr val="tx1">
                    <a:lumMod val="50000"/>
                  </a:schemeClr>
                </a:solidFill>
              </a:rPr>
              <a:t>Bu </a:t>
            </a:r>
            <a:r>
              <a:rPr lang="tr-TR" sz="2150" dirty="0">
                <a:solidFill>
                  <a:schemeClr val="tx1">
                    <a:lumMod val="50000"/>
                  </a:schemeClr>
                </a:solidFill>
              </a:rPr>
              <a:t>hesap, ortaklara olan borçların türlerine ve ortakların adlarına göre bölünmüş mü?</a:t>
            </a:r>
          </a:p>
          <a:p>
            <a:pPr marL="342900" indent="-342900">
              <a:buFontTx/>
              <a:buChar char="-"/>
            </a:pPr>
            <a:r>
              <a:rPr lang="tr-TR" sz="2150" dirty="0" smtClean="0">
                <a:solidFill>
                  <a:schemeClr val="tx1">
                    <a:lumMod val="50000"/>
                  </a:schemeClr>
                </a:solidFill>
              </a:rPr>
              <a:t>Bu </a:t>
            </a:r>
            <a:r>
              <a:rPr lang="tr-TR" sz="2150" dirty="0">
                <a:solidFill>
                  <a:schemeClr val="tx1">
                    <a:lumMod val="50000"/>
                  </a:schemeClr>
                </a:solidFill>
              </a:rPr>
              <a:t>hesapta bulunan borçlar arasında yabancı para cinsinden olan borçlar var mı?</a:t>
            </a:r>
          </a:p>
          <a:p>
            <a:pPr marL="342900" indent="-342900">
              <a:buFontTx/>
              <a:buChar char="-"/>
            </a:pPr>
            <a:r>
              <a:rPr lang="tr-TR" sz="2150" dirty="0" smtClean="0">
                <a:solidFill>
                  <a:schemeClr val="tx1">
                    <a:lumMod val="50000"/>
                  </a:schemeClr>
                </a:solidFill>
              </a:rPr>
              <a:t>Cevabınız </a:t>
            </a:r>
            <a:r>
              <a:rPr lang="tr-TR" sz="2150" dirty="0">
                <a:solidFill>
                  <a:schemeClr val="tx1">
                    <a:lumMod val="50000"/>
                  </a:schemeClr>
                </a:solidFill>
              </a:rPr>
              <a:t>evet ise, bu borçlar bilanço gününde döviz alış kurlarıyla değerlenmiş mi?</a:t>
            </a:r>
          </a:p>
          <a:p>
            <a:pPr marL="342900" indent="-342900">
              <a:buFontTx/>
              <a:buChar char="-"/>
            </a:pPr>
            <a:r>
              <a:rPr lang="tr-TR" sz="2150" dirty="0" smtClean="0">
                <a:solidFill>
                  <a:schemeClr val="tx1">
                    <a:lumMod val="50000"/>
                  </a:schemeClr>
                </a:solidFill>
              </a:rPr>
              <a:t>Döviz </a:t>
            </a:r>
            <a:r>
              <a:rPr lang="tr-TR" sz="2150" dirty="0">
                <a:solidFill>
                  <a:schemeClr val="tx1">
                    <a:lumMod val="50000"/>
                  </a:schemeClr>
                </a:solidFill>
              </a:rPr>
              <a:t>cinsinden borçların değerlenmesinden doğan olumlu kur farkları 646 hesaba, olumsuz kur farkları 780 hesaba kaydedilmiş mi?</a:t>
            </a:r>
          </a:p>
          <a:p>
            <a:pPr marL="342900" indent="-342900">
              <a:buFontTx/>
              <a:buChar char="-"/>
            </a:pPr>
            <a:r>
              <a:rPr lang="tr-TR" sz="2150" dirty="0" smtClean="0">
                <a:solidFill>
                  <a:schemeClr val="tx1">
                    <a:lumMod val="50000"/>
                  </a:schemeClr>
                </a:solidFill>
              </a:rPr>
              <a:t>Varsa</a:t>
            </a:r>
            <a:r>
              <a:rPr lang="tr-TR" sz="2150" dirty="0">
                <a:solidFill>
                  <a:schemeClr val="tx1">
                    <a:lumMod val="50000"/>
                  </a:schemeClr>
                </a:solidFill>
              </a:rPr>
              <a:t>, senetli borçlar reeskonta tabi tutulmuş mu?</a:t>
            </a:r>
          </a:p>
          <a:p>
            <a:pPr marL="342900" indent="-342900">
              <a:buFontTx/>
              <a:buChar char="-"/>
            </a:pPr>
            <a:r>
              <a:rPr lang="tr-TR" sz="2150" dirty="0" smtClean="0">
                <a:solidFill>
                  <a:schemeClr val="tx1">
                    <a:lumMod val="50000"/>
                  </a:schemeClr>
                </a:solidFill>
              </a:rPr>
              <a:t>Bu </a:t>
            </a:r>
            <a:r>
              <a:rPr lang="tr-TR" sz="2150" dirty="0">
                <a:solidFill>
                  <a:schemeClr val="tx1">
                    <a:lumMod val="50000"/>
                  </a:schemeClr>
                </a:solidFill>
              </a:rPr>
              <a:t>hesaba yapılan kayıtları “Örtülü Kazanç” ve “Örtülü Sermaye” yönünden inceleyiniz ve gerekli notları alınız.</a:t>
            </a:r>
          </a:p>
          <a:p>
            <a:pPr marL="342900" indent="-342900">
              <a:buFontTx/>
              <a:buChar char="-"/>
            </a:pPr>
            <a:r>
              <a:rPr lang="tr-TR" sz="2150" dirty="0" smtClean="0">
                <a:solidFill>
                  <a:schemeClr val="tx1">
                    <a:lumMod val="50000"/>
                  </a:schemeClr>
                </a:solidFill>
              </a:rPr>
              <a:t>İşletmede </a:t>
            </a:r>
            <a:r>
              <a:rPr lang="tr-TR" sz="2150" dirty="0">
                <a:solidFill>
                  <a:schemeClr val="tx1">
                    <a:lumMod val="50000"/>
                  </a:schemeClr>
                </a:solidFill>
              </a:rPr>
              <a:t>kullanılan ve doğrudan veya dolaylı olarak ortak veya ortaklarla yakın ilişki içinde olan kişi ya da kişilerden temin edilen borçlar, hesap dönemi içinde, herhangi bir tarihte kurumun </a:t>
            </a:r>
            <a:r>
              <a:rPr lang="tr-TR" sz="2150" dirty="0" err="1">
                <a:solidFill>
                  <a:schemeClr val="tx1">
                    <a:lumMod val="50000"/>
                  </a:schemeClr>
                </a:solidFill>
              </a:rPr>
              <a:t>Özsermayesinin</a:t>
            </a:r>
            <a:r>
              <a:rPr lang="tr-TR" sz="2150" dirty="0">
                <a:solidFill>
                  <a:schemeClr val="tx1">
                    <a:lumMod val="50000"/>
                  </a:schemeClr>
                </a:solidFill>
              </a:rPr>
              <a:t> 3 katını aşıyor mu</a:t>
            </a:r>
            <a:r>
              <a:rPr lang="tr-TR" sz="2150" dirty="0" smtClean="0">
                <a:solidFill>
                  <a:schemeClr val="tx1">
                    <a:lumMod val="50000"/>
                  </a:schemeClr>
                </a:solidFill>
              </a:rPr>
              <a:t>?</a:t>
            </a:r>
            <a:endParaRPr lang="tr-TR" sz="2150" dirty="0">
              <a:solidFill>
                <a:schemeClr val="tx1">
                  <a:lumMod val="50000"/>
                </a:schemeClr>
              </a:solidFill>
            </a:endParaRPr>
          </a:p>
        </p:txBody>
      </p:sp>
    </p:spTree>
    <p:extLst>
      <p:ext uri="{BB962C8B-B14F-4D97-AF65-F5344CB8AC3E}">
        <p14:creationId xmlns:p14="http://schemas.microsoft.com/office/powerpoint/2010/main" val="3587622856"/>
      </p:ext>
    </p:extLst>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B4E1F9"/>
            </a:gs>
            <a:gs pos="0">
              <a:schemeClr val="tx2">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69595" y="6324571"/>
            <a:ext cx="2232247" cy="471624"/>
          </a:xfrm>
        </p:spPr>
        <p:txBody>
          <a:bodyPr>
            <a:normAutofit fontScale="90000"/>
          </a:bodyPr>
          <a:lstStyle/>
          <a:p>
            <a:pPr algn="ctr"/>
            <a:r>
              <a:rPr lang="tr-TR" sz="1600" b="1" dirty="0">
                <a:solidFill>
                  <a:schemeClr val="bg1">
                    <a:lumMod val="65000"/>
                  </a:schemeClr>
                </a:solidFill>
                <a:effectLst/>
              </a:rPr>
              <a:t>MESUT YİĞİT</a:t>
            </a:r>
            <a:r>
              <a:rPr lang="tr-TR" sz="1600" dirty="0">
                <a:solidFill>
                  <a:schemeClr val="bg1">
                    <a:lumMod val="65000"/>
                  </a:schemeClr>
                </a:solidFill>
                <a:effectLst/>
              </a:rPr>
              <a:t/>
            </a:r>
            <a:br>
              <a:rPr lang="tr-TR" sz="1600" dirty="0">
                <a:solidFill>
                  <a:schemeClr val="bg1">
                    <a:lumMod val="65000"/>
                  </a:schemeClr>
                </a:solidFill>
                <a:effectLst/>
              </a:rPr>
            </a:br>
            <a:r>
              <a:rPr lang="tr-TR" sz="1600" b="1" dirty="0">
                <a:solidFill>
                  <a:schemeClr val="bg1">
                    <a:lumMod val="65000"/>
                  </a:schemeClr>
                </a:solidFill>
                <a:effectLst/>
              </a:rPr>
              <a:t>YEMİNLİ MALİ </a:t>
            </a:r>
            <a:r>
              <a:rPr lang="tr-TR" sz="1600" b="1" dirty="0" smtClean="0">
                <a:solidFill>
                  <a:schemeClr val="bg1">
                    <a:lumMod val="65000"/>
                  </a:schemeClr>
                </a:solidFill>
                <a:effectLst/>
              </a:rPr>
              <a:t>MÜŞAVİR</a:t>
            </a:r>
            <a:endParaRPr lang="tr-TR" sz="1600" dirty="0">
              <a:solidFill>
                <a:schemeClr val="bg1">
                  <a:lumMod val="65000"/>
                </a:schemeClr>
              </a:solidFill>
            </a:endParaRPr>
          </a:p>
        </p:txBody>
      </p:sp>
      <p:pic>
        <p:nvPicPr>
          <p:cNvPr id="1036"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00"/>
                    </a14:imgEffect>
                    <a14:imgEffect>
                      <a14:saturation sat="120000"/>
                    </a14:imgEffect>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0" y="6300077"/>
            <a:ext cx="680530" cy="4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a:xfrm>
            <a:off x="11989419" y="6358365"/>
            <a:ext cx="504056" cy="356343"/>
          </a:xfrm>
        </p:spPr>
        <p:txBody>
          <a:bodyPr/>
          <a:lstStyle/>
          <a:p>
            <a:pPr algn="ctr"/>
            <a:fld id="{28140BBF-EAB7-43D1-8B4A-9990D3932DF5}" type="slidenum">
              <a:rPr lang="tr-TR" sz="2000" b="1" smtClean="0">
                <a:solidFill>
                  <a:schemeClr val="bg2">
                    <a:lumMod val="25000"/>
                  </a:schemeClr>
                </a:solidFill>
                <a:latin typeface="Calibri" pitchFamily="34" charset="0"/>
                <a:cs typeface="Calibri" pitchFamily="34" charset="0"/>
              </a:rPr>
              <a:pPr algn="ctr"/>
              <a:t>35</a:t>
            </a:fld>
            <a:endParaRPr lang="tr-TR" sz="2000" b="1" dirty="0">
              <a:solidFill>
                <a:schemeClr val="bg2">
                  <a:lumMod val="25000"/>
                </a:schemeClr>
              </a:solidFill>
              <a:latin typeface="Calibri" pitchFamily="34" charset="0"/>
              <a:cs typeface="Calibri" pitchFamily="34" charset="0"/>
            </a:endParaRPr>
          </a:p>
        </p:txBody>
      </p:sp>
      <p:sp>
        <p:nvSpPr>
          <p:cNvPr id="9" name="Metin kutusu 8"/>
          <p:cNvSpPr txBox="1"/>
          <p:nvPr/>
        </p:nvSpPr>
        <p:spPr>
          <a:xfrm>
            <a:off x="680530" y="881732"/>
            <a:ext cx="9769122" cy="4524315"/>
          </a:xfrm>
          <a:prstGeom prst="rect">
            <a:avLst/>
          </a:prstGeom>
          <a:noFill/>
        </p:spPr>
        <p:txBody>
          <a:bodyPr wrap="square" rtlCol="0">
            <a:spAutoFit/>
          </a:bodyPr>
          <a:lstStyle/>
          <a:p>
            <a:r>
              <a:rPr lang="tr-TR" sz="2400" b="1" dirty="0" smtClean="0">
                <a:solidFill>
                  <a:schemeClr val="accent5">
                    <a:lumMod val="75000"/>
                  </a:schemeClr>
                </a:solidFill>
                <a:latin typeface="Times New Roman" pitchFamily="18" charset="0"/>
                <a:cs typeface="Times New Roman" pitchFamily="18" charset="0"/>
              </a:rPr>
              <a:t>361</a:t>
            </a:r>
            <a:r>
              <a:rPr lang="tr-TR" sz="2400" b="1" dirty="0">
                <a:solidFill>
                  <a:schemeClr val="accent5">
                    <a:lumMod val="75000"/>
                  </a:schemeClr>
                </a:solidFill>
                <a:latin typeface="Times New Roman" pitchFamily="18" charset="0"/>
                <a:cs typeface="Times New Roman" pitchFamily="18" charset="0"/>
              </a:rPr>
              <a:t>. ÖDENECEK SOSYAL GÜVENLİK KESİNTİLERİ HESABI</a:t>
            </a:r>
            <a:r>
              <a:rPr lang="tr-TR" sz="2400" b="1" dirty="0" smtClean="0">
                <a:solidFill>
                  <a:schemeClr val="accent5">
                    <a:lumMod val="75000"/>
                  </a:schemeClr>
                </a:solidFill>
                <a:latin typeface="Times New Roman" pitchFamily="18" charset="0"/>
                <a:cs typeface="Times New Roman" pitchFamily="18" charset="0"/>
              </a:rPr>
              <a:t>:</a:t>
            </a:r>
          </a:p>
          <a:p>
            <a:endParaRPr lang="tr-TR" sz="2400" b="1" dirty="0">
              <a:solidFill>
                <a:schemeClr val="accent5">
                  <a:lumMod val="75000"/>
                </a:schemeClr>
              </a:solidFill>
              <a:latin typeface="Times New Roman" pitchFamily="18" charset="0"/>
              <a:cs typeface="Times New Roman" pitchFamily="18" charset="0"/>
            </a:endParaRPr>
          </a:p>
          <a:p>
            <a:pPr marL="342900" indent="-342900">
              <a:buFontTx/>
              <a:buChar char="-"/>
            </a:pPr>
            <a:r>
              <a:rPr lang="tr-TR" sz="2400" dirty="0" smtClean="0">
                <a:solidFill>
                  <a:schemeClr val="tx1">
                    <a:lumMod val="50000"/>
                  </a:schemeClr>
                </a:solidFill>
              </a:rPr>
              <a:t>Bildirge ve bordroların muhasebe </a:t>
            </a:r>
            <a:r>
              <a:rPr lang="tr-TR" sz="2400" dirty="0">
                <a:solidFill>
                  <a:schemeClr val="tx1">
                    <a:lumMod val="50000"/>
                  </a:schemeClr>
                </a:solidFill>
              </a:rPr>
              <a:t>kayıtları ile </a:t>
            </a:r>
            <a:r>
              <a:rPr lang="tr-TR" sz="2400" dirty="0" smtClean="0">
                <a:solidFill>
                  <a:schemeClr val="tx1">
                    <a:lumMod val="50000"/>
                  </a:schemeClr>
                </a:solidFill>
              </a:rPr>
              <a:t>uyumluluğunu kontrol ediniz.</a:t>
            </a:r>
            <a:endParaRPr lang="tr-TR" sz="2400" dirty="0">
              <a:solidFill>
                <a:schemeClr val="tx1">
                  <a:lumMod val="50000"/>
                </a:schemeClr>
              </a:solidFill>
            </a:endParaRPr>
          </a:p>
          <a:p>
            <a:pPr marL="342900" indent="-342900">
              <a:buFontTx/>
              <a:buChar char="-"/>
            </a:pPr>
            <a:r>
              <a:rPr lang="tr-TR" sz="2400" dirty="0" smtClean="0">
                <a:solidFill>
                  <a:schemeClr val="tx1">
                    <a:lumMod val="50000"/>
                  </a:schemeClr>
                </a:solidFill>
              </a:rPr>
              <a:t>Aylık </a:t>
            </a:r>
            <a:r>
              <a:rPr lang="tr-TR" sz="2400" dirty="0">
                <a:solidFill>
                  <a:schemeClr val="tx1">
                    <a:lumMod val="50000"/>
                  </a:schemeClr>
                </a:solidFill>
              </a:rPr>
              <a:t>Sigorta Primi Bordroları zamanında verilmekte midir?</a:t>
            </a:r>
          </a:p>
          <a:p>
            <a:pPr marL="342900" indent="-342900">
              <a:buFontTx/>
              <a:buChar char="-"/>
            </a:pPr>
            <a:r>
              <a:rPr lang="tr-TR" sz="2400" dirty="0" smtClean="0">
                <a:solidFill>
                  <a:schemeClr val="tx1">
                    <a:lumMod val="50000"/>
                  </a:schemeClr>
                </a:solidFill>
              </a:rPr>
              <a:t>Yılsonu </a:t>
            </a:r>
            <a:r>
              <a:rPr lang="tr-TR" sz="2400" dirty="0">
                <a:solidFill>
                  <a:schemeClr val="tx1">
                    <a:lumMod val="50000"/>
                  </a:schemeClr>
                </a:solidFill>
              </a:rPr>
              <a:t>itibarıyla vadesi geçmiş ve ödenmemiş sigorta primi borcu var mıdır?</a:t>
            </a:r>
          </a:p>
          <a:p>
            <a:pPr marL="342900" indent="-342900">
              <a:buFontTx/>
              <a:buChar char="-"/>
            </a:pPr>
            <a:r>
              <a:rPr lang="tr-TR" sz="2400" dirty="0" smtClean="0">
                <a:solidFill>
                  <a:schemeClr val="tx1">
                    <a:lumMod val="50000"/>
                  </a:schemeClr>
                </a:solidFill>
              </a:rPr>
              <a:t>Cevabınız </a:t>
            </a:r>
            <a:r>
              <a:rPr lang="tr-TR" sz="2400" dirty="0">
                <a:solidFill>
                  <a:schemeClr val="tx1">
                    <a:lumMod val="50000"/>
                  </a:schemeClr>
                </a:solidFill>
              </a:rPr>
              <a:t>evet ise, gider yazılıp yazılmadığını tespit ediniz ve bu tutarın 368 hesaba virmanlanmasını sağlayınız.</a:t>
            </a:r>
          </a:p>
          <a:p>
            <a:pPr marL="342900" lvl="0" indent="-342900">
              <a:buFontTx/>
              <a:buChar char="-"/>
            </a:pPr>
            <a:r>
              <a:rPr lang="tr-TR" sz="2400" dirty="0">
                <a:solidFill>
                  <a:schemeClr val="tx1">
                    <a:lumMod val="50000"/>
                  </a:schemeClr>
                </a:solidFill>
              </a:rPr>
              <a:t>Beyanname verme süresi sonuna kadar ödenmemiş SSK primleri işçi ve işveren payları ile İşsizlik Sigortası işçi ve işveren payları vergi matrahı hesaplamasında K.K.E.G. olarak dikkate alınmalıdır</a:t>
            </a:r>
            <a:r>
              <a:rPr lang="tr-TR" sz="2400" dirty="0" smtClean="0">
                <a:solidFill>
                  <a:schemeClr val="tx1">
                    <a:lumMod val="50000"/>
                  </a:schemeClr>
                </a:solidFill>
              </a:rPr>
              <a:t>.</a:t>
            </a:r>
            <a:endParaRPr lang="tr-TR" sz="2400" dirty="0">
              <a:solidFill>
                <a:schemeClr val="tx1">
                  <a:lumMod val="50000"/>
                </a:schemeClr>
              </a:solidFill>
            </a:endParaRPr>
          </a:p>
        </p:txBody>
      </p:sp>
    </p:spTree>
    <p:extLst>
      <p:ext uri="{BB962C8B-B14F-4D97-AF65-F5344CB8AC3E}">
        <p14:creationId xmlns:p14="http://schemas.microsoft.com/office/powerpoint/2010/main" val="1620902472"/>
      </p:ext>
    </p:extLst>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B4E1F9"/>
            </a:gs>
            <a:gs pos="0">
              <a:schemeClr val="tx2">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69595" y="6324571"/>
            <a:ext cx="2232247" cy="471624"/>
          </a:xfrm>
        </p:spPr>
        <p:txBody>
          <a:bodyPr>
            <a:normAutofit fontScale="90000"/>
          </a:bodyPr>
          <a:lstStyle/>
          <a:p>
            <a:pPr algn="ctr"/>
            <a:r>
              <a:rPr lang="tr-TR" sz="1600" b="1" dirty="0">
                <a:solidFill>
                  <a:schemeClr val="bg1">
                    <a:lumMod val="65000"/>
                  </a:schemeClr>
                </a:solidFill>
                <a:effectLst/>
              </a:rPr>
              <a:t>MESUT YİĞİT</a:t>
            </a:r>
            <a:r>
              <a:rPr lang="tr-TR" sz="1600" dirty="0">
                <a:solidFill>
                  <a:schemeClr val="bg1">
                    <a:lumMod val="65000"/>
                  </a:schemeClr>
                </a:solidFill>
                <a:effectLst/>
              </a:rPr>
              <a:t/>
            </a:r>
            <a:br>
              <a:rPr lang="tr-TR" sz="1600" dirty="0">
                <a:solidFill>
                  <a:schemeClr val="bg1">
                    <a:lumMod val="65000"/>
                  </a:schemeClr>
                </a:solidFill>
                <a:effectLst/>
              </a:rPr>
            </a:br>
            <a:r>
              <a:rPr lang="tr-TR" sz="1600" b="1" dirty="0">
                <a:solidFill>
                  <a:schemeClr val="bg1">
                    <a:lumMod val="65000"/>
                  </a:schemeClr>
                </a:solidFill>
                <a:effectLst/>
              </a:rPr>
              <a:t>YEMİNLİ MALİ </a:t>
            </a:r>
            <a:r>
              <a:rPr lang="tr-TR" sz="1600" b="1" dirty="0" smtClean="0">
                <a:solidFill>
                  <a:schemeClr val="bg1">
                    <a:lumMod val="65000"/>
                  </a:schemeClr>
                </a:solidFill>
                <a:effectLst/>
              </a:rPr>
              <a:t>MÜŞAVİR</a:t>
            </a:r>
            <a:endParaRPr lang="tr-TR" sz="1600" dirty="0">
              <a:solidFill>
                <a:schemeClr val="bg1">
                  <a:lumMod val="65000"/>
                </a:schemeClr>
              </a:solidFill>
            </a:endParaRPr>
          </a:p>
        </p:txBody>
      </p:sp>
      <p:pic>
        <p:nvPicPr>
          <p:cNvPr id="1036"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00"/>
                    </a14:imgEffect>
                    <a14:imgEffect>
                      <a14:saturation sat="120000"/>
                    </a14:imgEffect>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0" y="6300077"/>
            <a:ext cx="680530" cy="4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a:xfrm>
            <a:off x="11989419" y="6358365"/>
            <a:ext cx="504056" cy="356343"/>
          </a:xfrm>
        </p:spPr>
        <p:txBody>
          <a:bodyPr/>
          <a:lstStyle/>
          <a:p>
            <a:pPr algn="ctr"/>
            <a:fld id="{28140BBF-EAB7-43D1-8B4A-9990D3932DF5}" type="slidenum">
              <a:rPr lang="tr-TR" sz="2000" b="1" smtClean="0">
                <a:solidFill>
                  <a:schemeClr val="bg2">
                    <a:lumMod val="25000"/>
                  </a:schemeClr>
                </a:solidFill>
                <a:latin typeface="Calibri" pitchFamily="34" charset="0"/>
                <a:cs typeface="Calibri" pitchFamily="34" charset="0"/>
              </a:rPr>
              <a:pPr algn="ctr"/>
              <a:t>36</a:t>
            </a:fld>
            <a:endParaRPr lang="tr-TR" sz="2000" b="1" dirty="0">
              <a:solidFill>
                <a:schemeClr val="bg2">
                  <a:lumMod val="25000"/>
                </a:schemeClr>
              </a:solidFill>
              <a:latin typeface="Calibri" pitchFamily="34" charset="0"/>
              <a:cs typeface="Calibri" pitchFamily="34" charset="0"/>
            </a:endParaRPr>
          </a:p>
        </p:txBody>
      </p:sp>
      <p:sp>
        <p:nvSpPr>
          <p:cNvPr id="9" name="Metin kutusu 8"/>
          <p:cNvSpPr txBox="1"/>
          <p:nvPr/>
        </p:nvSpPr>
        <p:spPr>
          <a:xfrm>
            <a:off x="972195" y="521692"/>
            <a:ext cx="9769122" cy="5262979"/>
          </a:xfrm>
          <a:prstGeom prst="rect">
            <a:avLst/>
          </a:prstGeom>
          <a:noFill/>
        </p:spPr>
        <p:txBody>
          <a:bodyPr wrap="square" rtlCol="0">
            <a:spAutoFit/>
          </a:bodyPr>
          <a:lstStyle/>
          <a:p>
            <a:r>
              <a:rPr lang="tr-TR" sz="2400" b="1" dirty="0" smtClean="0">
                <a:solidFill>
                  <a:schemeClr val="accent5">
                    <a:lumMod val="75000"/>
                  </a:schemeClr>
                </a:solidFill>
                <a:latin typeface="Times New Roman" pitchFamily="18" charset="0"/>
                <a:cs typeface="Times New Roman" pitchFamily="18" charset="0"/>
              </a:rPr>
              <a:t>391</a:t>
            </a:r>
            <a:r>
              <a:rPr lang="tr-TR" sz="2400" b="1" dirty="0">
                <a:solidFill>
                  <a:schemeClr val="accent5">
                    <a:lumMod val="75000"/>
                  </a:schemeClr>
                </a:solidFill>
                <a:latin typeface="Times New Roman" pitchFamily="18" charset="0"/>
                <a:cs typeface="Times New Roman" pitchFamily="18" charset="0"/>
              </a:rPr>
              <a:t>. HESAPLANAN KDV HESABI</a:t>
            </a:r>
            <a:r>
              <a:rPr lang="tr-TR" sz="2400" b="1" dirty="0" smtClean="0">
                <a:solidFill>
                  <a:schemeClr val="accent5">
                    <a:lumMod val="75000"/>
                  </a:schemeClr>
                </a:solidFill>
                <a:latin typeface="Times New Roman" pitchFamily="18" charset="0"/>
                <a:cs typeface="Times New Roman" pitchFamily="18" charset="0"/>
              </a:rPr>
              <a:t>:</a:t>
            </a:r>
          </a:p>
          <a:p>
            <a:endParaRPr lang="tr-TR" sz="2400" b="1" dirty="0">
              <a:solidFill>
                <a:schemeClr val="accent5">
                  <a:lumMod val="75000"/>
                </a:schemeClr>
              </a:solidFill>
              <a:latin typeface="Times New Roman" pitchFamily="18" charset="0"/>
              <a:cs typeface="Times New Roman" pitchFamily="18" charset="0"/>
            </a:endParaRPr>
          </a:p>
          <a:p>
            <a:pPr marL="342900" indent="-342900">
              <a:buFontTx/>
              <a:buChar char="-"/>
            </a:pPr>
            <a:r>
              <a:rPr lang="tr-TR" sz="2400" dirty="0" smtClean="0">
                <a:solidFill>
                  <a:schemeClr val="tx1">
                    <a:lumMod val="50000"/>
                  </a:schemeClr>
                </a:solidFill>
              </a:rPr>
              <a:t>Hesaplanan </a:t>
            </a:r>
            <a:r>
              <a:rPr lang="tr-TR" sz="2400" dirty="0">
                <a:solidFill>
                  <a:schemeClr val="tx1">
                    <a:lumMod val="50000"/>
                  </a:schemeClr>
                </a:solidFill>
              </a:rPr>
              <a:t>Katma Değer Vergisi bu hesabın alacağına kaydedilmiş mi? Düzeltmeler bu hesabın borcuna kaydedilmiş mi? Kontrol ediniz</a:t>
            </a:r>
          </a:p>
          <a:p>
            <a:pPr marL="342900" indent="-342900">
              <a:buFontTx/>
              <a:buChar char="-"/>
            </a:pPr>
            <a:r>
              <a:rPr lang="tr-TR" sz="2400" dirty="0" smtClean="0">
                <a:solidFill>
                  <a:schemeClr val="tx1">
                    <a:lumMod val="50000"/>
                  </a:schemeClr>
                </a:solidFill>
              </a:rPr>
              <a:t>Vergilendirme </a:t>
            </a:r>
            <a:r>
              <a:rPr lang="tr-TR" sz="2400" dirty="0">
                <a:solidFill>
                  <a:schemeClr val="tx1">
                    <a:lumMod val="50000"/>
                  </a:schemeClr>
                </a:solidFill>
              </a:rPr>
              <a:t>dönemi sonunda 391 HESAPLANACAK KDV, hesabındaki alacak bakiyesini 190 DEVREDEN KDV ve 191 İNDİRİLECEK KDV hesapları ile karşılaştırınız.</a:t>
            </a:r>
          </a:p>
          <a:p>
            <a:pPr marL="342900" indent="-342900">
              <a:buFontTx/>
              <a:buChar char="-"/>
            </a:pPr>
            <a:r>
              <a:rPr lang="tr-TR" sz="2400" dirty="0" smtClean="0">
                <a:solidFill>
                  <a:schemeClr val="tx1">
                    <a:lumMod val="50000"/>
                  </a:schemeClr>
                </a:solidFill>
              </a:rPr>
              <a:t>Döneminde </a:t>
            </a:r>
            <a:r>
              <a:rPr lang="tr-TR" sz="2400" dirty="0">
                <a:solidFill>
                  <a:schemeClr val="tx1">
                    <a:lumMod val="50000"/>
                  </a:schemeClr>
                </a:solidFill>
              </a:rPr>
              <a:t>beyan edilmeyen hesaplanan KDV’nin sonraki bir dönemde beyan edilerek ödenmesi muhtemel bir incelemede mükellefin cezai sorumluluğunu ortadan kaldırmamaktadır. İnceleme elemanı bu gibi durumlarda öncelikle döneminde beyan edilerek ödenmemiş vergi aslının inceleme tarihine kadar gecikme faizini hesaplamaktadır. Sonradan ödemiş olduğumuz KDV’ni vergi aslı borcumuza mahsup etmektedir. Gecikme faizini ise mükellef ödemek zorunda kalmaktadır</a:t>
            </a:r>
            <a:r>
              <a:rPr lang="tr-TR" sz="2400" dirty="0" smtClean="0">
                <a:solidFill>
                  <a:schemeClr val="tx1">
                    <a:lumMod val="50000"/>
                  </a:schemeClr>
                </a:solidFill>
              </a:rPr>
              <a:t>.</a:t>
            </a:r>
            <a:endParaRPr lang="tr-TR" sz="2400" dirty="0">
              <a:solidFill>
                <a:schemeClr val="tx1">
                  <a:lumMod val="50000"/>
                </a:schemeClr>
              </a:solidFill>
            </a:endParaRPr>
          </a:p>
        </p:txBody>
      </p:sp>
    </p:spTree>
    <p:extLst>
      <p:ext uri="{BB962C8B-B14F-4D97-AF65-F5344CB8AC3E}">
        <p14:creationId xmlns:p14="http://schemas.microsoft.com/office/powerpoint/2010/main" val="3322992397"/>
      </p:ext>
    </p:extLst>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B4E1F9"/>
            </a:gs>
            <a:gs pos="0">
              <a:schemeClr val="tx2">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69595" y="6324571"/>
            <a:ext cx="2232247" cy="471624"/>
          </a:xfrm>
        </p:spPr>
        <p:txBody>
          <a:bodyPr>
            <a:normAutofit fontScale="90000"/>
          </a:bodyPr>
          <a:lstStyle/>
          <a:p>
            <a:pPr algn="ctr"/>
            <a:r>
              <a:rPr lang="tr-TR" sz="1600" b="1" dirty="0">
                <a:solidFill>
                  <a:schemeClr val="bg1">
                    <a:lumMod val="65000"/>
                  </a:schemeClr>
                </a:solidFill>
                <a:effectLst/>
              </a:rPr>
              <a:t>MESUT YİĞİT</a:t>
            </a:r>
            <a:r>
              <a:rPr lang="tr-TR" sz="1600" dirty="0">
                <a:solidFill>
                  <a:schemeClr val="bg1">
                    <a:lumMod val="65000"/>
                  </a:schemeClr>
                </a:solidFill>
                <a:effectLst/>
              </a:rPr>
              <a:t/>
            </a:r>
            <a:br>
              <a:rPr lang="tr-TR" sz="1600" dirty="0">
                <a:solidFill>
                  <a:schemeClr val="bg1">
                    <a:lumMod val="65000"/>
                  </a:schemeClr>
                </a:solidFill>
                <a:effectLst/>
              </a:rPr>
            </a:br>
            <a:r>
              <a:rPr lang="tr-TR" sz="1600" b="1" dirty="0">
                <a:solidFill>
                  <a:schemeClr val="bg1">
                    <a:lumMod val="65000"/>
                  </a:schemeClr>
                </a:solidFill>
                <a:effectLst/>
              </a:rPr>
              <a:t>YEMİNLİ MALİ </a:t>
            </a:r>
            <a:r>
              <a:rPr lang="tr-TR" sz="1600" b="1" dirty="0" smtClean="0">
                <a:solidFill>
                  <a:schemeClr val="bg1">
                    <a:lumMod val="65000"/>
                  </a:schemeClr>
                </a:solidFill>
                <a:effectLst/>
              </a:rPr>
              <a:t>MÜŞAVİR</a:t>
            </a:r>
            <a:endParaRPr lang="tr-TR" sz="1600" dirty="0">
              <a:solidFill>
                <a:schemeClr val="bg1">
                  <a:lumMod val="65000"/>
                </a:schemeClr>
              </a:solidFill>
            </a:endParaRPr>
          </a:p>
        </p:txBody>
      </p:sp>
      <p:pic>
        <p:nvPicPr>
          <p:cNvPr id="1036"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00"/>
                    </a14:imgEffect>
                    <a14:imgEffect>
                      <a14:saturation sat="120000"/>
                    </a14:imgEffect>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0" y="6300077"/>
            <a:ext cx="680530" cy="4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a:xfrm>
            <a:off x="11989419" y="6358365"/>
            <a:ext cx="504056" cy="356343"/>
          </a:xfrm>
        </p:spPr>
        <p:txBody>
          <a:bodyPr/>
          <a:lstStyle/>
          <a:p>
            <a:pPr algn="ctr"/>
            <a:fld id="{28140BBF-EAB7-43D1-8B4A-9990D3932DF5}" type="slidenum">
              <a:rPr lang="tr-TR" sz="2000" b="1" smtClean="0">
                <a:solidFill>
                  <a:schemeClr val="bg2">
                    <a:lumMod val="25000"/>
                  </a:schemeClr>
                </a:solidFill>
                <a:latin typeface="Calibri" pitchFamily="34" charset="0"/>
                <a:cs typeface="Calibri" pitchFamily="34" charset="0"/>
              </a:rPr>
              <a:pPr algn="ctr"/>
              <a:t>37</a:t>
            </a:fld>
            <a:endParaRPr lang="tr-TR" sz="2000" b="1" dirty="0">
              <a:solidFill>
                <a:schemeClr val="bg2">
                  <a:lumMod val="25000"/>
                </a:schemeClr>
              </a:solidFill>
              <a:latin typeface="Calibri" pitchFamily="34" charset="0"/>
              <a:cs typeface="Calibri" pitchFamily="34" charset="0"/>
            </a:endParaRPr>
          </a:p>
        </p:txBody>
      </p:sp>
      <p:sp>
        <p:nvSpPr>
          <p:cNvPr id="9" name="Metin kutusu 8"/>
          <p:cNvSpPr txBox="1"/>
          <p:nvPr/>
        </p:nvSpPr>
        <p:spPr>
          <a:xfrm>
            <a:off x="972195" y="521692"/>
            <a:ext cx="10945216" cy="5632311"/>
          </a:xfrm>
          <a:prstGeom prst="rect">
            <a:avLst/>
          </a:prstGeom>
          <a:noFill/>
        </p:spPr>
        <p:txBody>
          <a:bodyPr wrap="square" rtlCol="0">
            <a:spAutoFit/>
          </a:bodyPr>
          <a:lstStyle/>
          <a:p>
            <a:r>
              <a:rPr lang="tr-TR" sz="2400" b="1" dirty="0" smtClean="0">
                <a:solidFill>
                  <a:schemeClr val="accent5">
                    <a:lumMod val="75000"/>
                  </a:schemeClr>
                </a:solidFill>
                <a:latin typeface="Times New Roman" pitchFamily="18" charset="0"/>
                <a:cs typeface="Times New Roman" pitchFamily="18" charset="0"/>
              </a:rPr>
              <a:t>500</a:t>
            </a:r>
            <a:r>
              <a:rPr lang="tr-TR" sz="2400" b="1" dirty="0">
                <a:solidFill>
                  <a:schemeClr val="accent5">
                    <a:lumMod val="75000"/>
                  </a:schemeClr>
                </a:solidFill>
                <a:latin typeface="Times New Roman" pitchFamily="18" charset="0"/>
                <a:cs typeface="Times New Roman" pitchFamily="18" charset="0"/>
              </a:rPr>
              <a:t>. SERMAYE HESABI:</a:t>
            </a:r>
          </a:p>
          <a:p>
            <a:pPr marL="342900" indent="-342900">
              <a:buFontTx/>
              <a:buChar char="-"/>
            </a:pPr>
            <a:r>
              <a:rPr lang="tr-TR" sz="2400" dirty="0" smtClean="0">
                <a:solidFill>
                  <a:schemeClr val="tx1">
                    <a:lumMod val="50000"/>
                  </a:schemeClr>
                </a:solidFill>
              </a:rPr>
              <a:t>Bu </a:t>
            </a:r>
            <a:r>
              <a:rPr lang="tr-TR" sz="2400" dirty="0">
                <a:solidFill>
                  <a:schemeClr val="tx1">
                    <a:lumMod val="50000"/>
                  </a:schemeClr>
                </a:solidFill>
              </a:rPr>
              <a:t>hesabı, bir önceki yıl ile karşılaştırmalı olarak dökümünü </a:t>
            </a:r>
            <a:r>
              <a:rPr lang="tr-TR" sz="2400" dirty="0" smtClean="0">
                <a:solidFill>
                  <a:schemeClr val="tx1">
                    <a:lumMod val="50000"/>
                  </a:schemeClr>
                </a:solidFill>
              </a:rPr>
              <a:t>yapınız.</a:t>
            </a:r>
            <a:endParaRPr lang="tr-TR" sz="2400" dirty="0">
              <a:solidFill>
                <a:schemeClr val="tx1">
                  <a:lumMod val="50000"/>
                </a:schemeClr>
              </a:solidFill>
            </a:endParaRPr>
          </a:p>
          <a:p>
            <a:pPr marL="342900" indent="-342900">
              <a:buFontTx/>
              <a:buChar char="-"/>
            </a:pPr>
            <a:r>
              <a:rPr lang="tr-TR" sz="2400" dirty="0" smtClean="0">
                <a:solidFill>
                  <a:schemeClr val="tx1">
                    <a:lumMod val="50000"/>
                  </a:schemeClr>
                </a:solidFill>
              </a:rPr>
              <a:t>Firmanın </a:t>
            </a:r>
            <a:r>
              <a:rPr lang="tr-TR" sz="2400" dirty="0">
                <a:solidFill>
                  <a:schemeClr val="tx1">
                    <a:lumMod val="50000"/>
                  </a:schemeClr>
                </a:solidFill>
              </a:rPr>
              <a:t>kayıtlı sermayesi ana sözleşmede belirtilen hususlara uygun </a:t>
            </a:r>
            <a:r>
              <a:rPr lang="tr-TR" sz="2400" dirty="0" smtClean="0">
                <a:solidFill>
                  <a:schemeClr val="tx1">
                    <a:lumMod val="50000"/>
                  </a:schemeClr>
                </a:solidFill>
              </a:rPr>
              <a:t>mudur</a:t>
            </a:r>
            <a:r>
              <a:rPr lang="tr-TR" sz="2400" dirty="0">
                <a:solidFill>
                  <a:schemeClr val="tx1">
                    <a:lumMod val="50000"/>
                  </a:schemeClr>
                </a:solidFill>
              </a:rPr>
              <a:t>?</a:t>
            </a:r>
          </a:p>
          <a:p>
            <a:pPr marL="342900" indent="-342900">
              <a:buFontTx/>
              <a:buChar char="-"/>
            </a:pPr>
            <a:r>
              <a:rPr lang="tr-TR" sz="2400" dirty="0" smtClean="0">
                <a:solidFill>
                  <a:schemeClr val="tx1">
                    <a:lumMod val="50000"/>
                  </a:schemeClr>
                </a:solidFill>
              </a:rPr>
              <a:t>Bu hususları, </a:t>
            </a:r>
            <a:r>
              <a:rPr lang="tr-TR" sz="2400" dirty="0">
                <a:solidFill>
                  <a:schemeClr val="tx1">
                    <a:lumMod val="50000"/>
                  </a:schemeClr>
                </a:solidFill>
              </a:rPr>
              <a:t>Yönetim kurulu ve Genel Kurul Karar defterlerinden, Ticaret Sicil Gazetelerinden kontrol ediniz.</a:t>
            </a:r>
          </a:p>
          <a:p>
            <a:pPr marL="342900" indent="-342900">
              <a:buFontTx/>
              <a:buChar char="-"/>
            </a:pPr>
            <a:r>
              <a:rPr lang="tr-TR" sz="2400" dirty="0" smtClean="0">
                <a:solidFill>
                  <a:schemeClr val="tx1">
                    <a:lumMod val="50000"/>
                  </a:schemeClr>
                </a:solidFill>
              </a:rPr>
              <a:t>Sermaye </a:t>
            </a:r>
            <a:r>
              <a:rPr lang="tr-TR" sz="2400" dirty="0">
                <a:solidFill>
                  <a:schemeClr val="tx1">
                    <a:lumMod val="50000"/>
                  </a:schemeClr>
                </a:solidFill>
              </a:rPr>
              <a:t>artışlarını banka, kasa girişleri ile kontrol ediniz. Defteri Kebirde yapılan kayıtları kontrol ediniz.</a:t>
            </a:r>
          </a:p>
          <a:p>
            <a:pPr marL="342900" indent="-342900">
              <a:buFontTx/>
              <a:buChar char="-"/>
            </a:pPr>
            <a:r>
              <a:rPr lang="tr-TR" sz="2400" dirty="0" smtClean="0">
                <a:solidFill>
                  <a:schemeClr val="tx1">
                    <a:lumMod val="50000"/>
                  </a:schemeClr>
                </a:solidFill>
              </a:rPr>
              <a:t>Varsa </a:t>
            </a:r>
            <a:r>
              <a:rPr lang="tr-TR" sz="2400" dirty="0">
                <a:solidFill>
                  <a:schemeClr val="tx1">
                    <a:lumMod val="50000"/>
                  </a:schemeClr>
                </a:solidFill>
              </a:rPr>
              <a:t>ödenmemiş sermaye paylarını araştırınız.</a:t>
            </a:r>
          </a:p>
          <a:p>
            <a:pPr marL="342900" indent="-342900">
              <a:buFontTx/>
              <a:buChar char="-"/>
            </a:pPr>
            <a:r>
              <a:rPr lang="tr-TR" sz="2400" dirty="0" smtClean="0">
                <a:solidFill>
                  <a:schemeClr val="tx1">
                    <a:lumMod val="50000"/>
                  </a:schemeClr>
                </a:solidFill>
              </a:rPr>
              <a:t>Şirketin </a:t>
            </a:r>
            <a:r>
              <a:rPr lang="tr-TR" sz="2400" dirty="0">
                <a:solidFill>
                  <a:schemeClr val="tx1">
                    <a:lumMod val="50000"/>
                  </a:schemeClr>
                </a:solidFill>
              </a:rPr>
              <a:t>sermaye artırımına gidilebilmesi için bilançodaki Öz kaynakların 2/3 nün yitirilmediğini kontrol ediniz.</a:t>
            </a:r>
          </a:p>
          <a:p>
            <a:pPr marL="342900" indent="-342900">
              <a:buFontTx/>
              <a:buChar char="-"/>
            </a:pPr>
            <a:r>
              <a:rPr lang="tr-TR" sz="2400" dirty="0" smtClean="0">
                <a:solidFill>
                  <a:schemeClr val="tx1">
                    <a:lumMod val="50000"/>
                  </a:schemeClr>
                </a:solidFill>
              </a:rPr>
              <a:t>Öz kaynakların </a:t>
            </a:r>
            <a:r>
              <a:rPr lang="tr-TR" sz="2400" dirty="0">
                <a:solidFill>
                  <a:schemeClr val="tx1">
                    <a:lumMod val="50000"/>
                  </a:schemeClr>
                </a:solidFill>
              </a:rPr>
              <a:t>2/3 nün yitirilmesi durumunda genel kurul kararıyla ortaklar tarafından karşılanması sağlanmış mı?</a:t>
            </a:r>
          </a:p>
          <a:p>
            <a:pPr marL="342900" indent="-342900">
              <a:buFontTx/>
              <a:buChar char="-"/>
            </a:pPr>
            <a:r>
              <a:rPr lang="tr-TR" sz="2400" dirty="0" smtClean="0">
                <a:solidFill>
                  <a:schemeClr val="tx1">
                    <a:lumMod val="50000"/>
                  </a:schemeClr>
                </a:solidFill>
              </a:rPr>
              <a:t>Sermayede </a:t>
            </a:r>
            <a:r>
              <a:rPr lang="tr-TR" sz="2400" dirty="0">
                <a:solidFill>
                  <a:schemeClr val="tx1">
                    <a:lumMod val="50000"/>
                  </a:schemeClr>
                </a:solidFill>
              </a:rPr>
              <a:t>azalma var mı?</a:t>
            </a:r>
          </a:p>
          <a:p>
            <a:pPr marL="342900" indent="-342900">
              <a:buFontTx/>
              <a:buChar char="-"/>
            </a:pPr>
            <a:r>
              <a:rPr lang="tr-TR" sz="2400" dirty="0" smtClean="0">
                <a:solidFill>
                  <a:schemeClr val="tx1">
                    <a:lumMod val="50000"/>
                  </a:schemeClr>
                </a:solidFill>
              </a:rPr>
              <a:t>Cevabınız </a:t>
            </a:r>
            <a:r>
              <a:rPr lang="tr-TR" sz="2400" dirty="0">
                <a:solidFill>
                  <a:schemeClr val="tx1">
                    <a:lumMod val="50000"/>
                  </a:schemeClr>
                </a:solidFill>
              </a:rPr>
              <a:t>evet ise, azalmanın nedenlerini araştırınız. Yönetim kurulu kararı ile kontrol ediniz</a:t>
            </a:r>
            <a:r>
              <a:rPr lang="tr-TR" sz="2400" dirty="0" smtClean="0">
                <a:solidFill>
                  <a:schemeClr val="tx1">
                    <a:lumMod val="50000"/>
                  </a:schemeClr>
                </a:solidFill>
              </a:rPr>
              <a:t>.</a:t>
            </a:r>
            <a:endParaRPr lang="tr-TR" sz="2400" dirty="0">
              <a:solidFill>
                <a:schemeClr val="tx1">
                  <a:lumMod val="50000"/>
                </a:schemeClr>
              </a:solidFill>
            </a:endParaRPr>
          </a:p>
        </p:txBody>
      </p:sp>
    </p:spTree>
    <p:extLst>
      <p:ext uri="{BB962C8B-B14F-4D97-AF65-F5344CB8AC3E}">
        <p14:creationId xmlns:p14="http://schemas.microsoft.com/office/powerpoint/2010/main" val="3278797661"/>
      </p:ext>
    </p:extLst>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B4E1F9"/>
            </a:gs>
            <a:gs pos="0">
              <a:schemeClr val="tx2">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69595" y="6324571"/>
            <a:ext cx="2232247" cy="471624"/>
          </a:xfrm>
        </p:spPr>
        <p:txBody>
          <a:bodyPr>
            <a:normAutofit fontScale="90000"/>
          </a:bodyPr>
          <a:lstStyle/>
          <a:p>
            <a:pPr algn="ctr"/>
            <a:r>
              <a:rPr lang="tr-TR" sz="1600" b="1" dirty="0">
                <a:solidFill>
                  <a:schemeClr val="bg1">
                    <a:lumMod val="65000"/>
                  </a:schemeClr>
                </a:solidFill>
                <a:effectLst/>
              </a:rPr>
              <a:t>MESUT YİĞİT</a:t>
            </a:r>
            <a:r>
              <a:rPr lang="tr-TR" sz="1600" dirty="0">
                <a:solidFill>
                  <a:schemeClr val="bg1">
                    <a:lumMod val="65000"/>
                  </a:schemeClr>
                </a:solidFill>
                <a:effectLst/>
              </a:rPr>
              <a:t/>
            </a:r>
            <a:br>
              <a:rPr lang="tr-TR" sz="1600" dirty="0">
                <a:solidFill>
                  <a:schemeClr val="bg1">
                    <a:lumMod val="65000"/>
                  </a:schemeClr>
                </a:solidFill>
                <a:effectLst/>
              </a:rPr>
            </a:br>
            <a:r>
              <a:rPr lang="tr-TR" sz="1600" b="1" dirty="0">
                <a:solidFill>
                  <a:schemeClr val="bg1">
                    <a:lumMod val="65000"/>
                  </a:schemeClr>
                </a:solidFill>
                <a:effectLst/>
              </a:rPr>
              <a:t>YEMİNLİ MALİ </a:t>
            </a:r>
            <a:r>
              <a:rPr lang="tr-TR" sz="1600" b="1" dirty="0" smtClean="0">
                <a:solidFill>
                  <a:schemeClr val="bg1">
                    <a:lumMod val="65000"/>
                  </a:schemeClr>
                </a:solidFill>
                <a:effectLst/>
              </a:rPr>
              <a:t>MÜŞAVİR</a:t>
            </a:r>
            <a:endParaRPr lang="tr-TR" sz="1600" dirty="0">
              <a:solidFill>
                <a:schemeClr val="bg1">
                  <a:lumMod val="65000"/>
                </a:schemeClr>
              </a:solidFill>
            </a:endParaRPr>
          </a:p>
        </p:txBody>
      </p:sp>
      <p:pic>
        <p:nvPicPr>
          <p:cNvPr id="1036"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00"/>
                    </a14:imgEffect>
                    <a14:imgEffect>
                      <a14:saturation sat="120000"/>
                    </a14:imgEffect>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0" y="6300077"/>
            <a:ext cx="680530" cy="4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a:xfrm>
            <a:off x="11989419" y="6358365"/>
            <a:ext cx="504056" cy="356343"/>
          </a:xfrm>
        </p:spPr>
        <p:txBody>
          <a:bodyPr/>
          <a:lstStyle/>
          <a:p>
            <a:pPr algn="ctr"/>
            <a:fld id="{28140BBF-EAB7-43D1-8B4A-9990D3932DF5}" type="slidenum">
              <a:rPr lang="tr-TR" sz="2000" b="1" smtClean="0">
                <a:solidFill>
                  <a:schemeClr val="bg2">
                    <a:lumMod val="25000"/>
                  </a:schemeClr>
                </a:solidFill>
                <a:latin typeface="Calibri" pitchFamily="34" charset="0"/>
                <a:cs typeface="Calibri" pitchFamily="34" charset="0"/>
              </a:rPr>
              <a:pPr algn="ctr"/>
              <a:t>38</a:t>
            </a:fld>
            <a:endParaRPr lang="tr-TR" sz="2000" b="1" dirty="0">
              <a:solidFill>
                <a:schemeClr val="bg2">
                  <a:lumMod val="25000"/>
                </a:schemeClr>
              </a:solidFill>
              <a:latin typeface="Calibri" pitchFamily="34" charset="0"/>
              <a:cs typeface="Calibri" pitchFamily="34" charset="0"/>
            </a:endParaRPr>
          </a:p>
        </p:txBody>
      </p:sp>
      <p:sp>
        <p:nvSpPr>
          <p:cNvPr id="9" name="Metin kutusu 8"/>
          <p:cNvSpPr txBox="1"/>
          <p:nvPr/>
        </p:nvSpPr>
        <p:spPr>
          <a:xfrm>
            <a:off x="972195" y="521692"/>
            <a:ext cx="10945216" cy="5539978"/>
          </a:xfrm>
          <a:prstGeom prst="rect">
            <a:avLst/>
          </a:prstGeom>
          <a:noFill/>
        </p:spPr>
        <p:txBody>
          <a:bodyPr wrap="square" rtlCol="0">
            <a:spAutoFit/>
          </a:bodyPr>
          <a:lstStyle/>
          <a:p>
            <a:r>
              <a:rPr lang="tr-TR" sz="2400" b="1" dirty="0" smtClean="0">
                <a:solidFill>
                  <a:schemeClr val="accent5">
                    <a:lumMod val="75000"/>
                  </a:schemeClr>
                </a:solidFill>
                <a:latin typeface="Times New Roman" pitchFamily="18" charset="0"/>
                <a:cs typeface="Times New Roman" pitchFamily="18" charset="0"/>
              </a:rPr>
              <a:t>549</a:t>
            </a:r>
            <a:r>
              <a:rPr lang="tr-TR" sz="2400" b="1" dirty="0">
                <a:solidFill>
                  <a:schemeClr val="accent5">
                    <a:lumMod val="75000"/>
                  </a:schemeClr>
                </a:solidFill>
                <a:latin typeface="Times New Roman" pitchFamily="18" charset="0"/>
                <a:cs typeface="Times New Roman" pitchFamily="18" charset="0"/>
              </a:rPr>
              <a:t>. ÖZEL FONLAR HESABI:</a:t>
            </a:r>
          </a:p>
          <a:p>
            <a:pPr marL="342900" indent="-342900">
              <a:buFontTx/>
              <a:buChar char="-"/>
            </a:pPr>
            <a:r>
              <a:rPr lang="tr-TR" sz="2200" dirty="0" smtClean="0">
                <a:solidFill>
                  <a:schemeClr val="tx1">
                    <a:lumMod val="50000"/>
                  </a:schemeClr>
                </a:solidFill>
              </a:rPr>
              <a:t>Satış </a:t>
            </a:r>
            <a:r>
              <a:rPr lang="tr-TR" sz="2200" dirty="0">
                <a:solidFill>
                  <a:schemeClr val="tx1">
                    <a:lumMod val="50000"/>
                  </a:schemeClr>
                </a:solidFill>
              </a:rPr>
              <a:t>bedeli yenileme fonunda tutulan iktisadi kıymet VUK.328 Md uyarınca amortismana tabi tutulmuş mu?</a:t>
            </a:r>
          </a:p>
          <a:p>
            <a:pPr marL="342900" indent="-342900">
              <a:buFontTx/>
              <a:buChar char="-"/>
            </a:pPr>
            <a:r>
              <a:rPr lang="tr-TR" sz="2200" dirty="0" smtClean="0">
                <a:solidFill>
                  <a:schemeClr val="tx1">
                    <a:lumMod val="50000"/>
                  </a:schemeClr>
                </a:solidFill>
              </a:rPr>
              <a:t>Bu </a:t>
            </a:r>
            <a:r>
              <a:rPr lang="tr-TR" sz="2200" dirty="0">
                <a:solidFill>
                  <a:schemeClr val="tx1">
                    <a:lumMod val="50000"/>
                  </a:schemeClr>
                </a:solidFill>
              </a:rPr>
              <a:t>hesapta amortismana tabi olmayan iktisadi kıymet satışından elde edilen hasılatlar mevcut mu?</a:t>
            </a:r>
          </a:p>
          <a:p>
            <a:pPr marL="342900" indent="-342900">
              <a:buFontTx/>
              <a:buChar char="-"/>
            </a:pPr>
            <a:r>
              <a:rPr lang="tr-TR" sz="2200" dirty="0" smtClean="0">
                <a:solidFill>
                  <a:schemeClr val="tx1">
                    <a:lumMod val="50000"/>
                  </a:schemeClr>
                </a:solidFill>
              </a:rPr>
              <a:t>Cevabınız </a:t>
            </a:r>
            <a:r>
              <a:rPr lang="tr-TR" sz="2200" dirty="0">
                <a:solidFill>
                  <a:schemeClr val="tx1">
                    <a:lumMod val="50000"/>
                  </a:schemeClr>
                </a:solidFill>
              </a:rPr>
              <a:t>evet ise, Gerekli olan notları alınız.</a:t>
            </a:r>
          </a:p>
          <a:p>
            <a:pPr marL="342900" indent="-342900">
              <a:buFontTx/>
              <a:buChar char="-"/>
            </a:pPr>
            <a:r>
              <a:rPr lang="tr-TR" sz="2200" dirty="0" smtClean="0">
                <a:solidFill>
                  <a:schemeClr val="tx1">
                    <a:lumMod val="50000"/>
                  </a:schemeClr>
                </a:solidFill>
              </a:rPr>
              <a:t>Satılan </a:t>
            </a:r>
            <a:r>
              <a:rPr lang="tr-TR" sz="2200" dirty="0">
                <a:solidFill>
                  <a:schemeClr val="tx1">
                    <a:lumMod val="50000"/>
                  </a:schemeClr>
                </a:solidFill>
              </a:rPr>
              <a:t>Amortismana tabi iktisadi kıymetin yenilenmesinin işletmenin faaliyetini yürütebilmesi için zorunlu olması veya işletmeyi yönetenlerce bu konuda karar vermiş olması ve yenileme için işlemlere başlanmış olması koşullarından herhangi biri mevcut mudur? Ve alınmış olan karar, karar defterinde kayıtlı mıdır?</a:t>
            </a:r>
          </a:p>
          <a:p>
            <a:pPr marL="342900" indent="-342900">
              <a:buFontTx/>
              <a:buChar char="-"/>
            </a:pPr>
            <a:r>
              <a:rPr lang="tr-TR" sz="2200" dirty="0" smtClean="0">
                <a:solidFill>
                  <a:schemeClr val="tx1">
                    <a:lumMod val="50000"/>
                  </a:schemeClr>
                </a:solidFill>
              </a:rPr>
              <a:t>Cevabınız </a:t>
            </a:r>
            <a:r>
              <a:rPr lang="tr-TR" sz="2200" dirty="0">
                <a:solidFill>
                  <a:schemeClr val="tx1">
                    <a:lumMod val="50000"/>
                  </a:schemeClr>
                </a:solidFill>
              </a:rPr>
              <a:t>hayır ise, fonu iptal ettiriniz, fonu gelir ve kurumlar vergisi matrahlarına ilave ederek gerekli olan notları alınız.</a:t>
            </a:r>
          </a:p>
          <a:p>
            <a:pPr marL="342900" indent="-342900">
              <a:buFontTx/>
              <a:buChar char="-"/>
            </a:pPr>
            <a:r>
              <a:rPr lang="tr-TR" sz="2200" dirty="0" smtClean="0">
                <a:solidFill>
                  <a:schemeClr val="tx1">
                    <a:lumMod val="50000"/>
                  </a:schemeClr>
                </a:solidFill>
              </a:rPr>
              <a:t>Satılan </a:t>
            </a:r>
            <a:r>
              <a:rPr lang="tr-TR" sz="2200" dirty="0">
                <a:solidFill>
                  <a:schemeClr val="tx1">
                    <a:lumMod val="50000"/>
                  </a:schemeClr>
                </a:solidFill>
              </a:rPr>
              <a:t>amortismana tabi iktisadi kıymet yerine yenisi alınan amortismana tabi iktisadi kıymet satılan ile aynı nitelikte midir?</a:t>
            </a:r>
          </a:p>
          <a:p>
            <a:pPr marL="342900" indent="-342900">
              <a:buFontTx/>
              <a:buChar char="-"/>
            </a:pPr>
            <a:r>
              <a:rPr lang="tr-TR" sz="2200" dirty="0" smtClean="0">
                <a:solidFill>
                  <a:schemeClr val="tx1">
                    <a:lumMod val="50000"/>
                  </a:schemeClr>
                </a:solidFill>
              </a:rPr>
              <a:t>Cevabınız </a:t>
            </a:r>
            <a:r>
              <a:rPr lang="tr-TR" sz="2200" dirty="0">
                <a:solidFill>
                  <a:schemeClr val="tx1">
                    <a:lumMod val="50000"/>
                  </a:schemeClr>
                </a:solidFill>
              </a:rPr>
              <a:t>hayır ise, fonu iptal ettiriniz, fonu gelir ve kurumlar vergisi matrahlarına ilave ederek gerekli olan notları alınız</a:t>
            </a:r>
            <a:r>
              <a:rPr lang="tr-TR" sz="2200" dirty="0" smtClean="0">
                <a:solidFill>
                  <a:schemeClr val="tx1">
                    <a:lumMod val="50000"/>
                  </a:schemeClr>
                </a:solidFill>
              </a:rPr>
              <a:t>.</a:t>
            </a:r>
            <a:endParaRPr lang="tr-TR" sz="2200" dirty="0">
              <a:solidFill>
                <a:schemeClr val="tx1">
                  <a:lumMod val="50000"/>
                </a:schemeClr>
              </a:solidFill>
            </a:endParaRPr>
          </a:p>
        </p:txBody>
      </p:sp>
    </p:spTree>
    <p:extLst>
      <p:ext uri="{BB962C8B-B14F-4D97-AF65-F5344CB8AC3E}">
        <p14:creationId xmlns:p14="http://schemas.microsoft.com/office/powerpoint/2010/main" val="2871836519"/>
      </p:ext>
    </p:extLst>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B4E1F9"/>
            </a:gs>
            <a:gs pos="0">
              <a:schemeClr val="tx2">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69595" y="6324571"/>
            <a:ext cx="2232247" cy="471624"/>
          </a:xfrm>
        </p:spPr>
        <p:txBody>
          <a:bodyPr>
            <a:normAutofit fontScale="90000"/>
          </a:bodyPr>
          <a:lstStyle/>
          <a:p>
            <a:pPr algn="ctr"/>
            <a:r>
              <a:rPr lang="tr-TR" sz="1600" b="1" dirty="0">
                <a:solidFill>
                  <a:schemeClr val="bg1">
                    <a:lumMod val="65000"/>
                  </a:schemeClr>
                </a:solidFill>
                <a:effectLst/>
              </a:rPr>
              <a:t>MESUT YİĞİT</a:t>
            </a:r>
            <a:r>
              <a:rPr lang="tr-TR" sz="1600" dirty="0">
                <a:solidFill>
                  <a:schemeClr val="bg1">
                    <a:lumMod val="65000"/>
                  </a:schemeClr>
                </a:solidFill>
                <a:effectLst/>
              </a:rPr>
              <a:t/>
            </a:r>
            <a:br>
              <a:rPr lang="tr-TR" sz="1600" dirty="0">
                <a:solidFill>
                  <a:schemeClr val="bg1">
                    <a:lumMod val="65000"/>
                  </a:schemeClr>
                </a:solidFill>
                <a:effectLst/>
              </a:rPr>
            </a:br>
            <a:r>
              <a:rPr lang="tr-TR" sz="1600" b="1" dirty="0">
                <a:solidFill>
                  <a:schemeClr val="bg1">
                    <a:lumMod val="65000"/>
                  </a:schemeClr>
                </a:solidFill>
                <a:effectLst/>
              </a:rPr>
              <a:t>YEMİNLİ MALİ </a:t>
            </a:r>
            <a:r>
              <a:rPr lang="tr-TR" sz="1600" b="1" dirty="0" smtClean="0">
                <a:solidFill>
                  <a:schemeClr val="bg1">
                    <a:lumMod val="65000"/>
                  </a:schemeClr>
                </a:solidFill>
                <a:effectLst/>
              </a:rPr>
              <a:t>MÜŞAVİR</a:t>
            </a:r>
            <a:endParaRPr lang="tr-TR" sz="1600" dirty="0">
              <a:solidFill>
                <a:schemeClr val="bg1">
                  <a:lumMod val="65000"/>
                </a:schemeClr>
              </a:solidFill>
            </a:endParaRPr>
          </a:p>
        </p:txBody>
      </p:sp>
      <p:pic>
        <p:nvPicPr>
          <p:cNvPr id="1036"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00"/>
                    </a14:imgEffect>
                    <a14:imgEffect>
                      <a14:saturation sat="120000"/>
                    </a14:imgEffect>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0" y="6300077"/>
            <a:ext cx="680530" cy="4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a:xfrm>
            <a:off x="11989419" y="6358365"/>
            <a:ext cx="504056" cy="356343"/>
          </a:xfrm>
        </p:spPr>
        <p:txBody>
          <a:bodyPr/>
          <a:lstStyle/>
          <a:p>
            <a:pPr algn="ctr"/>
            <a:fld id="{28140BBF-EAB7-43D1-8B4A-9990D3932DF5}" type="slidenum">
              <a:rPr lang="tr-TR" sz="2000" b="1" smtClean="0">
                <a:solidFill>
                  <a:schemeClr val="bg2">
                    <a:lumMod val="25000"/>
                  </a:schemeClr>
                </a:solidFill>
                <a:latin typeface="Calibri" pitchFamily="34" charset="0"/>
                <a:cs typeface="Calibri" pitchFamily="34" charset="0"/>
              </a:rPr>
              <a:pPr algn="ctr"/>
              <a:t>39</a:t>
            </a:fld>
            <a:endParaRPr lang="tr-TR" sz="2000" b="1" dirty="0">
              <a:solidFill>
                <a:schemeClr val="bg2">
                  <a:lumMod val="25000"/>
                </a:schemeClr>
              </a:solidFill>
              <a:latin typeface="Calibri" pitchFamily="34" charset="0"/>
              <a:cs typeface="Calibri" pitchFamily="34" charset="0"/>
            </a:endParaRPr>
          </a:p>
        </p:txBody>
      </p:sp>
      <p:sp>
        <p:nvSpPr>
          <p:cNvPr id="9" name="Metin kutusu 8"/>
          <p:cNvSpPr txBox="1"/>
          <p:nvPr/>
        </p:nvSpPr>
        <p:spPr>
          <a:xfrm>
            <a:off x="828179" y="452322"/>
            <a:ext cx="10945216" cy="5847755"/>
          </a:xfrm>
          <a:prstGeom prst="rect">
            <a:avLst/>
          </a:prstGeom>
          <a:noFill/>
        </p:spPr>
        <p:txBody>
          <a:bodyPr wrap="square" rtlCol="0">
            <a:spAutoFit/>
          </a:bodyPr>
          <a:lstStyle/>
          <a:p>
            <a:pPr marL="342900" indent="-342900">
              <a:buFontTx/>
              <a:buChar char="-"/>
            </a:pPr>
            <a:r>
              <a:rPr lang="tr-TR" sz="2200" dirty="0">
                <a:solidFill>
                  <a:schemeClr val="tx1">
                    <a:lumMod val="50000"/>
                  </a:schemeClr>
                </a:solidFill>
              </a:rPr>
              <a:t>Döviz cinsinden yapılan bir iktisadi kıymet satışı mevcutsa ve bedeli peşin olarak tahsil edilmemişse, tahsil tarihine kadar doğan kur farkları yenileme fonuna alınmış mı?</a:t>
            </a:r>
          </a:p>
          <a:p>
            <a:pPr marL="342900" indent="-342900">
              <a:buFontTx/>
              <a:buChar char="-"/>
            </a:pPr>
            <a:r>
              <a:rPr lang="tr-TR" sz="2200" dirty="0">
                <a:solidFill>
                  <a:schemeClr val="tx1">
                    <a:lumMod val="50000"/>
                  </a:schemeClr>
                </a:solidFill>
              </a:rPr>
              <a:t>Cevabınız Hayır ise, gerekli olan notları alınız.</a:t>
            </a:r>
          </a:p>
          <a:p>
            <a:pPr marL="342900" indent="-342900">
              <a:buFontTx/>
              <a:buChar char="-"/>
            </a:pPr>
            <a:r>
              <a:rPr lang="tr-TR" sz="2200" dirty="0">
                <a:solidFill>
                  <a:schemeClr val="tx1">
                    <a:lumMod val="50000"/>
                  </a:schemeClr>
                </a:solidFill>
              </a:rPr>
              <a:t>Yenileme fonu yeni satın alınan amortismana tabi iktisadi kıymetin amortismanından mahsup edilmiş mi? </a:t>
            </a:r>
          </a:p>
          <a:p>
            <a:pPr marL="342900" indent="-342900">
              <a:buFontTx/>
              <a:buChar char="-"/>
            </a:pPr>
            <a:r>
              <a:rPr lang="tr-TR" sz="2200" dirty="0">
                <a:solidFill>
                  <a:schemeClr val="tx1">
                    <a:lumMod val="50000"/>
                  </a:schemeClr>
                </a:solidFill>
              </a:rPr>
              <a:t>Yenileme fonunun mahsubu bitmiş mi?</a:t>
            </a:r>
          </a:p>
          <a:p>
            <a:pPr marL="342900" indent="-342900">
              <a:buFontTx/>
              <a:buChar char="-"/>
            </a:pPr>
            <a:r>
              <a:rPr lang="tr-TR" sz="2200" dirty="0">
                <a:solidFill>
                  <a:schemeClr val="tx1">
                    <a:lumMod val="50000"/>
                  </a:schemeClr>
                </a:solidFill>
              </a:rPr>
              <a:t>Cevabınız evet ise, amortismana tabi iktisadi kıymetin amortismanına amortisman hükümlerine göre devam edilmişi mi?</a:t>
            </a:r>
          </a:p>
          <a:p>
            <a:pPr marL="342900" indent="-342900">
              <a:buFontTx/>
              <a:buChar char="-"/>
            </a:pPr>
            <a:r>
              <a:rPr lang="tr-TR" sz="2200" dirty="0">
                <a:solidFill>
                  <a:schemeClr val="tx1">
                    <a:lumMod val="50000"/>
                  </a:schemeClr>
                </a:solidFill>
              </a:rPr>
              <a:t>Yenileme fonu 3 yıl aktifte tutulmuş mu?</a:t>
            </a:r>
          </a:p>
          <a:p>
            <a:pPr marL="342900" indent="-342900">
              <a:buFontTx/>
              <a:buChar char="-"/>
            </a:pPr>
            <a:r>
              <a:rPr lang="tr-TR" sz="2200" dirty="0">
                <a:solidFill>
                  <a:schemeClr val="tx1">
                    <a:lumMod val="50000"/>
                  </a:schemeClr>
                </a:solidFill>
              </a:rPr>
              <a:t>Cevabınız evet ise, bu fonun üçüncü yılın vergi matrahına eklenmiş mi? Kontrol ediniz.</a:t>
            </a:r>
          </a:p>
          <a:p>
            <a:pPr marL="342900" indent="-342900">
              <a:buFontTx/>
              <a:buChar char="-"/>
            </a:pPr>
            <a:r>
              <a:rPr lang="tr-TR" sz="2200" dirty="0">
                <a:solidFill>
                  <a:schemeClr val="tx1">
                    <a:lumMod val="50000"/>
                  </a:schemeClr>
                </a:solidFill>
              </a:rPr>
              <a:t>3 yıl içinde yeni iktisadi kıymet satın alınmış ve bu sürede ayrılan amortisman yenileme fonu tutarından az mı?</a:t>
            </a:r>
          </a:p>
          <a:p>
            <a:pPr marL="342900" indent="-342900">
              <a:buFontTx/>
              <a:buChar char="-"/>
            </a:pPr>
            <a:r>
              <a:rPr lang="tr-TR" sz="2200" dirty="0">
                <a:solidFill>
                  <a:schemeClr val="tx1">
                    <a:lumMod val="50000"/>
                  </a:schemeClr>
                </a:solidFill>
              </a:rPr>
              <a:t>Cevabınız Evet ise, kullanılmayan yenileme fonu tutarı üçüncü yılın vergi matrahına ilave edilmiş mi? Kontrol ediniz.</a:t>
            </a:r>
          </a:p>
          <a:p>
            <a:pPr marL="342900" indent="-342900">
              <a:buFontTx/>
              <a:buChar char="-"/>
            </a:pPr>
            <a:r>
              <a:rPr lang="tr-TR" sz="2200" dirty="0">
                <a:solidFill>
                  <a:schemeClr val="tx1">
                    <a:lumMod val="50000"/>
                  </a:schemeClr>
                </a:solidFill>
              </a:rPr>
              <a:t>Yenileme fonunda tutulan sigorta tazminat fazlası var m?</a:t>
            </a:r>
          </a:p>
          <a:p>
            <a:pPr marL="342900" indent="-342900">
              <a:buFontTx/>
              <a:buChar char="-"/>
            </a:pPr>
            <a:r>
              <a:rPr lang="tr-TR" sz="2200" dirty="0">
                <a:solidFill>
                  <a:schemeClr val="tx1">
                    <a:lumMod val="50000"/>
                  </a:schemeClr>
                </a:solidFill>
              </a:rPr>
              <a:t>Cevabınız evet ise ve 3 yıl içinde kullanılmamışsa bu tazminat farkları üçüncü yılın karına ilave edilmiş mi?</a:t>
            </a:r>
          </a:p>
        </p:txBody>
      </p:sp>
    </p:spTree>
    <p:extLst>
      <p:ext uri="{BB962C8B-B14F-4D97-AF65-F5344CB8AC3E}">
        <p14:creationId xmlns:p14="http://schemas.microsoft.com/office/powerpoint/2010/main" val="111990307"/>
      </p:ext>
    </p:extLst>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B4E1F9"/>
            </a:gs>
            <a:gs pos="0">
              <a:schemeClr val="tx2">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69595" y="6324571"/>
            <a:ext cx="2232247" cy="471624"/>
          </a:xfrm>
        </p:spPr>
        <p:txBody>
          <a:bodyPr>
            <a:normAutofit fontScale="90000"/>
          </a:bodyPr>
          <a:lstStyle/>
          <a:p>
            <a:pPr algn="ctr"/>
            <a:r>
              <a:rPr lang="tr-TR" sz="1600" b="1" dirty="0">
                <a:solidFill>
                  <a:schemeClr val="bg1">
                    <a:lumMod val="65000"/>
                  </a:schemeClr>
                </a:solidFill>
                <a:effectLst/>
              </a:rPr>
              <a:t>MESUT YİĞİT</a:t>
            </a:r>
            <a:r>
              <a:rPr lang="tr-TR" sz="1600" dirty="0">
                <a:solidFill>
                  <a:schemeClr val="bg1">
                    <a:lumMod val="65000"/>
                  </a:schemeClr>
                </a:solidFill>
                <a:effectLst/>
              </a:rPr>
              <a:t/>
            </a:r>
            <a:br>
              <a:rPr lang="tr-TR" sz="1600" dirty="0">
                <a:solidFill>
                  <a:schemeClr val="bg1">
                    <a:lumMod val="65000"/>
                  </a:schemeClr>
                </a:solidFill>
                <a:effectLst/>
              </a:rPr>
            </a:br>
            <a:r>
              <a:rPr lang="tr-TR" sz="1600" b="1" dirty="0">
                <a:solidFill>
                  <a:schemeClr val="bg1">
                    <a:lumMod val="65000"/>
                  </a:schemeClr>
                </a:solidFill>
                <a:effectLst/>
              </a:rPr>
              <a:t>YEMİNLİ MALİ </a:t>
            </a:r>
            <a:r>
              <a:rPr lang="tr-TR" sz="1600" b="1" dirty="0" smtClean="0">
                <a:solidFill>
                  <a:schemeClr val="bg1">
                    <a:lumMod val="65000"/>
                  </a:schemeClr>
                </a:solidFill>
                <a:effectLst/>
              </a:rPr>
              <a:t>MÜŞAVİR</a:t>
            </a:r>
            <a:endParaRPr lang="tr-TR" sz="1600" dirty="0">
              <a:solidFill>
                <a:schemeClr val="bg1">
                  <a:lumMod val="65000"/>
                </a:schemeClr>
              </a:solidFill>
            </a:endParaRPr>
          </a:p>
        </p:txBody>
      </p:sp>
      <p:pic>
        <p:nvPicPr>
          <p:cNvPr id="1036"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00"/>
                    </a14:imgEffect>
                    <a14:imgEffect>
                      <a14:saturation sat="120000"/>
                    </a14:imgEffect>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0" y="6300077"/>
            <a:ext cx="680530" cy="4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a:xfrm>
            <a:off x="11989419" y="6358365"/>
            <a:ext cx="504056" cy="356343"/>
          </a:xfrm>
        </p:spPr>
        <p:txBody>
          <a:bodyPr/>
          <a:lstStyle/>
          <a:p>
            <a:pPr algn="ctr"/>
            <a:fld id="{28140BBF-EAB7-43D1-8B4A-9990D3932DF5}" type="slidenum">
              <a:rPr lang="tr-TR" sz="2000" b="1" smtClean="0">
                <a:solidFill>
                  <a:schemeClr val="bg2">
                    <a:lumMod val="25000"/>
                  </a:schemeClr>
                </a:solidFill>
                <a:latin typeface="Calibri" pitchFamily="34" charset="0"/>
                <a:cs typeface="Calibri" pitchFamily="34" charset="0"/>
              </a:rPr>
              <a:pPr algn="ctr"/>
              <a:t>4</a:t>
            </a:fld>
            <a:endParaRPr lang="tr-TR" sz="2000" b="1" dirty="0">
              <a:solidFill>
                <a:schemeClr val="bg2">
                  <a:lumMod val="25000"/>
                </a:schemeClr>
              </a:solidFill>
              <a:latin typeface="Calibri" pitchFamily="34" charset="0"/>
              <a:cs typeface="Calibri" pitchFamily="34" charset="0"/>
            </a:endParaRPr>
          </a:p>
        </p:txBody>
      </p:sp>
      <p:sp>
        <p:nvSpPr>
          <p:cNvPr id="8" name="Metin kutusu 7"/>
          <p:cNvSpPr txBox="1"/>
          <p:nvPr/>
        </p:nvSpPr>
        <p:spPr>
          <a:xfrm>
            <a:off x="714126" y="881732"/>
            <a:ext cx="7170837" cy="4647426"/>
          </a:xfrm>
          <a:prstGeom prst="rect">
            <a:avLst/>
          </a:prstGeom>
          <a:noFill/>
        </p:spPr>
        <p:txBody>
          <a:bodyPr wrap="square" rtlCol="0">
            <a:spAutoFit/>
          </a:bodyPr>
          <a:lstStyle/>
          <a:p>
            <a:r>
              <a:rPr lang="tr-TR" sz="2400" b="1" dirty="0" smtClean="0">
                <a:solidFill>
                  <a:srgbClr val="C660C8"/>
                </a:solidFill>
                <a:latin typeface="Calibri" pitchFamily="34" charset="0"/>
                <a:cs typeface="Calibri" pitchFamily="34" charset="0"/>
              </a:rPr>
              <a:t>A-DENETİMİN </a:t>
            </a:r>
            <a:r>
              <a:rPr lang="tr-TR" sz="2400" b="1" dirty="0">
                <a:solidFill>
                  <a:srgbClr val="C660C8"/>
                </a:solidFill>
                <a:latin typeface="Calibri" pitchFamily="34" charset="0"/>
                <a:cs typeface="Calibri" pitchFamily="34" charset="0"/>
              </a:rPr>
              <a:t>KONUSUNA VE AMACINA GÖRE DENETİM TÜRLERİ</a:t>
            </a:r>
          </a:p>
          <a:p>
            <a:endParaRPr lang="tr-TR" sz="2400" b="1" dirty="0">
              <a:solidFill>
                <a:schemeClr val="accent5">
                  <a:lumMod val="75000"/>
                </a:schemeClr>
              </a:solidFill>
            </a:endParaRPr>
          </a:p>
          <a:p>
            <a:r>
              <a:rPr lang="tr-TR" sz="2400" b="1" dirty="0">
                <a:solidFill>
                  <a:schemeClr val="accent5">
                    <a:lumMod val="75000"/>
                  </a:schemeClr>
                </a:solidFill>
              </a:rPr>
              <a:t> 1-Finansal Denetim (Mali Tabloların Denetimi)</a:t>
            </a:r>
          </a:p>
          <a:p>
            <a:endParaRPr lang="tr-TR" sz="2000" dirty="0"/>
          </a:p>
          <a:p>
            <a:r>
              <a:rPr lang="tr-TR" sz="2000" dirty="0">
                <a:solidFill>
                  <a:schemeClr val="tx1">
                    <a:lumMod val="50000"/>
                  </a:schemeClr>
                </a:solidFill>
              </a:rPr>
              <a:t>Bir işletmenin mali tabloları olan bilanço, gelir tablosu, kar dağıtım tablosu gibi belgelerin önceden belirlenmiş kriterlere uygun olarak düzenlenip düzenlenmediği, bu tablolarda yer alan bilgilerin doğru olup olmadığı, defter bilgilerinin tablolara doğru aktarılıp aktarılmadığı gibi hususları içine alan denetimdir. Maliye Bakanlığı’nın denetim birimleri tarafından </a:t>
            </a:r>
            <a:r>
              <a:rPr lang="tr-TR" sz="2000" dirty="0" smtClean="0">
                <a:solidFill>
                  <a:schemeClr val="tx1">
                    <a:lumMod val="50000"/>
                  </a:schemeClr>
                </a:solidFill>
              </a:rPr>
              <a:t>yapılan denetim, </a:t>
            </a:r>
            <a:r>
              <a:rPr lang="tr-TR" sz="2000" dirty="0">
                <a:solidFill>
                  <a:schemeClr val="tx1">
                    <a:lumMod val="50000"/>
                  </a:schemeClr>
                </a:solidFill>
              </a:rPr>
              <a:t>SPK tarafından halka açık anonim şirketlere yapılan denetim ve Bankalar Yeminli Murakıplarınca bankalara yapılan denetim buna örnek </a:t>
            </a:r>
            <a:r>
              <a:rPr lang="tr-TR" sz="2000" dirty="0" smtClean="0">
                <a:solidFill>
                  <a:schemeClr val="tx1">
                    <a:lumMod val="50000"/>
                  </a:schemeClr>
                </a:solidFill>
              </a:rPr>
              <a:t>olarak gösterilebilir.</a:t>
            </a:r>
            <a:endParaRPr lang="tr-TR" sz="2000" dirty="0">
              <a:solidFill>
                <a:schemeClr val="tx1">
                  <a:lumMod val="50000"/>
                </a:schemeClr>
              </a:solidFill>
            </a:endParaRPr>
          </a:p>
        </p:txBody>
      </p:sp>
      <p:pic>
        <p:nvPicPr>
          <p:cNvPr id="3" name="Resi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7011" y="3257996"/>
            <a:ext cx="3619946" cy="2714959"/>
          </a:xfrm>
          <a:prstGeom prst="rect">
            <a:avLst/>
          </a:prstGeom>
        </p:spPr>
      </p:pic>
    </p:spTree>
    <p:extLst>
      <p:ext uri="{BB962C8B-B14F-4D97-AF65-F5344CB8AC3E}">
        <p14:creationId xmlns:p14="http://schemas.microsoft.com/office/powerpoint/2010/main" val="3654876968"/>
      </p:ext>
    </p:extLst>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B4E1F9"/>
            </a:gs>
            <a:gs pos="0">
              <a:schemeClr val="tx2">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69595" y="6324571"/>
            <a:ext cx="2232247" cy="471624"/>
          </a:xfrm>
        </p:spPr>
        <p:txBody>
          <a:bodyPr>
            <a:normAutofit fontScale="90000"/>
          </a:bodyPr>
          <a:lstStyle/>
          <a:p>
            <a:pPr algn="ctr"/>
            <a:r>
              <a:rPr lang="tr-TR" sz="1600" b="1" dirty="0">
                <a:solidFill>
                  <a:schemeClr val="bg1">
                    <a:lumMod val="65000"/>
                  </a:schemeClr>
                </a:solidFill>
                <a:effectLst/>
              </a:rPr>
              <a:t>MESUT YİĞİT</a:t>
            </a:r>
            <a:r>
              <a:rPr lang="tr-TR" sz="1600" dirty="0">
                <a:solidFill>
                  <a:schemeClr val="bg1">
                    <a:lumMod val="65000"/>
                  </a:schemeClr>
                </a:solidFill>
                <a:effectLst/>
              </a:rPr>
              <a:t/>
            </a:r>
            <a:br>
              <a:rPr lang="tr-TR" sz="1600" dirty="0">
                <a:solidFill>
                  <a:schemeClr val="bg1">
                    <a:lumMod val="65000"/>
                  </a:schemeClr>
                </a:solidFill>
                <a:effectLst/>
              </a:rPr>
            </a:br>
            <a:r>
              <a:rPr lang="tr-TR" sz="1600" b="1" dirty="0">
                <a:solidFill>
                  <a:schemeClr val="bg1">
                    <a:lumMod val="65000"/>
                  </a:schemeClr>
                </a:solidFill>
                <a:effectLst/>
              </a:rPr>
              <a:t>YEMİNLİ MALİ </a:t>
            </a:r>
            <a:r>
              <a:rPr lang="tr-TR" sz="1600" b="1" dirty="0" smtClean="0">
                <a:solidFill>
                  <a:schemeClr val="bg1">
                    <a:lumMod val="65000"/>
                  </a:schemeClr>
                </a:solidFill>
                <a:effectLst/>
              </a:rPr>
              <a:t>MÜŞAVİR</a:t>
            </a:r>
            <a:endParaRPr lang="tr-TR" sz="1600" dirty="0">
              <a:solidFill>
                <a:schemeClr val="bg1">
                  <a:lumMod val="65000"/>
                </a:schemeClr>
              </a:solidFill>
            </a:endParaRPr>
          </a:p>
        </p:txBody>
      </p:sp>
      <p:pic>
        <p:nvPicPr>
          <p:cNvPr id="1036"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00"/>
                    </a14:imgEffect>
                    <a14:imgEffect>
                      <a14:saturation sat="120000"/>
                    </a14:imgEffect>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0" y="6300077"/>
            <a:ext cx="680530" cy="4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a:xfrm>
            <a:off x="11989419" y="6358365"/>
            <a:ext cx="504056" cy="356343"/>
          </a:xfrm>
        </p:spPr>
        <p:txBody>
          <a:bodyPr/>
          <a:lstStyle/>
          <a:p>
            <a:pPr algn="ctr"/>
            <a:fld id="{28140BBF-EAB7-43D1-8B4A-9990D3932DF5}" type="slidenum">
              <a:rPr lang="tr-TR" sz="2000" b="1" smtClean="0">
                <a:solidFill>
                  <a:schemeClr val="bg2">
                    <a:lumMod val="25000"/>
                  </a:schemeClr>
                </a:solidFill>
                <a:latin typeface="Calibri" pitchFamily="34" charset="0"/>
                <a:cs typeface="Calibri" pitchFamily="34" charset="0"/>
              </a:rPr>
              <a:pPr algn="ctr"/>
              <a:t>40</a:t>
            </a:fld>
            <a:endParaRPr lang="tr-TR" sz="2000" b="1" dirty="0">
              <a:solidFill>
                <a:schemeClr val="bg2">
                  <a:lumMod val="25000"/>
                </a:schemeClr>
              </a:solidFill>
              <a:latin typeface="Calibri" pitchFamily="34" charset="0"/>
              <a:cs typeface="Calibri" pitchFamily="34" charset="0"/>
            </a:endParaRPr>
          </a:p>
        </p:txBody>
      </p:sp>
      <p:sp>
        <p:nvSpPr>
          <p:cNvPr id="9" name="Metin kutusu 8"/>
          <p:cNvSpPr txBox="1"/>
          <p:nvPr/>
        </p:nvSpPr>
        <p:spPr>
          <a:xfrm>
            <a:off x="1332235" y="1097756"/>
            <a:ext cx="8496944" cy="3908762"/>
          </a:xfrm>
          <a:prstGeom prst="rect">
            <a:avLst/>
          </a:prstGeom>
          <a:noFill/>
        </p:spPr>
        <p:txBody>
          <a:bodyPr wrap="square" rtlCol="0">
            <a:spAutoFit/>
          </a:bodyPr>
          <a:lstStyle/>
          <a:p>
            <a:r>
              <a:rPr lang="tr-TR" sz="2400" b="1" dirty="0" smtClean="0">
                <a:solidFill>
                  <a:schemeClr val="accent5">
                    <a:lumMod val="75000"/>
                  </a:schemeClr>
                </a:solidFill>
                <a:latin typeface="Times New Roman" pitchFamily="18" charset="0"/>
                <a:cs typeface="Times New Roman" pitchFamily="18" charset="0"/>
              </a:rPr>
              <a:t>642</a:t>
            </a:r>
            <a:r>
              <a:rPr lang="tr-TR" sz="2400" b="1" dirty="0">
                <a:solidFill>
                  <a:schemeClr val="accent5">
                    <a:lumMod val="75000"/>
                  </a:schemeClr>
                </a:solidFill>
                <a:latin typeface="Times New Roman" pitchFamily="18" charset="0"/>
                <a:cs typeface="Times New Roman" pitchFamily="18" charset="0"/>
              </a:rPr>
              <a:t>. FAİZ GELİRLERİ HESABI</a:t>
            </a:r>
            <a:r>
              <a:rPr lang="tr-TR" sz="2400" b="1" dirty="0" smtClean="0">
                <a:solidFill>
                  <a:schemeClr val="accent5">
                    <a:lumMod val="75000"/>
                  </a:schemeClr>
                </a:solidFill>
                <a:latin typeface="Times New Roman" pitchFamily="18" charset="0"/>
                <a:cs typeface="Times New Roman" pitchFamily="18" charset="0"/>
              </a:rPr>
              <a:t>:</a:t>
            </a:r>
          </a:p>
          <a:p>
            <a:endParaRPr lang="tr-TR" sz="2400" b="1" dirty="0">
              <a:solidFill>
                <a:schemeClr val="accent5">
                  <a:lumMod val="75000"/>
                </a:schemeClr>
              </a:solidFill>
              <a:latin typeface="Times New Roman" pitchFamily="18" charset="0"/>
              <a:cs typeface="Times New Roman" pitchFamily="18" charset="0"/>
            </a:endParaRPr>
          </a:p>
          <a:p>
            <a:r>
              <a:rPr lang="tr-TR" sz="2400" dirty="0"/>
              <a:t>	Yıl içinde bu hesaba yapılan kayıtları inceleyiniz.</a:t>
            </a:r>
          </a:p>
          <a:p>
            <a:pPr marL="342900" indent="-342900">
              <a:buFontTx/>
              <a:buChar char="-"/>
            </a:pPr>
            <a:r>
              <a:rPr lang="tr-TR" sz="2200" dirty="0" smtClean="0">
                <a:solidFill>
                  <a:schemeClr val="tx1">
                    <a:lumMod val="50000"/>
                  </a:schemeClr>
                </a:solidFill>
              </a:rPr>
              <a:t>Mevduata </a:t>
            </a:r>
            <a:r>
              <a:rPr lang="tr-TR" sz="2200" dirty="0">
                <a:solidFill>
                  <a:schemeClr val="tx1">
                    <a:lumMod val="50000"/>
                  </a:schemeClr>
                </a:solidFill>
              </a:rPr>
              <a:t>alınan faizden yapılan stopajların mahsubu dikkate alınmış mıdır ?</a:t>
            </a:r>
          </a:p>
          <a:p>
            <a:pPr marL="342900" indent="-342900">
              <a:buFontTx/>
              <a:buChar char="-"/>
            </a:pPr>
            <a:r>
              <a:rPr lang="tr-TR" sz="2200" dirty="0" smtClean="0">
                <a:solidFill>
                  <a:schemeClr val="tx1">
                    <a:lumMod val="50000"/>
                  </a:schemeClr>
                </a:solidFill>
              </a:rPr>
              <a:t>Bu </a:t>
            </a:r>
            <a:r>
              <a:rPr lang="tr-TR" sz="2200" dirty="0">
                <a:solidFill>
                  <a:schemeClr val="tx1">
                    <a:lumMod val="50000"/>
                  </a:schemeClr>
                </a:solidFill>
              </a:rPr>
              <a:t>hesaba repo gelirleri kaydedilmiş midir ?</a:t>
            </a:r>
          </a:p>
          <a:p>
            <a:pPr marL="342900" indent="-342900">
              <a:buFontTx/>
              <a:buChar char="-"/>
            </a:pPr>
            <a:r>
              <a:rPr lang="tr-TR" sz="2200" dirty="0" smtClean="0">
                <a:solidFill>
                  <a:schemeClr val="tx1">
                    <a:lumMod val="50000"/>
                  </a:schemeClr>
                </a:solidFill>
              </a:rPr>
              <a:t>Cevabınız </a:t>
            </a:r>
            <a:r>
              <a:rPr lang="tr-TR" sz="2200" dirty="0">
                <a:solidFill>
                  <a:schemeClr val="tx1">
                    <a:lumMod val="50000"/>
                  </a:schemeClr>
                </a:solidFill>
              </a:rPr>
              <a:t>EVET ise 645. MENKUL KIYMET SATIŞ KARLARI Hesabı’na virmanlanmasını sağlayınız.</a:t>
            </a:r>
          </a:p>
          <a:p>
            <a:pPr marL="342900" indent="-342900">
              <a:buFontTx/>
              <a:buChar char="-"/>
            </a:pPr>
            <a:r>
              <a:rPr lang="tr-TR" sz="2200" dirty="0" smtClean="0">
                <a:solidFill>
                  <a:schemeClr val="tx1">
                    <a:lumMod val="50000"/>
                  </a:schemeClr>
                </a:solidFill>
              </a:rPr>
              <a:t>Vergi </a:t>
            </a:r>
            <a:r>
              <a:rPr lang="tr-TR" sz="2200" dirty="0">
                <a:solidFill>
                  <a:schemeClr val="tx1">
                    <a:lumMod val="50000"/>
                  </a:schemeClr>
                </a:solidFill>
              </a:rPr>
              <a:t>Usul Kanununun 281 inci maddesinde yer alan hükme göre mevduat veya kredi sözleşmelerine müstenit alacaklar değerleme gününe kadar hesaplanacak faizleriyle birlikte dikkate alınacaktır</a:t>
            </a:r>
            <a:r>
              <a:rPr lang="tr-TR" sz="2200" dirty="0" smtClean="0">
                <a:solidFill>
                  <a:schemeClr val="tx1">
                    <a:lumMod val="50000"/>
                  </a:schemeClr>
                </a:solidFill>
              </a:rPr>
              <a:t>.</a:t>
            </a:r>
            <a:endParaRPr lang="tr-TR" sz="2200" dirty="0">
              <a:solidFill>
                <a:schemeClr val="tx1">
                  <a:lumMod val="50000"/>
                </a:schemeClr>
              </a:solidFill>
            </a:endParaRPr>
          </a:p>
        </p:txBody>
      </p:sp>
    </p:spTree>
    <p:extLst>
      <p:ext uri="{BB962C8B-B14F-4D97-AF65-F5344CB8AC3E}">
        <p14:creationId xmlns:p14="http://schemas.microsoft.com/office/powerpoint/2010/main" val="2102508501"/>
      </p:ext>
    </p:extLst>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B4E1F9"/>
            </a:gs>
            <a:gs pos="0">
              <a:schemeClr val="tx2">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69595" y="6324571"/>
            <a:ext cx="2232247" cy="471624"/>
          </a:xfrm>
        </p:spPr>
        <p:txBody>
          <a:bodyPr>
            <a:normAutofit fontScale="90000"/>
          </a:bodyPr>
          <a:lstStyle/>
          <a:p>
            <a:pPr algn="ctr"/>
            <a:r>
              <a:rPr lang="tr-TR" sz="1600" b="1" dirty="0">
                <a:solidFill>
                  <a:schemeClr val="bg1">
                    <a:lumMod val="65000"/>
                  </a:schemeClr>
                </a:solidFill>
                <a:effectLst/>
              </a:rPr>
              <a:t>MESUT YİĞİT</a:t>
            </a:r>
            <a:r>
              <a:rPr lang="tr-TR" sz="1600" dirty="0">
                <a:solidFill>
                  <a:schemeClr val="bg1">
                    <a:lumMod val="65000"/>
                  </a:schemeClr>
                </a:solidFill>
                <a:effectLst/>
              </a:rPr>
              <a:t/>
            </a:r>
            <a:br>
              <a:rPr lang="tr-TR" sz="1600" dirty="0">
                <a:solidFill>
                  <a:schemeClr val="bg1">
                    <a:lumMod val="65000"/>
                  </a:schemeClr>
                </a:solidFill>
                <a:effectLst/>
              </a:rPr>
            </a:br>
            <a:r>
              <a:rPr lang="tr-TR" sz="1600" b="1" dirty="0">
                <a:solidFill>
                  <a:schemeClr val="bg1">
                    <a:lumMod val="65000"/>
                  </a:schemeClr>
                </a:solidFill>
                <a:effectLst/>
              </a:rPr>
              <a:t>YEMİNLİ MALİ </a:t>
            </a:r>
            <a:r>
              <a:rPr lang="tr-TR" sz="1600" b="1" dirty="0" smtClean="0">
                <a:solidFill>
                  <a:schemeClr val="bg1">
                    <a:lumMod val="65000"/>
                  </a:schemeClr>
                </a:solidFill>
                <a:effectLst/>
              </a:rPr>
              <a:t>MÜŞAVİR</a:t>
            </a:r>
            <a:endParaRPr lang="tr-TR" sz="1600" dirty="0">
              <a:solidFill>
                <a:schemeClr val="bg1">
                  <a:lumMod val="65000"/>
                </a:schemeClr>
              </a:solidFill>
            </a:endParaRPr>
          </a:p>
        </p:txBody>
      </p:sp>
      <p:pic>
        <p:nvPicPr>
          <p:cNvPr id="1036"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00"/>
                    </a14:imgEffect>
                    <a14:imgEffect>
                      <a14:saturation sat="120000"/>
                    </a14:imgEffect>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0" y="6300077"/>
            <a:ext cx="680530" cy="4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a:xfrm>
            <a:off x="11989419" y="6358365"/>
            <a:ext cx="504056" cy="356343"/>
          </a:xfrm>
        </p:spPr>
        <p:txBody>
          <a:bodyPr/>
          <a:lstStyle/>
          <a:p>
            <a:pPr algn="ctr"/>
            <a:fld id="{28140BBF-EAB7-43D1-8B4A-9990D3932DF5}" type="slidenum">
              <a:rPr lang="tr-TR" sz="2000" b="1" smtClean="0">
                <a:solidFill>
                  <a:schemeClr val="bg2">
                    <a:lumMod val="25000"/>
                  </a:schemeClr>
                </a:solidFill>
                <a:latin typeface="Calibri" pitchFamily="34" charset="0"/>
                <a:cs typeface="Calibri" pitchFamily="34" charset="0"/>
              </a:rPr>
              <a:pPr algn="ctr"/>
              <a:t>41</a:t>
            </a:fld>
            <a:endParaRPr lang="tr-TR" sz="2000" b="1" dirty="0">
              <a:solidFill>
                <a:schemeClr val="bg2">
                  <a:lumMod val="25000"/>
                </a:schemeClr>
              </a:solidFill>
              <a:latin typeface="Calibri" pitchFamily="34" charset="0"/>
              <a:cs typeface="Calibri" pitchFamily="34" charset="0"/>
            </a:endParaRPr>
          </a:p>
        </p:txBody>
      </p:sp>
      <p:sp>
        <p:nvSpPr>
          <p:cNvPr id="9" name="Metin kutusu 8"/>
          <p:cNvSpPr txBox="1"/>
          <p:nvPr/>
        </p:nvSpPr>
        <p:spPr>
          <a:xfrm>
            <a:off x="900187" y="305668"/>
            <a:ext cx="10729192" cy="5909310"/>
          </a:xfrm>
          <a:prstGeom prst="rect">
            <a:avLst/>
          </a:prstGeom>
          <a:noFill/>
        </p:spPr>
        <p:txBody>
          <a:bodyPr wrap="square" rtlCol="0">
            <a:spAutoFit/>
          </a:bodyPr>
          <a:lstStyle/>
          <a:p>
            <a:r>
              <a:rPr lang="tr-TR" sz="2400" b="1" dirty="0" smtClean="0">
                <a:solidFill>
                  <a:schemeClr val="accent5">
                    <a:lumMod val="75000"/>
                  </a:schemeClr>
                </a:solidFill>
                <a:latin typeface="Times New Roman" pitchFamily="18" charset="0"/>
                <a:cs typeface="Times New Roman" pitchFamily="18" charset="0"/>
              </a:rPr>
              <a:t>780.FİNANSMAN </a:t>
            </a:r>
            <a:r>
              <a:rPr lang="tr-TR" sz="2400" b="1" dirty="0">
                <a:solidFill>
                  <a:schemeClr val="accent5">
                    <a:lumMod val="75000"/>
                  </a:schemeClr>
                </a:solidFill>
                <a:latin typeface="Times New Roman" pitchFamily="18" charset="0"/>
                <a:cs typeface="Times New Roman" pitchFamily="18" charset="0"/>
              </a:rPr>
              <a:t>GİDERLERİ HESABI</a:t>
            </a:r>
            <a:r>
              <a:rPr lang="tr-TR" sz="2400" b="1" dirty="0" smtClean="0">
                <a:solidFill>
                  <a:schemeClr val="accent5">
                    <a:lumMod val="75000"/>
                  </a:schemeClr>
                </a:solidFill>
                <a:latin typeface="Times New Roman" pitchFamily="18" charset="0"/>
                <a:cs typeface="Times New Roman" pitchFamily="18" charset="0"/>
              </a:rPr>
              <a:t>:</a:t>
            </a:r>
          </a:p>
          <a:p>
            <a:endParaRPr lang="tr-TR" sz="2400" b="1" dirty="0">
              <a:solidFill>
                <a:schemeClr val="accent5">
                  <a:lumMod val="75000"/>
                </a:schemeClr>
              </a:solidFill>
              <a:latin typeface="Times New Roman" pitchFamily="18" charset="0"/>
              <a:cs typeface="Times New Roman" pitchFamily="18" charset="0"/>
            </a:endParaRPr>
          </a:p>
          <a:p>
            <a:pPr marL="457200" indent="-457200">
              <a:buFont typeface="+mj-lt"/>
              <a:buAutoNum type="arabicPeriod"/>
            </a:pPr>
            <a:r>
              <a:rPr lang="tr-TR" sz="2200" dirty="0" smtClean="0">
                <a:solidFill>
                  <a:schemeClr val="tx1">
                    <a:lumMod val="50000"/>
                  </a:schemeClr>
                </a:solidFill>
              </a:rPr>
              <a:t>Hesap </a:t>
            </a:r>
            <a:r>
              <a:rPr lang="tr-TR" sz="2200" dirty="0">
                <a:solidFill>
                  <a:schemeClr val="tx1">
                    <a:lumMod val="50000"/>
                  </a:schemeClr>
                </a:solidFill>
              </a:rPr>
              <a:t>kısa vadeli borçlanma giderleri ile uzun vadeli borçlanma giderlerinin kolayca tespitine imkân verecek şekilde sınıflandırılmış mıdır?</a:t>
            </a:r>
          </a:p>
          <a:p>
            <a:pPr marL="457200" indent="-457200">
              <a:buFont typeface="+mj-lt"/>
              <a:buAutoNum type="arabicPeriod"/>
            </a:pPr>
            <a:r>
              <a:rPr lang="tr-TR" sz="2200" dirty="0" smtClean="0">
                <a:solidFill>
                  <a:schemeClr val="tx1">
                    <a:lumMod val="50000"/>
                  </a:schemeClr>
                </a:solidFill>
              </a:rPr>
              <a:t>Kredi </a:t>
            </a:r>
            <a:r>
              <a:rPr lang="tr-TR" sz="2200" dirty="0">
                <a:solidFill>
                  <a:schemeClr val="tx1">
                    <a:lumMod val="50000"/>
                  </a:schemeClr>
                </a:solidFill>
              </a:rPr>
              <a:t>sözleşmelerinde yer alan faiz oranları ile , kayıtlarda yapılan faiz tahakkukları uyumlu mudur?</a:t>
            </a:r>
          </a:p>
          <a:p>
            <a:pPr marL="457200" indent="-457200">
              <a:buFont typeface="+mj-lt"/>
              <a:buAutoNum type="arabicPeriod"/>
            </a:pPr>
            <a:r>
              <a:rPr lang="tr-TR" sz="2200" dirty="0" smtClean="0">
                <a:solidFill>
                  <a:schemeClr val="tx1">
                    <a:lumMod val="50000"/>
                  </a:schemeClr>
                </a:solidFill>
              </a:rPr>
              <a:t>Faiz </a:t>
            </a:r>
            <a:r>
              <a:rPr lang="tr-TR" sz="2200" dirty="0">
                <a:solidFill>
                  <a:schemeClr val="tx1">
                    <a:lumMod val="50000"/>
                  </a:schemeClr>
                </a:solidFill>
              </a:rPr>
              <a:t>giderleri kayıtlara alınırken belge aranmakta mıdır?</a:t>
            </a:r>
          </a:p>
          <a:p>
            <a:pPr marL="457200" indent="-457200">
              <a:buFont typeface="+mj-lt"/>
              <a:buAutoNum type="arabicPeriod"/>
            </a:pPr>
            <a:r>
              <a:rPr lang="tr-TR" sz="2200" dirty="0" smtClean="0">
                <a:solidFill>
                  <a:schemeClr val="tx1">
                    <a:lumMod val="50000"/>
                  </a:schemeClr>
                </a:solidFill>
              </a:rPr>
              <a:t>Finansmandan </a:t>
            </a:r>
            <a:r>
              <a:rPr lang="tr-TR" sz="2200" dirty="0">
                <a:solidFill>
                  <a:schemeClr val="tx1">
                    <a:lumMod val="50000"/>
                  </a:schemeClr>
                </a:solidFill>
              </a:rPr>
              <a:t>doğan kur farkları ayrı hesapta takip edilmekte midir?</a:t>
            </a:r>
          </a:p>
          <a:p>
            <a:pPr marL="457200" indent="-457200">
              <a:buFont typeface="+mj-lt"/>
              <a:buAutoNum type="arabicPeriod"/>
            </a:pPr>
            <a:r>
              <a:rPr lang="tr-TR" sz="2200" dirty="0" smtClean="0">
                <a:solidFill>
                  <a:schemeClr val="tx1">
                    <a:lumMod val="50000"/>
                  </a:schemeClr>
                </a:solidFill>
              </a:rPr>
              <a:t>Öz </a:t>
            </a:r>
            <a:r>
              <a:rPr lang="tr-TR" sz="2200" dirty="0">
                <a:solidFill>
                  <a:schemeClr val="tx1">
                    <a:lumMod val="50000"/>
                  </a:schemeClr>
                </a:solidFill>
              </a:rPr>
              <a:t>sermaye üzerinden ödenen veya hesaplanan faiz var mıdır?</a:t>
            </a:r>
          </a:p>
          <a:p>
            <a:pPr marL="457200" indent="-457200">
              <a:buFont typeface="+mj-lt"/>
              <a:buAutoNum type="arabicPeriod"/>
            </a:pPr>
            <a:r>
              <a:rPr lang="tr-TR" sz="2200" dirty="0" smtClean="0">
                <a:solidFill>
                  <a:schemeClr val="tx1">
                    <a:lumMod val="50000"/>
                  </a:schemeClr>
                </a:solidFill>
              </a:rPr>
              <a:t>Örtülü </a:t>
            </a:r>
            <a:r>
              <a:rPr lang="tr-TR" sz="2200" dirty="0">
                <a:solidFill>
                  <a:schemeClr val="tx1">
                    <a:lumMod val="50000"/>
                  </a:schemeClr>
                </a:solidFill>
              </a:rPr>
              <a:t>Sermaye üzerinden ödenen veya hesaplanan faiz var mıdır?</a:t>
            </a:r>
          </a:p>
          <a:p>
            <a:pPr marL="457200" indent="-457200">
              <a:buFont typeface="+mj-lt"/>
              <a:buAutoNum type="arabicPeriod"/>
            </a:pPr>
            <a:r>
              <a:rPr lang="tr-TR" sz="2200" dirty="0" smtClean="0">
                <a:solidFill>
                  <a:schemeClr val="tx1">
                    <a:lumMod val="50000"/>
                  </a:schemeClr>
                </a:solidFill>
              </a:rPr>
              <a:t>Amme </a:t>
            </a:r>
            <a:r>
              <a:rPr lang="tr-TR" sz="2200" dirty="0">
                <a:solidFill>
                  <a:schemeClr val="tx1">
                    <a:lumMod val="50000"/>
                  </a:schemeClr>
                </a:solidFill>
              </a:rPr>
              <a:t>Alacakları Tahsili Usulü Hakkındaki Kanun ve VUK hükümlerine göre ödenen </a:t>
            </a:r>
            <a:r>
              <a:rPr lang="tr-TR" sz="2200" dirty="0" smtClean="0">
                <a:solidFill>
                  <a:schemeClr val="tx1">
                    <a:lumMod val="50000"/>
                  </a:schemeClr>
                </a:solidFill>
              </a:rPr>
              <a:t>faiz </a:t>
            </a:r>
            <a:r>
              <a:rPr lang="tr-TR" sz="2200" dirty="0">
                <a:solidFill>
                  <a:schemeClr val="tx1">
                    <a:lumMod val="50000"/>
                  </a:schemeClr>
                </a:solidFill>
              </a:rPr>
              <a:t>giderleri bu hesaba kaydedilmiş midir?</a:t>
            </a:r>
          </a:p>
          <a:p>
            <a:pPr marL="457200" indent="-457200">
              <a:buFont typeface="+mj-lt"/>
              <a:buAutoNum type="arabicPeriod"/>
            </a:pPr>
            <a:r>
              <a:rPr lang="tr-TR" sz="2200" dirty="0" smtClean="0">
                <a:solidFill>
                  <a:schemeClr val="tx1">
                    <a:lumMod val="50000"/>
                  </a:schemeClr>
                </a:solidFill>
              </a:rPr>
              <a:t>Firmanın </a:t>
            </a:r>
            <a:r>
              <a:rPr lang="tr-TR" sz="2200" dirty="0">
                <a:solidFill>
                  <a:schemeClr val="tx1">
                    <a:lumMod val="50000"/>
                  </a:schemeClr>
                </a:solidFill>
              </a:rPr>
              <a:t>teşebbüs sahibinin, eşinin ve küçük çocuklarının işletmeden cari hesap veya diğer şekildeki alacakları üzerinden faiz hesaplanmış mıdır?</a:t>
            </a:r>
          </a:p>
          <a:p>
            <a:pPr marL="457200" indent="-457200">
              <a:buFont typeface="+mj-lt"/>
              <a:buAutoNum type="arabicPeriod"/>
            </a:pPr>
            <a:r>
              <a:rPr lang="tr-TR" sz="2200" dirty="0">
                <a:solidFill>
                  <a:schemeClr val="tx1">
                    <a:lumMod val="50000"/>
                  </a:schemeClr>
                </a:solidFill>
              </a:rPr>
              <a:t>Yukarıda yer alan “5-6-7 ve 8” numaralı şıklardan cevabınız “Evet” ise bu faizleri tespit ediniz. Kanunen Kabul Edilmeyen Gider açısından inceleyiniz, Kurum Stopajı yönünden değerlendiriniz</a:t>
            </a:r>
            <a:r>
              <a:rPr lang="tr-TR" sz="2200" dirty="0" smtClean="0">
                <a:solidFill>
                  <a:schemeClr val="tx1">
                    <a:lumMod val="50000"/>
                  </a:schemeClr>
                </a:solidFill>
              </a:rPr>
              <a:t>.</a:t>
            </a:r>
            <a:endParaRPr lang="tr-TR" sz="2200" dirty="0">
              <a:solidFill>
                <a:schemeClr val="tx1">
                  <a:lumMod val="50000"/>
                </a:schemeClr>
              </a:solidFill>
            </a:endParaRPr>
          </a:p>
        </p:txBody>
      </p:sp>
    </p:spTree>
    <p:extLst>
      <p:ext uri="{BB962C8B-B14F-4D97-AF65-F5344CB8AC3E}">
        <p14:creationId xmlns:p14="http://schemas.microsoft.com/office/powerpoint/2010/main" val="1468706961"/>
      </p:ext>
    </p:extLst>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B4E1F9"/>
            </a:gs>
            <a:gs pos="0">
              <a:schemeClr val="tx2">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69595" y="6324571"/>
            <a:ext cx="2232247" cy="471624"/>
          </a:xfrm>
        </p:spPr>
        <p:txBody>
          <a:bodyPr>
            <a:normAutofit fontScale="90000"/>
          </a:bodyPr>
          <a:lstStyle/>
          <a:p>
            <a:pPr algn="ctr"/>
            <a:r>
              <a:rPr lang="tr-TR" sz="1600" b="1" dirty="0">
                <a:solidFill>
                  <a:schemeClr val="bg1">
                    <a:lumMod val="65000"/>
                  </a:schemeClr>
                </a:solidFill>
                <a:effectLst/>
              </a:rPr>
              <a:t>MESUT YİĞİT</a:t>
            </a:r>
            <a:r>
              <a:rPr lang="tr-TR" sz="1600" dirty="0">
                <a:solidFill>
                  <a:schemeClr val="bg1">
                    <a:lumMod val="65000"/>
                  </a:schemeClr>
                </a:solidFill>
                <a:effectLst/>
              </a:rPr>
              <a:t/>
            </a:r>
            <a:br>
              <a:rPr lang="tr-TR" sz="1600" dirty="0">
                <a:solidFill>
                  <a:schemeClr val="bg1">
                    <a:lumMod val="65000"/>
                  </a:schemeClr>
                </a:solidFill>
                <a:effectLst/>
              </a:rPr>
            </a:br>
            <a:r>
              <a:rPr lang="tr-TR" sz="1600" b="1" dirty="0">
                <a:solidFill>
                  <a:schemeClr val="bg1">
                    <a:lumMod val="65000"/>
                  </a:schemeClr>
                </a:solidFill>
                <a:effectLst/>
              </a:rPr>
              <a:t>YEMİNLİ MALİ </a:t>
            </a:r>
            <a:r>
              <a:rPr lang="tr-TR" sz="1600" b="1" dirty="0" smtClean="0">
                <a:solidFill>
                  <a:schemeClr val="bg1">
                    <a:lumMod val="65000"/>
                  </a:schemeClr>
                </a:solidFill>
                <a:effectLst/>
              </a:rPr>
              <a:t>MÜŞAVİR</a:t>
            </a:r>
            <a:endParaRPr lang="tr-TR" sz="1600" dirty="0">
              <a:solidFill>
                <a:schemeClr val="bg1">
                  <a:lumMod val="65000"/>
                </a:schemeClr>
              </a:solidFill>
            </a:endParaRPr>
          </a:p>
        </p:txBody>
      </p:sp>
      <p:pic>
        <p:nvPicPr>
          <p:cNvPr id="1036"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00"/>
                    </a14:imgEffect>
                    <a14:imgEffect>
                      <a14:saturation sat="120000"/>
                    </a14:imgEffect>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0" y="6300077"/>
            <a:ext cx="680530" cy="4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a:xfrm>
            <a:off x="11989419" y="6358365"/>
            <a:ext cx="504056" cy="356343"/>
          </a:xfrm>
        </p:spPr>
        <p:txBody>
          <a:bodyPr/>
          <a:lstStyle/>
          <a:p>
            <a:pPr algn="ctr"/>
            <a:fld id="{28140BBF-EAB7-43D1-8B4A-9990D3932DF5}" type="slidenum">
              <a:rPr lang="tr-TR" sz="2000" b="1" smtClean="0">
                <a:solidFill>
                  <a:schemeClr val="bg2">
                    <a:lumMod val="25000"/>
                  </a:schemeClr>
                </a:solidFill>
                <a:latin typeface="Calibri" pitchFamily="34" charset="0"/>
                <a:cs typeface="Calibri" pitchFamily="34" charset="0"/>
              </a:rPr>
              <a:pPr algn="ctr"/>
              <a:t>42</a:t>
            </a:fld>
            <a:endParaRPr lang="tr-TR" sz="2000" b="1" dirty="0">
              <a:solidFill>
                <a:schemeClr val="bg2">
                  <a:lumMod val="25000"/>
                </a:schemeClr>
              </a:solidFill>
              <a:latin typeface="Calibri" pitchFamily="34" charset="0"/>
              <a:cs typeface="Calibri" pitchFamily="34" charset="0"/>
            </a:endParaRPr>
          </a:p>
        </p:txBody>
      </p:sp>
      <p:sp>
        <p:nvSpPr>
          <p:cNvPr id="9" name="Metin kutusu 8"/>
          <p:cNvSpPr txBox="1"/>
          <p:nvPr/>
        </p:nvSpPr>
        <p:spPr>
          <a:xfrm>
            <a:off x="680530" y="305668"/>
            <a:ext cx="11380897" cy="5847755"/>
          </a:xfrm>
          <a:prstGeom prst="rect">
            <a:avLst/>
          </a:prstGeom>
          <a:noFill/>
        </p:spPr>
        <p:txBody>
          <a:bodyPr wrap="square" rtlCol="0">
            <a:spAutoFit/>
          </a:bodyPr>
          <a:lstStyle/>
          <a:p>
            <a:pPr marL="457200" indent="-457200">
              <a:buFont typeface="+mj-lt"/>
              <a:buAutoNum type="arabicPeriod" startAt="10"/>
            </a:pPr>
            <a:r>
              <a:rPr lang="tr-TR" sz="2200" dirty="0">
                <a:solidFill>
                  <a:schemeClr val="tx1">
                    <a:lumMod val="50000"/>
                  </a:schemeClr>
                </a:solidFill>
              </a:rPr>
              <a:t>Maliyetlere ilave edilmiş veya başka hesaplara kaydedilmiş finansman gideri var mıdır?</a:t>
            </a:r>
          </a:p>
          <a:p>
            <a:pPr marL="457200" indent="-457200">
              <a:buFont typeface="+mj-lt"/>
              <a:buAutoNum type="arabicPeriod" startAt="10"/>
            </a:pPr>
            <a:r>
              <a:rPr lang="tr-TR" sz="2200" dirty="0" smtClean="0">
                <a:solidFill>
                  <a:schemeClr val="tx1">
                    <a:lumMod val="50000"/>
                  </a:schemeClr>
                </a:solidFill>
              </a:rPr>
              <a:t>Hesap </a:t>
            </a:r>
            <a:r>
              <a:rPr lang="tr-TR" sz="2200" dirty="0">
                <a:solidFill>
                  <a:schemeClr val="tx1">
                    <a:lumMod val="50000"/>
                  </a:schemeClr>
                </a:solidFill>
              </a:rPr>
              <a:t>dönemi sonunda 781 hesap aracılığıyla 660 veya 661 hesaba aktarma yapılmış mıdır?</a:t>
            </a:r>
          </a:p>
          <a:p>
            <a:pPr marL="457200" indent="-457200">
              <a:buFont typeface="+mj-lt"/>
              <a:buAutoNum type="arabicPeriod" startAt="10"/>
            </a:pPr>
            <a:r>
              <a:rPr lang="tr-TR" sz="2200" dirty="0" smtClean="0">
                <a:solidFill>
                  <a:schemeClr val="tx1">
                    <a:lumMod val="50000"/>
                  </a:schemeClr>
                </a:solidFill>
              </a:rPr>
              <a:t>Finansman </a:t>
            </a:r>
            <a:r>
              <a:rPr lang="tr-TR" sz="2200" dirty="0">
                <a:solidFill>
                  <a:schemeClr val="tx1">
                    <a:lumMod val="50000"/>
                  </a:schemeClr>
                </a:solidFill>
              </a:rPr>
              <a:t>giderlerinden maliyetlere pay verilmiş midir?</a:t>
            </a:r>
          </a:p>
          <a:p>
            <a:pPr marL="457200" indent="-457200">
              <a:buFont typeface="+mj-lt"/>
              <a:buAutoNum type="arabicPeriod" startAt="10"/>
            </a:pPr>
            <a:r>
              <a:rPr lang="tr-TR" sz="2200" dirty="0">
                <a:solidFill>
                  <a:schemeClr val="tx1">
                    <a:lumMod val="50000"/>
                  </a:schemeClr>
                </a:solidFill>
              </a:rPr>
              <a:t>Cevabınız “evet” ise, finansman giderlerinden maliyetlere ne şekilde pay verilmiştir? Hesaplamaları kontrol ediniz .Gerekli notları alınız. Çalışmaların bir örneğini temin ederek form ekine koyunuz. </a:t>
            </a:r>
          </a:p>
          <a:p>
            <a:pPr marL="457200" indent="-457200">
              <a:buFont typeface="+mj-lt"/>
              <a:buAutoNum type="arabicPeriod" startAt="10"/>
            </a:pPr>
            <a:r>
              <a:rPr lang="tr-TR" sz="2200" dirty="0" smtClean="0">
                <a:solidFill>
                  <a:schemeClr val="tx1">
                    <a:lumMod val="50000"/>
                  </a:schemeClr>
                </a:solidFill>
              </a:rPr>
              <a:t>Yatırım </a:t>
            </a:r>
            <a:r>
              <a:rPr lang="tr-TR" sz="2200" dirty="0">
                <a:solidFill>
                  <a:schemeClr val="tx1">
                    <a:lumMod val="50000"/>
                  </a:schemeClr>
                </a:solidFill>
              </a:rPr>
              <a:t>Kredilerine ilişkin faiz ve kur farklarından yapılmakta olan yatırımlara aktarılması gereken tutarlar aktarılmış mıdır?</a:t>
            </a:r>
          </a:p>
          <a:p>
            <a:pPr marL="457200" indent="-457200">
              <a:buFont typeface="+mj-lt"/>
              <a:buAutoNum type="arabicPeriod" startAt="10"/>
            </a:pPr>
            <a:r>
              <a:rPr lang="tr-TR" sz="2200" dirty="0" smtClean="0">
                <a:solidFill>
                  <a:schemeClr val="tx1">
                    <a:lumMod val="50000"/>
                  </a:schemeClr>
                </a:solidFill>
              </a:rPr>
              <a:t>Sabit </a:t>
            </a:r>
            <a:r>
              <a:rPr lang="tr-TR" sz="2200" dirty="0">
                <a:solidFill>
                  <a:schemeClr val="tx1">
                    <a:lumMod val="50000"/>
                  </a:schemeClr>
                </a:solidFill>
              </a:rPr>
              <a:t>kıymet için alınan kredi faizi ve kur farklarından, ilgili sabit kıymetin kullanılmaya başlandığı yılın sonuna kadar olan kısmı maliyete ilave edilmiş midir?</a:t>
            </a:r>
          </a:p>
          <a:p>
            <a:pPr marL="457200" indent="-457200">
              <a:buFont typeface="+mj-lt"/>
              <a:buAutoNum type="arabicPeriod" startAt="10"/>
            </a:pPr>
            <a:r>
              <a:rPr lang="tr-TR" sz="2200" dirty="0" smtClean="0">
                <a:solidFill>
                  <a:schemeClr val="tx1">
                    <a:lumMod val="50000"/>
                  </a:schemeClr>
                </a:solidFill>
              </a:rPr>
              <a:t>Yatırım </a:t>
            </a:r>
            <a:r>
              <a:rPr lang="tr-TR" sz="2200" dirty="0">
                <a:solidFill>
                  <a:schemeClr val="tx1">
                    <a:lumMod val="50000"/>
                  </a:schemeClr>
                </a:solidFill>
              </a:rPr>
              <a:t>finansmanında kullanılan kuruluş dönemine ait kredi faizleri yatırım maliyetine eklenmiş midir?</a:t>
            </a:r>
          </a:p>
          <a:p>
            <a:pPr marL="457200" indent="-457200">
              <a:buFont typeface="+mj-lt"/>
              <a:buAutoNum type="arabicPeriod" startAt="10"/>
            </a:pPr>
            <a:r>
              <a:rPr lang="tr-TR" sz="2200" dirty="0" smtClean="0">
                <a:solidFill>
                  <a:schemeClr val="tx1">
                    <a:lumMod val="50000"/>
                  </a:schemeClr>
                </a:solidFill>
              </a:rPr>
              <a:t>Yatırım finansmanında kullanılan </a:t>
            </a:r>
            <a:r>
              <a:rPr lang="tr-TR" sz="2200" dirty="0">
                <a:solidFill>
                  <a:schemeClr val="tx1">
                    <a:lumMod val="50000"/>
                  </a:schemeClr>
                </a:solidFill>
              </a:rPr>
              <a:t>işletme dönemine ait </a:t>
            </a:r>
            <a:r>
              <a:rPr lang="tr-TR" sz="2200" dirty="0" smtClean="0">
                <a:solidFill>
                  <a:schemeClr val="tx1">
                    <a:lumMod val="50000"/>
                  </a:schemeClr>
                </a:solidFill>
              </a:rPr>
              <a:t>kredi faizleri  </a:t>
            </a:r>
            <a:r>
              <a:rPr lang="tr-TR" sz="2200" dirty="0">
                <a:solidFill>
                  <a:schemeClr val="tx1">
                    <a:lumMod val="50000"/>
                  </a:schemeClr>
                </a:solidFill>
              </a:rPr>
              <a:t>yatırım maliyetine eklenmiş midir</a:t>
            </a:r>
            <a:r>
              <a:rPr lang="tr-TR" sz="2200" dirty="0" smtClean="0">
                <a:solidFill>
                  <a:schemeClr val="tx1">
                    <a:lumMod val="50000"/>
                  </a:schemeClr>
                </a:solidFill>
              </a:rPr>
              <a:t>?</a:t>
            </a:r>
            <a:endParaRPr lang="tr-TR" sz="2200" dirty="0">
              <a:solidFill>
                <a:schemeClr val="tx1">
                  <a:lumMod val="50000"/>
                </a:schemeClr>
              </a:solidFill>
            </a:endParaRPr>
          </a:p>
          <a:p>
            <a:pPr marL="457200" indent="-457200">
              <a:buFont typeface="+mj-lt"/>
              <a:buAutoNum type="arabicPeriod" startAt="10"/>
            </a:pPr>
            <a:r>
              <a:rPr lang="tr-TR" sz="2200" dirty="0" smtClean="0">
                <a:solidFill>
                  <a:schemeClr val="tx1">
                    <a:lumMod val="50000"/>
                  </a:schemeClr>
                </a:solidFill>
              </a:rPr>
              <a:t>Cevabınız </a:t>
            </a:r>
            <a:r>
              <a:rPr lang="tr-TR" sz="2200" dirty="0">
                <a:solidFill>
                  <a:schemeClr val="tx1">
                    <a:lumMod val="50000"/>
                  </a:schemeClr>
                </a:solidFill>
              </a:rPr>
              <a:t>“hayır” ise yatırım finansmanında kullanılan faizlerin tutarını tespit ediniz. </a:t>
            </a:r>
            <a:endParaRPr lang="tr-TR" sz="2200" dirty="0" smtClean="0">
              <a:solidFill>
                <a:schemeClr val="tx1">
                  <a:lumMod val="50000"/>
                </a:schemeClr>
              </a:solidFill>
            </a:endParaRPr>
          </a:p>
          <a:p>
            <a:pPr marL="457200" indent="-457200">
              <a:buFont typeface="+mj-lt"/>
              <a:buAutoNum type="arabicPeriod" startAt="10"/>
            </a:pPr>
            <a:r>
              <a:rPr lang="tr-TR" sz="2200" dirty="0">
                <a:solidFill>
                  <a:schemeClr val="tx1">
                    <a:lumMod val="50000"/>
                  </a:schemeClr>
                </a:solidFill>
              </a:rPr>
              <a:t>İthal edilen yatırım mallarına ait kur farklarından sabit kıymetin iktisap edildiği dönemin sonuna kadar olan kısmı maliyete ilave edilmiş midir? </a:t>
            </a:r>
          </a:p>
        </p:txBody>
      </p:sp>
    </p:spTree>
    <p:extLst>
      <p:ext uri="{BB962C8B-B14F-4D97-AF65-F5344CB8AC3E}">
        <p14:creationId xmlns:p14="http://schemas.microsoft.com/office/powerpoint/2010/main" val="1102214053"/>
      </p:ext>
    </p:extLst>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B4E1F9"/>
            </a:gs>
            <a:gs pos="0">
              <a:schemeClr val="tx2">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69595" y="6324571"/>
            <a:ext cx="2232247" cy="471624"/>
          </a:xfrm>
        </p:spPr>
        <p:txBody>
          <a:bodyPr>
            <a:normAutofit fontScale="90000"/>
          </a:bodyPr>
          <a:lstStyle/>
          <a:p>
            <a:pPr algn="ctr"/>
            <a:r>
              <a:rPr lang="tr-TR" sz="1600" b="1" dirty="0">
                <a:solidFill>
                  <a:schemeClr val="bg1">
                    <a:lumMod val="65000"/>
                  </a:schemeClr>
                </a:solidFill>
                <a:effectLst/>
              </a:rPr>
              <a:t>MESUT YİĞİT</a:t>
            </a:r>
            <a:r>
              <a:rPr lang="tr-TR" sz="1600" dirty="0">
                <a:solidFill>
                  <a:schemeClr val="bg1">
                    <a:lumMod val="65000"/>
                  </a:schemeClr>
                </a:solidFill>
                <a:effectLst/>
              </a:rPr>
              <a:t/>
            </a:r>
            <a:br>
              <a:rPr lang="tr-TR" sz="1600" dirty="0">
                <a:solidFill>
                  <a:schemeClr val="bg1">
                    <a:lumMod val="65000"/>
                  </a:schemeClr>
                </a:solidFill>
                <a:effectLst/>
              </a:rPr>
            </a:br>
            <a:r>
              <a:rPr lang="tr-TR" sz="1600" b="1" dirty="0">
                <a:solidFill>
                  <a:schemeClr val="bg1">
                    <a:lumMod val="65000"/>
                  </a:schemeClr>
                </a:solidFill>
                <a:effectLst/>
              </a:rPr>
              <a:t>YEMİNLİ MALİ </a:t>
            </a:r>
            <a:r>
              <a:rPr lang="tr-TR" sz="1600" b="1" dirty="0" smtClean="0">
                <a:solidFill>
                  <a:schemeClr val="bg1">
                    <a:lumMod val="65000"/>
                  </a:schemeClr>
                </a:solidFill>
                <a:effectLst/>
              </a:rPr>
              <a:t>MÜŞAVİR</a:t>
            </a:r>
            <a:endParaRPr lang="tr-TR" sz="1600" dirty="0">
              <a:solidFill>
                <a:schemeClr val="bg1">
                  <a:lumMod val="65000"/>
                </a:schemeClr>
              </a:solidFill>
            </a:endParaRPr>
          </a:p>
        </p:txBody>
      </p:sp>
      <p:pic>
        <p:nvPicPr>
          <p:cNvPr id="1036"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00"/>
                    </a14:imgEffect>
                    <a14:imgEffect>
                      <a14:saturation sat="120000"/>
                    </a14:imgEffect>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0" y="6300077"/>
            <a:ext cx="680530" cy="4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a:xfrm>
            <a:off x="11989419" y="6358365"/>
            <a:ext cx="504056" cy="356343"/>
          </a:xfrm>
        </p:spPr>
        <p:txBody>
          <a:bodyPr/>
          <a:lstStyle/>
          <a:p>
            <a:pPr algn="ctr"/>
            <a:fld id="{28140BBF-EAB7-43D1-8B4A-9990D3932DF5}" type="slidenum">
              <a:rPr lang="tr-TR" sz="2000" b="1" smtClean="0">
                <a:solidFill>
                  <a:schemeClr val="bg2">
                    <a:lumMod val="25000"/>
                  </a:schemeClr>
                </a:solidFill>
                <a:latin typeface="Calibri" pitchFamily="34" charset="0"/>
                <a:cs typeface="Calibri" pitchFamily="34" charset="0"/>
              </a:rPr>
              <a:pPr algn="ctr"/>
              <a:t>43</a:t>
            </a:fld>
            <a:endParaRPr lang="tr-TR" sz="2000" b="1" dirty="0">
              <a:solidFill>
                <a:schemeClr val="bg2">
                  <a:lumMod val="25000"/>
                </a:schemeClr>
              </a:solidFill>
              <a:latin typeface="Calibri" pitchFamily="34" charset="0"/>
              <a:cs typeface="Calibri" pitchFamily="34" charset="0"/>
            </a:endParaRPr>
          </a:p>
        </p:txBody>
      </p:sp>
      <p:sp>
        <p:nvSpPr>
          <p:cNvPr id="9" name="Metin kutusu 8"/>
          <p:cNvSpPr txBox="1"/>
          <p:nvPr/>
        </p:nvSpPr>
        <p:spPr>
          <a:xfrm>
            <a:off x="972195" y="305668"/>
            <a:ext cx="10513168" cy="5847755"/>
          </a:xfrm>
          <a:prstGeom prst="rect">
            <a:avLst/>
          </a:prstGeom>
          <a:noFill/>
        </p:spPr>
        <p:txBody>
          <a:bodyPr wrap="square" rtlCol="0">
            <a:spAutoFit/>
          </a:bodyPr>
          <a:lstStyle/>
          <a:p>
            <a:pPr marL="457200" indent="-457200">
              <a:buFont typeface="+mj-lt"/>
              <a:buAutoNum type="arabicPeriod" startAt="20"/>
            </a:pPr>
            <a:r>
              <a:rPr lang="tr-TR" sz="2200" dirty="0" smtClean="0">
                <a:solidFill>
                  <a:schemeClr val="tx1">
                    <a:lumMod val="50000"/>
                  </a:schemeClr>
                </a:solidFill>
              </a:rPr>
              <a:t>Stok </a:t>
            </a:r>
            <a:r>
              <a:rPr lang="tr-TR" sz="2200" dirty="0">
                <a:solidFill>
                  <a:schemeClr val="tx1">
                    <a:lumMod val="50000"/>
                  </a:schemeClr>
                </a:solidFill>
              </a:rPr>
              <a:t>alımıyla ilgili faiz ve kur farklarının fiili ithal tarihine kadar olan kısmı maliyete ilave edilmiş midir?</a:t>
            </a:r>
          </a:p>
          <a:p>
            <a:pPr marL="457200" indent="-457200">
              <a:buFont typeface="+mj-lt"/>
              <a:buAutoNum type="arabicPeriod" startAt="20"/>
            </a:pPr>
            <a:r>
              <a:rPr lang="tr-TR" sz="2200" dirty="0" smtClean="0">
                <a:solidFill>
                  <a:schemeClr val="tx1">
                    <a:lumMod val="50000"/>
                  </a:schemeClr>
                </a:solidFill>
              </a:rPr>
              <a:t>Firma </a:t>
            </a:r>
            <a:r>
              <a:rPr lang="tr-TR" sz="2200" dirty="0">
                <a:solidFill>
                  <a:schemeClr val="tx1">
                    <a:lumMod val="50000"/>
                  </a:schemeClr>
                </a:solidFill>
              </a:rPr>
              <a:t>, ticari işletme midir? Cevabınız “Evet”  ise tüm finansman giderlerine , gider kısıtlaması uygulayınız.</a:t>
            </a:r>
          </a:p>
          <a:p>
            <a:pPr marL="457200" indent="-457200">
              <a:buFont typeface="+mj-lt"/>
              <a:buAutoNum type="arabicPeriod" startAt="20"/>
            </a:pPr>
            <a:r>
              <a:rPr lang="tr-TR" sz="2200" dirty="0" smtClean="0">
                <a:solidFill>
                  <a:schemeClr val="tx1">
                    <a:lumMod val="50000"/>
                  </a:schemeClr>
                </a:solidFill>
              </a:rPr>
              <a:t>Firma </a:t>
            </a:r>
            <a:r>
              <a:rPr lang="tr-TR" sz="2200" dirty="0">
                <a:solidFill>
                  <a:schemeClr val="tx1">
                    <a:lumMod val="50000"/>
                  </a:schemeClr>
                </a:solidFill>
              </a:rPr>
              <a:t>,yıllara sari inşaat – onarım  işi yapıyor mu ?</a:t>
            </a:r>
          </a:p>
          <a:p>
            <a:pPr marL="457200" indent="-457200">
              <a:buFont typeface="+mj-lt"/>
              <a:buAutoNum type="arabicPeriod" startAt="20"/>
            </a:pPr>
            <a:r>
              <a:rPr lang="tr-TR" sz="2200" dirty="0">
                <a:solidFill>
                  <a:schemeClr val="tx1">
                    <a:lumMod val="50000"/>
                  </a:schemeClr>
                </a:solidFill>
              </a:rPr>
              <a:t>Cevabınız  “Evet” ise yıllar itibariyle oluşan finansman giderlerini ilgili yıllar için öngörülen gider kısıtlaması açısından inceleyiniz ve gerekli tespitleri yapınız</a:t>
            </a:r>
          </a:p>
          <a:p>
            <a:pPr marL="457200" indent="-457200">
              <a:buFont typeface="+mj-lt"/>
              <a:buAutoNum type="arabicPeriod" startAt="20"/>
            </a:pPr>
            <a:r>
              <a:rPr lang="tr-TR" sz="2200" dirty="0" smtClean="0">
                <a:solidFill>
                  <a:schemeClr val="tx1">
                    <a:lumMod val="50000"/>
                  </a:schemeClr>
                </a:solidFill>
              </a:rPr>
              <a:t>Firma </a:t>
            </a:r>
            <a:r>
              <a:rPr lang="tr-TR" sz="2200" dirty="0">
                <a:solidFill>
                  <a:schemeClr val="tx1">
                    <a:lumMod val="50000"/>
                  </a:schemeClr>
                </a:solidFill>
              </a:rPr>
              <a:t>imalatçı mıdır?</a:t>
            </a:r>
          </a:p>
          <a:p>
            <a:pPr marL="457200" indent="-457200">
              <a:buFont typeface="+mj-lt"/>
              <a:buAutoNum type="arabicPeriod" startAt="20"/>
            </a:pPr>
            <a:r>
              <a:rPr lang="tr-TR" sz="2200" dirty="0" smtClean="0">
                <a:solidFill>
                  <a:schemeClr val="tx1">
                    <a:lumMod val="50000"/>
                  </a:schemeClr>
                </a:solidFill>
              </a:rPr>
              <a:t>Firma </a:t>
            </a:r>
            <a:r>
              <a:rPr lang="tr-TR" sz="2200" dirty="0">
                <a:solidFill>
                  <a:schemeClr val="tx1">
                    <a:lumMod val="50000"/>
                  </a:schemeClr>
                </a:solidFill>
              </a:rPr>
              <a:t>sanayi siciline kayıtlı imalatçı olup, münhasıran imalat faaliyeti ile  iştigal etmekte midir?</a:t>
            </a:r>
          </a:p>
          <a:p>
            <a:pPr marL="457200" indent="-457200">
              <a:buFont typeface="+mj-lt"/>
              <a:buAutoNum type="arabicPeriod" startAt="20"/>
            </a:pPr>
            <a:r>
              <a:rPr lang="tr-TR" sz="2200" dirty="0" smtClean="0">
                <a:solidFill>
                  <a:schemeClr val="tx1">
                    <a:lumMod val="50000"/>
                  </a:schemeClr>
                </a:solidFill>
              </a:rPr>
              <a:t>Firma </a:t>
            </a:r>
            <a:r>
              <a:rPr lang="tr-TR" sz="2200" dirty="0">
                <a:solidFill>
                  <a:schemeClr val="tx1">
                    <a:lumMod val="50000"/>
                  </a:schemeClr>
                </a:solidFill>
              </a:rPr>
              <a:t>sanayi siciline kayıtlı imalatçı olup , imalat faaliyeti dışında diğer faaliyetleri de var mıdır?</a:t>
            </a:r>
          </a:p>
          <a:p>
            <a:pPr marL="457200" indent="-457200">
              <a:buFont typeface="+mj-lt"/>
              <a:buAutoNum type="arabicPeriod" startAt="20"/>
            </a:pPr>
            <a:r>
              <a:rPr lang="tr-TR" sz="2200" dirty="0">
                <a:solidFill>
                  <a:schemeClr val="tx1">
                    <a:lumMod val="50000"/>
                  </a:schemeClr>
                </a:solidFill>
              </a:rPr>
              <a:t>Cevabınız “Evet” ise diğer faaliyetlerine ait finansman giderlerine gider kısıtlaması uygulanıp uygulanmadığını kontrol ediniz. </a:t>
            </a:r>
            <a:endParaRPr lang="tr-TR" sz="2200" dirty="0" smtClean="0">
              <a:solidFill>
                <a:schemeClr val="tx1">
                  <a:lumMod val="50000"/>
                </a:schemeClr>
              </a:solidFill>
            </a:endParaRPr>
          </a:p>
          <a:p>
            <a:pPr marL="457200" indent="-457200">
              <a:buFont typeface="+mj-lt"/>
              <a:buAutoNum type="arabicPeriod" startAt="20"/>
            </a:pPr>
            <a:r>
              <a:rPr lang="tr-TR" sz="2200" dirty="0">
                <a:solidFill>
                  <a:schemeClr val="tx1">
                    <a:lumMod val="50000"/>
                  </a:schemeClr>
                </a:solidFill>
              </a:rPr>
              <a:t>Vergi Usul Kanununun 281 inci maddesinde yer alan hükme göre mevduat veya kredi sözleşmelerine müstenit alacaklar değerleme gününe kadar hesaplanacak faizleriyle birlikte dikkate alınacaktır</a:t>
            </a:r>
            <a:r>
              <a:rPr lang="tr-TR" sz="2200" dirty="0" smtClean="0">
                <a:solidFill>
                  <a:schemeClr val="tx1">
                    <a:lumMod val="50000"/>
                  </a:schemeClr>
                </a:solidFill>
              </a:rPr>
              <a:t>.</a:t>
            </a:r>
            <a:endParaRPr lang="tr-TR" sz="2200" dirty="0">
              <a:solidFill>
                <a:schemeClr val="tx1">
                  <a:lumMod val="50000"/>
                </a:schemeClr>
              </a:solidFill>
            </a:endParaRPr>
          </a:p>
        </p:txBody>
      </p:sp>
    </p:spTree>
    <p:extLst>
      <p:ext uri="{BB962C8B-B14F-4D97-AF65-F5344CB8AC3E}">
        <p14:creationId xmlns:p14="http://schemas.microsoft.com/office/powerpoint/2010/main" val="1616281468"/>
      </p:ext>
    </p:extLst>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B4E1F9"/>
            </a:gs>
            <a:gs pos="0">
              <a:schemeClr val="tx2">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69595" y="6324571"/>
            <a:ext cx="2232247" cy="471624"/>
          </a:xfrm>
        </p:spPr>
        <p:txBody>
          <a:bodyPr>
            <a:normAutofit fontScale="90000"/>
          </a:bodyPr>
          <a:lstStyle/>
          <a:p>
            <a:pPr algn="ctr"/>
            <a:r>
              <a:rPr lang="tr-TR" sz="1600" b="1" dirty="0">
                <a:solidFill>
                  <a:schemeClr val="bg1">
                    <a:lumMod val="65000"/>
                  </a:schemeClr>
                </a:solidFill>
                <a:effectLst/>
              </a:rPr>
              <a:t>MESUT YİĞİT</a:t>
            </a:r>
            <a:r>
              <a:rPr lang="tr-TR" sz="1600" dirty="0">
                <a:solidFill>
                  <a:schemeClr val="bg1">
                    <a:lumMod val="65000"/>
                  </a:schemeClr>
                </a:solidFill>
                <a:effectLst/>
              </a:rPr>
              <a:t/>
            </a:r>
            <a:br>
              <a:rPr lang="tr-TR" sz="1600" dirty="0">
                <a:solidFill>
                  <a:schemeClr val="bg1">
                    <a:lumMod val="65000"/>
                  </a:schemeClr>
                </a:solidFill>
                <a:effectLst/>
              </a:rPr>
            </a:br>
            <a:r>
              <a:rPr lang="tr-TR" sz="1600" b="1" dirty="0">
                <a:solidFill>
                  <a:schemeClr val="bg1">
                    <a:lumMod val="65000"/>
                  </a:schemeClr>
                </a:solidFill>
                <a:effectLst/>
              </a:rPr>
              <a:t>YEMİNLİ MALİ </a:t>
            </a:r>
            <a:r>
              <a:rPr lang="tr-TR" sz="1600" b="1" dirty="0" smtClean="0">
                <a:solidFill>
                  <a:schemeClr val="bg1">
                    <a:lumMod val="65000"/>
                  </a:schemeClr>
                </a:solidFill>
                <a:effectLst/>
              </a:rPr>
              <a:t>MÜŞAVİR</a:t>
            </a:r>
            <a:endParaRPr lang="tr-TR" sz="1600" dirty="0">
              <a:solidFill>
                <a:schemeClr val="bg1">
                  <a:lumMod val="65000"/>
                </a:schemeClr>
              </a:solidFill>
            </a:endParaRPr>
          </a:p>
        </p:txBody>
      </p:sp>
      <p:pic>
        <p:nvPicPr>
          <p:cNvPr id="1036"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00"/>
                    </a14:imgEffect>
                    <a14:imgEffect>
                      <a14:saturation sat="120000"/>
                    </a14:imgEffect>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0" y="6300077"/>
            <a:ext cx="680530" cy="4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a:xfrm>
            <a:off x="11989419" y="6358365"/>
            <a:ext cx="504056" cy="356343"/>
          </a:xfrm>
        </p:spPr>
        <p:txBody>
          <a:bodyPr/>
          <a:lstStyle/>
          <a:p>
            <a:pPr algn="ctr"/>
            <a:fld id="{28140BBF-EAB7-43D1-8B4A-9990D3932DF5}" type="slidenum">
              <a:rPr lang="tr-TR" sz="2000" b="1" smtClean="0">
                <a:solidFill>
                  <a:schemeClr val="bg2">
                    <a:lumMod val="25000"/>
                  </a:schemeClr>
                </a:solidFill>
                <a:latin typeface="Calibri" pitchFamily="34" charset="0"/>
                <a:cs typeface="Calibri" pitchFamily="34" charset="0"/>
              </a:rPr>
              <a:pPr algn="ctr"/>
              <a:t>44</a:t>
            </a:fld>
            <a:endParaRPr lang="tr-TR" sz="2000" b="1" dirty="0">
              <a:solidFill>
                <a:schemeClr val="bg2">
                  <a:lumMod val="25000"/>
                </a:schemeClr>
              </a:solidFill>
              <a:latin typeface="Calibri" pitchFamily="34" charset="0"/>
              <a:cs typeface="Calibri" pitchFamily="34" charset="0"/>
            </a:endParaRPr>
          </a:p>
        </p:txBody>
      </p:sp>
    </p:spTree>
    <p:extLst>
      <p:ext uri="{BB962C8B-B14F-4D97-AF65-F5344CB8AC3E}">
        <p14:creationId xmlns:p14="http://schemas.microsoft.com/office/powerpoint/2010/main" val="2802779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B4E1F9"/>
            </a:gs>
            <a:gs pos="0">
              <a:schemeClr val="tx2">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69595" y="6324571"/>
            <a:ext cx="2232247" cy="471624"/>
          </a:xfrm>
        </p:spPr>
        <p:txBody>
          <a:bodyPr>
            <a:normAutofit fontScale="90000"/>
          </a:bodyPr>
          <a:lstStyle/>
          <a:p>
            <a:pPr algn="ctr"/>
            <a:r>
              <a:rPr lang="tr-TR" sz="1600" b="1" dirty="0">
                <a:solidFill>
                  <a:schemeClr val="bg1">
                    <a:lumMod val="65000"/>
                  </a:schemeClr>
                </a:solidFill>
                <a:effectLst/>
              </a:rPr>
              <a:t>MESUT YİĞİT</a:t>
            </a:r>
            <a:r>
              <a:rPr lang="tr-TR" sz="1600" dirty="0">
                <a:solidFill>
                  <a:schemeClr val="bg1">
                    <a:lumMod val="65000"/>
                  </a:schemeClr>
                </a:solidFill>
                <a:effectLst/>
              </a:rPr>
              <a:t/>
            </a:r>
            <a:br>
              <a:rPr lang="tr-TR" sz="1600" dirty="0">
                <a:solidFill>
                  <a:schemeClr val="bg1">
                    <a:lumMod val="65000"/>
                  </a:schemeClr>
                </a:solidFill>
                <a:effectLst/>
              </a:rPr>
            </a:br>
            <a:r>
              <a:rPr lang="tr-TR" sz="1600" b="1" dirty="0">
                <a:solidFill>
                  <a:schemeClr val="bg1">
                    <a:lumMod val="65000"/>
                  </a:schemeClr>
                </a:solidFill>
                <a:effectLst/>
              </a:rPr>
              <a:t>YEMİNLİ MALİ </a:t>
            </a:r>
            <a:r>
              <a:rPr lang="tr-TR" sz="1600" b="1" dirty="0" smtClean="0">
                <a:solidFill>
                  <a:schemeClr val="bg1">
                    <a:lumMod val="65000"/>
                  </a:schemeClr>
                </a:solidFill>
                <a:effectLst/>
              </a:rPr>
              <a:t>MÜŞAVİR</a:t>
            </a:r>
            <a:endParaRPr lang="tr-TR" sz="1600" dirty="0">
              <a:solidFill>
                <a:schemeClr val="bg1">
                  <a:lumMod val="65000"/>
                </a:schemeClr>
              </a:solidFill>
            </a:endParaRPr>
          </a:p>
        </p:txBody>
      </p:sp>
      <p:sp>
        <p:nvSpPr>
          <p:cNvPr id="3" name="Alt Başlık 2"/>
          <p:cNvSpPr>
            <a:spLocks noGrp="1"/>
          </p:cNvSpPr>
          <p:nvPr>
            <p:ph type="subTitle" idx="1"/>
          </p:nvPr>
        </p:nvSpPr>
        <p:spPr>
          <a:xfrm>
            <a:off x="1692275" y="953740"/>
            <a:ext cx="9145016" cy="3816424"/>
          </a:xfrm>
        </p:spPr>
        <p:txBody>
          <a:bodyPr>
            <a:normAutofit/>
          </a:bodyPr>
          <a:lstStyle/>
          <a:p>
            <a:pPr algn="ctr"/>
            <a:r>
              <a:rPr lang="tr-TR" sz="10000" b="1" dirty="0" smtClean="0">
                <a:solidFill>
                  <a:srgbClr val="C660C8"/>
                </a:solidFill>
                <a:latin typeface="Calibri" pitchFamily="34" charset="0"/>
                <a:cs typeface="Calibri" pitchFamily="34" charset="0"/>
              </a:rPr>
              <a:t>2013 …</a:t>
            </a:r>
          </a:p>
          <a:p>
            <a:pPr algn="ctr"/>
            <a:endParaRPr lang="tr-TR" sz="3000" b="1" dirty="0" smtClean="0">
              <a:solidFill>
                <a:srgbClr val="C660C8"/>
              </a:solidFill>
              <a:latin typeface="Calibri" pitchFamily="34" charset="0"/>
              <a:cs typeface="Calibri" pitchFamily="34" charset="0"/>
            </a:endParaRPr>
          </a:p>
          <a:p>
            <a:pPr algn="ctr"/>
            <a:r>
              <a:rPr lang="tr-TR" sz="6400" b="1" dirty="0" smtClean="0">
                <a:solidFill>
                  <a:srgbClr val="C660C8"/>
                </a:solidFill>
                <a:latin typeface="Calibri" pitchFamily="34" charset="0"/>
                <a:cs typeface="Calibri" pitchFamily="34" charset="0"/>
              </a:rPr>
              <a:t>MESLEKTE YENİ DÖNEM ?</a:t>
            </a:r>
            <a:endParaRPr lang="tr-TR" sz="6400" b="1" dirty="0">
              <a:solidFill>
                <a:srgbClr val="C660C8"/>
              </a:solidFill>
              <a:latin typeface="Calibri" pitchFamily="34" charset="0"/>
              <a:cs typeface="Calibri" pitchFamily="34" charset="0"/>
            </a:endParaRPr>
          </a:p>
          <a:p>
            <a:pPr algn="ctr"/>
            <a:endParaRPr lang="tr-TR" sz="4400" b="1" dirty="0">
              <a:solidFill>
                <a:srgbClr val="C660C8"/>
              </a:solidFill>
              <a:latin typeface="Calibri" pitchFamily="34" charset="0"/>
              <a:cs typeface="Calibri" pitchFamily="34" charset="0"/>
            </a:endParaRPr>
          </a:p>
        </p:txBody>
      </p:sp>
      <p:pic>
        <p:nvPicPr>
          <p:cNvPr id="1036"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00"/>
                    </a14:imgEffect>
                    <a14:imgEffect>
                      <a14:saturation sat="120000"/>
                    </a14:imgEffect>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0" y="6300077"/>
            <a:ext cx="680530" cy="4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a:xfrm>
            <a:off x="11989419" y="6358365"/>
            <a:ext cx="504056" cy="356343"/>
          </a:xfrm>
        </p:spPr>
        <p:txBody>
          <a:bodyPr/>
          <a:lstStyle/>
          <a:p>
            <a:pPr algn="ctr"/>
            <a:fld id="{28140BBF-EAB7-43D1-8B4A-9990D3932DF5}" type="slidenum">
              <a:rPr lang="tr-TR" sz="2000" b="1" smtClean="0">
                <a:solidFill>
                  <a:schemeClr val="bg2">
                    <a:lumMod val="25000"/>
                  </a:schemeClr>
                </a:solidFill>
                <a:latin typeface="Calibri" pitchFamily="34" charset="0"/>
                <a:cs typeface="Calibri" pitchFamily="34" charset="0"/>
              </a:rPr>
              <a:pPr algn="ctr"/>
              <a:t>45</a:t>
            </a:fld>
            <a:endParaRPr lang="tr-TR" sz="2000" b="1" dirty="0">
              <a:solidFill>
                <a:schemeClr val="bg2">
                  <a:lumMod val="25000"/>
                </a:schemeClr>
              </a:solidFill>
              <a:latin typeface="Calibri" pitchFamily="34" charset="0"/>
              <a:cs typeface="Calibri" pitchFamily="34" charset="0"/>
            </a:endParaRPr>
          </a:p>
        </p:txBody>
      </p:sp>
    </p:spTree>
    <p:extLst>
      <p:ext uri="{BB962C8B-B14F-4D97-AF65-F5344CB8AC3E}">
        <p14:creationId xmlns:p14="http://schemas.microsoft.com/office/powerpoint/2010/main" val="1494598795"/>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B4E1F9"/>
            </a:gs>
            <a:gs pos="0">
              <a:schemeClr val="tx2">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69595" y="6324571"/>
            <a:ext cx="2232247" cy="471624"/>
          </a:xfrm>
        </p:spPr>
        <p:txBody>
          <a:bodyPr>
            <a:normAutofit fontScale="90000"/>
          </a:bodyPr>
          <a:lstStyle/>
          <a:p>
            <a:pPr algn="ctr"/>
            <a:r>
              <a:rPr lang="tr-TR" sz="1600" b="1" dirty="0">
                <a:solidFill>
                  <a:schemeClr val="bg1">
                    <a:lumMod val="65000"/>
                  </a:schemeClr>
                </a:solidFill>
                <a:effectLst/>
              </a:rPr>
              <a:t>MESUT YİĞİT</a:t>
            </a:r>
            <a:r>
              <a:rPr lang="tr-TR" sz="1600" dirty="0">
                <a:solidFill>
                  <a:schemeClr val="bg1">
                    <a:lumMod val="65000"/>
                  </a:schemeClr>
                </a:solidFill>
                <a:effectLst/>
              </a:rPr>
              <a:t/>
            </a:r>
            <a:br>
              <a:rPr lang="tr-TR" sz="1600" dirty="0">
                <a:solidFill>
                  <a:schemeClr val="bg1">
                    <a:lumMod val="65000"/>
                  </a:schemeClr>
                </a:solidFill>
                <a:effectLst/>
              </a:rPr>
            </a:br>
            <a:r>
              <a:rPr lang="tr-TR" sz="1600" b="1" dirty="0">
                <a:solidFill>
                  <a:schemeClr val="bg1">
                    <a:lumMod val="65000"/>
                  </a:schemeClr>
                </a:solidFill>
                <a:effectLst/>
              </a:rPr>
              <a:t>YEMİNLİ MALİ </a:t>
            </a:r>
            <a:r>
              <a:rPr lang="tr-TR" sz="1600" b="1" dirty="0" smtClean="0">
                <a:solidFill>
                  <a:schemeClr val="bg1">
                    <a:lumMod val="65000"/>
                  </a:schemeClr>
                </a:solidFill>
                <a:effectLst/>
              </a:rPr>
              <a:t>MÜŞAVİR</a:t>
            </a:r>
            <a:endParaRPr lang="tr-TR" sz="1600" dirty="0">
              <a:solidFill>
                <a:schemeClr val="bg1">
                  <a:lumMod val="65000"/>
                </a:schemeClr>
              </a:solidFill>
            </a:endParaRPr>
          </a:p>
        </p:txBody>
      </p:sp>
      <p:pic>
        <p:nvPicPr>
          <p:cNvPr id="1036"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00"/>
                    </a14:imgEffect>
                    <a14:imgEffect>
                      <a14:saturation sat="120000"/>
                    </a14:imgEffect>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0" y="6300077"/>
            <a:ext cx="680530" cy="4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a:xfrm>
            <a:off x="11989419" y="6358365"/>
            <a:ext cx="504056" cy="356343"/>
          </a:xfrm>
        </p:spPr>
        <p:txBody>
          <a:bodyPr/>
          <a:lstStyle/>
          <a:p>
            <a:pPr algn="ctr"/>
            <a:fld id="{28140BBF-EAB7-43D1-8B4A-9990D3932DF5}" type="slidenum">
              <a:rPr lang="tr-TR" sz="2000" b="1" smtClean="0">
                <a:solidFill>
                  <a:schemeClr val="bg2">
                    <a:lumMod val="25000"/>
                  </a:schemeClr>
                </a:solidFill>
                <a:latin typeface="Calibri" pitchFamily="34" charset="0"/>
                <a:cs typeface="Calibri" pitchFamily="34" charset="0"/>
              </a:rPr>
              <a:pPr algn="ctr"/>
              <a:t>46</a:t>
            </a:fld>
            <a:endParaRPr lang="tr-TR" sz="2000" b="1" dirty="0">
              <a:solidFill>
                <a:schemeClr val="bg2">
                  <a:lumMod val="25000"/>
                </a:schemeClr>
              </a:solidFill>
              <a:latin typeface="Calibri" pitchFamily="34" charset="0"/>
              <a:cs typeface="Calibri" pitchFamily="34" charset="0"/>
            </a:endParaRPr>
          </a:p>
        </p:txBody>
      </p:sp>
      <p:sp>
        <p:nvSpPr>
          <p:cNvPr id="9" name="Metin kutusu 8"/>
          <p:cNvSpPr txBox="1"/>
          <p:nvPr/>
        </p:nvSpPr>
        <p:spPr>
          <a:xfrm>
            <a:off x="1237040" y="1241772"/>
            <a:ext cx="9865096" cy="3293209"/>
          </a:xfrm>
          <a:prstGeom prst="rect">
            <a:avLst/>
          </a:prstGeom>
          <a:noFill/>
        </p:spPr>
        <p:txBody>
          <a:bodyPr wrap="square" rtlCol="0">
            <a:spAutoFit/>
          </a:bodyPr>
          <a:lstStyle/>
          <a:p>
            <a:pPr algn="ctr"/>
            <a:r>
              <a:rPr lang="tr-TR" sz="5000" b="1" dirty="0" smtClean="0">
                <a:solidFill>
                  <a:srgbClr val="C660C8"/>
                </a:solidFill>
                <a:latin typeface="Calibri" pitchFamily="34" charset="0"/>
                <a:cs typeface="Calibri" pitchFamily="34" charset="0"/>
              </a:rPr>
              <a:t>6102 </a:t>
            </a:r>
            <a:r>
              <a:rPr lang="tr-TR" sz="5000" b="1" dirty="0">
                <a:solidFill>
                  <a:srgbClr val="C660C8"/>
                </a:solidFill>
                <a:latin typeface="Calibri" pitchFamily="34" charset="0"/>
                <a:cs typeface="Calibri" pitchFamily="34" charset="0"/>
              </a:rPr>
              <a:t>SAYILI TÜRK TİCARET KANUNUNUN YÜRÜRLÜĞE GİRMESİNDEN SONRA DENETİM OLGUSUNUN KAZANDIĞI </a:t>
            </a:r>
            <a:r>
              <a:rPr lang="tr-TR" sz="5000" b="1" dirty="0" smtClean="0">
                <a:solidFill>
                  <a:srgbClr val="C660C8"/>
                </a:solidFill>
                <a:latin typeface="Calibri" pitchFamily="34" charset="0"/>
                <a:cs typeface="Calibri" pitchFamily="34" charset="0"/>
              </a:rPr>
              <a:t>BOYUT</a:t>
            </a:r>
            <a:endParaRPr lang="tr-TR" sz="3000" b="1" dirty="0" smtClean="0">
              <a:solidFill>
                <a:srgbClr val="C660C8"/>
              </a:solidFill>
              <a:latin typeface="Calibri" pitchFamily="34" charset="0"/>
              <a:cs typeface="Calibri" pitchFamily="34" charset="0"/>
            </a:endParaRPr>
          </a:p>
          <a:p>
            <a:pPr algn="ctr"/>
            <a:endParaRPr lang="tr-TR" sz="800" b="1" dirty="0">
              <a:solidFill>
                <a:schemeClr val="accent5">
                  <a:lumMod val="75000"/>
                </a:schemeClr>
              </a:solidFill>
            </a:endParaRPr>
          </a:p>
        </p:txBody>
      </p:sp>
    </p:spTree>
    <p:extLst>
      <p:ext uri="{BB962C8B-B14F-4D97-AF65-F5344CB8AC3E}">
        <p14:creationId xmlns:p14="http://schemas.microsoft.com/office/powerpoint/2010/main" val="2245234492"/>
      </p:ext>
    </p:extLst>
  </p:cSld>
  <p:clrMapOvr>
    <a:masterClrMapping/>
  </p:clrMapOvr>
  <mc:AlternateContent xmlns:mc="http://schemas.openxmlformats.org/markup-compatibility/2006">
    <mc:Choice xmlns:p14="http://schemas.microsoft.com/office/powerpoint/2010/main" Requires="p14">
      <p:transition spd="slow" p14:dur="20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B4E1F9"/>
            </a:gs>
            <a:gs pos="0">
              <a:schemeClr val="tx2">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404243" y="2105868"/>
            <a:ext cx="9937104" cy="2376264"/>
          </a:xfrm>
        </p:spPr>
        <p:txBody>
          <a:bodyPr>
            <a:noAutofit/>
          </a:bodyPr>
          <a:lstStyle/>
          <a:p>
            <a:pPr algn="ctr"/>
            <a:r>
              <a:rPr lang="tr-TR" sz="9000" b="1" dirty="0" smtClean="0">
                <a:solidFill>
                  <a:schemeClr val="accent3">
                    <a:lumMod val="60000"/>
                    <a:lumOff val="40000"/>
                  </a:schemeClr>
                </a:solidFill>
              </a:rPr>
              <a:t>TEŞEKKÜR EDERİM</a:t>
            </a:r>
            <a:endParaRPr lang="tr-TR" sz="9000" b="1" dirty="0">
              <a:solidFill>
                <a:schemeClr val="accent3">
                  <a:lumMod val="60000"/>
                  <a:lumOff val="40000"/>
                </a:schemeClr>
              </a:solidFill>
            </a:endParaRPr>
          </a:p>
        </p:txBody>
      </p:sp>
      <p:pic>
        <p:nvPicPr>
          <p:cNvPr id="1036"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00"/>
                    </a14:imgEffect>
                    <a14:imgEffect>
                      <a14:saturation sat="120000"/>
                    </a14:imgEffect>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0" y="6300077"/>
            <a:ext cx="680530" cy="4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a:xfrm>
            <a:off x="11989419" y="6358365"/>
            <a:ext cx="504056" cy="356343"/>
          </a:xfrm>
        </p:spPr>
        <p:txBody>
          <a:bodyPr/>
          <a:lstStyle/>
          <a:p>
            <a:pPr algn="ctr"/>
            <a:fld id="{28140BBF-EAB7-43D1-8B4A-9990D3932DF5}" type="slidenum">
              <a:rPr lang="tr-TR" sz="2000" b="1" smtClean="0">
                <a:solidFill>
                  <a:schemeClr val="bg2">
                    <a:lumMod val="25000"/>
                  </a:schemeClr>
                </a:solidFill>
                <a:latin typeface="Calibri" pitchFamily="34" charset="0"/>
                <a:cs typeface="Calibri" pitchFamily="34" charset="0"/>
              </a:rPr>
              <a:pPr algn="ctr"/>
              <a:t>47</a:t>
            </a:fld>
            <a:endParaRPr lang="tr-TR" sz="2000" b="1" dirty="0">
              <a:solidFill>
                <a:schemeClr val="bg2">
                  <a:lumMod val="25000"/>
                </a:schemeClr>
              </a:solidFill>
              <a:latin typeface="Calibri" pitchFamily="34" charset="0"/>
              <a:cs typeface="Calibri" pitchFamily="34" charset="0"/>
            </a:endParaRPr>
          </a:p>
        </p:txBody>
      </p:sp>
      <p:sp>
        <p:nvSpPr>
          <p:cNvPr id="9" name="Metin kutusu 8"/>
          <p:cNvSpPr txBox="1"/>
          <p:nvPr/>
        </p:nvSpPr>
        <p:spPr>
          <a:xfrm>
            <a:off x="3996531" y="5979455"/>
            <a:ext cx="4176464" cy="641244"/>
          </a:xfrm>
          <a:prstGeom prst="rect">
            <a:avLst/>
          </a:prstGeom>
          <a:noFill/>
        </p:spPr>
        <p:txBody>
          <a:bodyPr wrap="square" rtlCol="0">
            <a:spAutoFit/>
          </a:bodyPr>
          <a:lstStyle/>
          <a:p>
            <a:pPr algn="ctr"/>
            <a:r>
              <a:rPr lang="tr-TR" b="1" dirty="0">
                <a:solidFill>
                  <a:schemeClr val="accent6">
                    <a:lumMod val="60000"/>
                    <a:lumOff val="40000"/>
                  </a:schemeClr>
                </a:solidFill>
              </a:rPr>
              <a:t>06.04.2011</a:t>
            </a:r>
          </a:p>
          <a:p>
            <a:pPr algn="ctr"/>
            <a:r>
              <a:rPr lang="tr-TR" b="1" dirty="0">
                <a:solidFill>
                  <a:schemeClr val="accent6">
                    <a:lumMod val="60000"/>
                    <a:lumOff val="40000"/>
                  </a:schemeClr>
                </a:solidFill>
              </a:rPr>
              <a:t>ÖRDEKLİ KÜLTÜR MERKEZİ</a:t>
            </a:r>
            <a:endParaRPr lang="tr-TR" dirty="0">
              <a:solidFill>
                <a:schemeClr val="accent6">
                  <a:lumMod val="60000"/>
                  <a:lumOff val="40000"/>
                </a:schemeClr>
              </a:solidFill>
            </a:endParaRPr>
          </a:p>
        </p:txBody>
      </p:sp>
      <p:sp>
        <p:nvSpPr>
          <p:cNvPr id="10" name="Başlık 1"/>
          <p:cNvSpPr txBox="1">
            <a:spLocks/>
          </p:cNvSpPr>
          <p:nvPr/>
        </p:nvSpPr>
        <p:spPr>
          <a:xfrm>
            <a:off x="4503549" y="4626148"/>
            <a:ext cx="3168352" cy="47162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4400" kern="1200">
                <a:gradFill>
                  <a:gsLst>
                    <a:gs pos="0">
                      <a:schemeClr val="bg1"/>
                    </a:gs>
                    <a:gs pos="90000">
                      <a:schemeClr val="bg2">
                        <a:lumMod val="90000"/>
                      </a:schemeClr>
                    </a:gs>
                  </a:gsLst>
                  <a:lin ang="5400000" scaled="0"/>
                </a:gradFill>
                <a:effectLst>
                  <a:reflection blurRad="6350" stA="55000" endA="300" endPos="25500" dir="5400000" sy="-100000" algn="bl" rotWithShape="0"/>
                </a:effectLst>
                <a:latin typeface="+mj-lt"/>
                <a:ea typeface="+mj-ea"/>
                <a:cs typeface="+mj-cs"/>
              </a:defRPr>
            </a:lvl1pPr>
          </a:lstStyle>
          <a:p>
            <a:pPr algn="ctr"/>
            <a:r>
              <a:rPr lang="tr-TR" sz="1800" b="1" dirty="0" smtClean="0">
                <a:solidFill>
                  <a:schemeClr val="tx1">
                    <a:lumMod val="75000"/>
                  </a:schemeClr>
                </a:solidFill>
                <a:effectLst/>
              </a:rPr>
              <a:t>MESUT YİĞİT</a:t>
            </a:r>
            <a:r>
              <a:rPr lang="tr-TR" sz="1800" dirty="0" smtClean="0">
                <a:solidFill>
                  <a:schemeClr val="tx1">
                    <a:lumMod val="75000"/>
                  </a:schemeClr>
                </a:solidFill>
                <a:effectLst/>
              </a:rPr>
              <a:t/>
            </a:r>
            <a:br>
              <a:rPr lang="tr-TR" sz="1800" dirty="0" smtClean="0">
                <a:solidFill>
                  <a:schemeClr val="tx1">
                    <a:lumMod val="75000"/>
                  </a:schemeClr>
                </a:solidFill>
                <a:effectLst/>
              </a:rPr>
            </a:br>
            <a:r>
              <a:rPr lang="tr-TR" sz="1800" b="1" dirty="0" smtClean="0">
                <a:solidFill>
                  <a:schemeClr val="tx1">
                    <a:lumMod val="75000"/>
                  </a:schemeClr>
                </a:solidFill>
                <a:effectLst/>
              </a:rPr>
              <a:t>YEMİNLİ MALİ MÜŞAVİR</a:t>
            </a:r>
            <a:br>
              <a:rPr lang="tr-TR" sz="1800" b="1" dirty="0" smtClean="0">
                <a:solidFill>
                  <a:schemeClr val="tx1">
                    <a:lumMod val="75000"/>
                  </a:schemeClr>
                </a:solidFill>
                <a:effectLst/>
              </a:rPr>
            </a:br>
            <a:r>
              <a:rPr lang="tr-TR" sz="1800" b="1" dirty="0" smtClean="0">
                <a:solidFill>
                  <a:schemeClr val="tx1">
                    <a:lumMod val="75000"/>
                  </a:schemeClr>
                </a:solidFill>
                <a:effectLst/>
                <a:latin typeface="Arial" pitchFamily="34" charset="0"/>
                <a:cs typeface="Arial" pitchFamily="34" charset="0"/>
              </a:rPr>
              <a:t/>
            </a:r>
            <a:br>
              <a:rPr lang="tr-TR" sz="1800" b="1" dirty="0" smtClean="0">
                <a:solidFill>
                  <a:schemeClr val="tx1">
                    <a:lumMod val="75000"/>
                  </a:schemeClr>
                </a:solidFill>
                <a:effectLst/>
                <a:latin typeface="Arial" pitchFamily="34" charset="0"/>
                <a:cs typeface="Arial" pitchFamily="34" charset="0"/>
              </a:rPr>
            </a:br>
            <a:r>
              <a:rPr lang="tr-TR" sz="2000" b="1" u="sng" dirty="0" smtClean="0">
                <a:solidFill>
                  <a:schemeClr val="tx2">
                    <a:lumMod val="75000"/>
                  </a:schemeClr>
                </a:solidFill>
                <a:effectLst/>
                <a:latin typeface="Arial" pitchFamily="34" charset="0"/>
                <a:cs typeface="Arial" pitchFamily="34" charset="0"/>
              </a:rPr>
              <a:t>www.mesutyigit.com</a:t>
            </a:r>
            <a:endParaRPr lang="tr-TR" sz="2000" b="1" u="sng"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920516364"/>
      </p:ext>
    </p:extLst>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0026 -0.06908 L 4.15009E-6 -0.151 " pathEditMode="relative" rAng="0" ptsTypes="AA">
                                      <p:cBhvr>
                                        <p:cTn id="6" dur="250" accel="50000" decel="50000" autoRev="1" fill="hold">
                                          <p:stCondLst>
                                            <p:cond delay="0"/>
                                          </p:stCondLst>
                                        </p:cTn>
                                        <p:tgtEl>
                                          <p:spTgt spid="10"/>
                                        </p:tgtEl>
                                        <p:attrNameLst>
                                          <p:attrName>ppt_x</p:attrName>
                                          <p:attrName>ppt_y</p:attrName>
                                        </p:attrNameLst>
                                      </p:cBhvr>
                                      <p:rCtr x="13" y="-4107"/>
                                    </p:animMotion>
                                    <p:animRot by="1500000">
                                      <p:cBhvr>
                                        <p:cTn id="7" dur="125" fill="hold">
                                          <p:stCondLst>
                                            <p:cond delay="0"/>
                                          </p:stCondLst>
                                        </p:cTn>
                                        <p:tgtEl>
                                          <p:spTgt spid="10"/>
                                        </p:tgtEl>
                                        <p:attrNameLst>
                                          <p:attrName>r</p:attrName>
                                        </p:attrNameLst>
                                      </p:cBhvr>
                                    </p:animRot>
                                    <p:animRot by="-1500000">
                                      <p:cBhvr>
                                        <p:cTn id="8" dur="125" fill="hold">
                                          <p:stCondLst>
                                            <p:cond delay="125"/>
                                          </p:stCondLst>
                                        </p:cTn>
                                        <p:tgtEl>
                                          <p:spTgt spid="10"/>
                                        </p:tgtEl>
                                        <p:attrNameLst>
                                          <p:attrName>r</p:attrName>
                                        </p:attrNameLst>
                                      </p:cBhvr>
                                    </p:animRot>
                                    <p:animRot by="-1500000">
                                      <p:cBhvr>
                                        <p:cTn id="9" dur="125" fill="hold">
                                          <p:stCondLst>
                                            <p:cond delay="250"/>
                                          </p:stCondLst>
                                        </p:cTn>
                                        <p:tgtEl>
                                          <p:spTgt spid="10"/>
                                        </p:tgtEl>
                                        <p:attrNameLst>
                                          <p:attrName>r</p:attrName>
                                        </p:attrNameLst>
                                      </p:cBhvr>
                                    </p:animRot>
                                    <p:animRot by="1500000">
                                      <p:cBhvr>
                                        <p:cTn id="10" dur="125" fill="hold">
                                          <p:stCondLst>
                                            <p:cond delay="375"/>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B4E1F9"/>
            </a:gs>
            <a:gs pos="0">
              <a:schemeClr val="tx2">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69595" y="6324571"/>
            <a:ext cx="2232247" cy="471624"/>
          </a:xfrm>
        </p:spPr>
        <p:txBody>
          <a:bodyPr>
            <a:normAutofit fontScale="90000"/>
          </a:bodyPr>
          <a:lstStyle/>
          <a:p>
            <a:pPr algn="ctr"/>
            <a:r>
              <a:rPr lang="tr-TR" sz="1600" b="1" dirty="0">
                <a:solidFill>
                  <a:schemeClr val="bg1">
                    <a:lumMod val="65000"/>
                  </a:schemeClr>
                </a:solidFill>
                <a:effectLst/>
              </a:rPr>
              <a:t>MESUT YİĞİT</a:t>
            </a:r>
            <a:r>
              <a:rPr lang="tr-TR" sz="1600" dirty="0">
                <a:solidFill>
                  <a:schemeClr val="bg1">
                    <a:lumMod val="65000"/>
                  </a:schemeClr>
                </a:solidFill>
                <a:effectLst/>
              </a:rPr>
              <a:t/>
            </a:r>
            <a:br>
              <a:rPr lang="tr-TR" sz="1600" dirty="0">
                <a:solidFill>
                  <a:schemeClr val="bg1">
                    <a:lumMod val="65000"/>
                  </a:schemeClr>
                </a:solidFill>
                <a:effectLst/>
              </a:rPr>
            </a:br>
            <a:r>
              <a:rPr lang="tr-TR" sz="1600" b="1" dirty="0">
                <a:solidFill>
                  <a:schemeClr val="bg1">
                    <a:lumMod val="65000"/>
                  </a:schemeClr>
                </a:solidFill>
                <a:effectLst/>
              </a:rPr>
              <a:t>YEMİNLİ MALİ </a:t>
            </a:r>
            <a:r>
              <a:rPr lang="tr-TR" sz="1600" b="1" dirty="0" smtClean="0">
                <a:solidFill>
                  <a:schemeClr val="bg1">
                    <a:lumMod val="65000"/>
                  </a:schemeClr>
                </a:solidFill>
                <a:effectLst/>
              </a:rPr>
              <a:t>MÜŞAVİR</a:t>
            </a:r>
            <a:endParaRPr lang="tr-TR" sz="1600" dirty="0">
              <a:solidFill>
                <a:schemeClr val="bg1">
                  <a:lumMod val="65000"/>
                </a:schemeClr>
              </a:solidFill>
            </a:endParaRPr>
          </a:p>
        </p:txBody>
      </p:sp>
      <p:pic>
        <p:nvPicPr>
          <p:cNvPr id="1036"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00"/>
                    </a14:imgEffect>
                    <a14:imgEffect>
                      <a14:saturation sat="120000"/>
                    </a14:imgEffect>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0" y="6300077"/>
            <a:ext cx="680530" cy="4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a:xfrm>
            <a:off x="11989419" y="6358365"/>
            <a:ext cx="504056" cy="356343"/>
          </a:xfrm>
        </p:spPr>
        <p:txBody>
          <a:bodyPr/>
          <a:lstStyle/>
          <a:p>
            <a:pPr algn="ctr"/>
            <a:fld id="{28140BBF-EAB7-43D1-8B4A-9990D3932DF5}" type="slidenum">
              <a:rPr lang="tr-TR" sz="2000" b="1" smtClean="0">
                <a:solidFill>
                  <a:schemeClr val="bg2">
                    <a:lumMod val="25000"/>
                  </a:schemeClr>
                </a:solidFill>
                <a:latin typeface="Calibri" pitchFamily="34" charset="0"/>
                <a:cs typeface="Calibri" pitchFamily="34" charset="0"/>
              </a:rPr>
              <a:pPr algn="ctr"/>
              <a:t>5</a:t>
            </a:fld>
            <a:endParaRPr lang="tr-TR" sz="2000" b="1" dirty="0">
              <a:solidFill>
                <a:schemeClr val="bg2">
                  <a:lumMod val="25000"/>
                </a:schemeClr>
              </a:solidFill>
              <a:latin typeface="Calibri" pitchFamily="34" charset="0"/>
              <a:cs typeface="Calibri" pitchFamily="34" charset="0"/>
            </a:endParaRPr>
          </a:p>
        </p:txBody>
      </p:sp>
      <p:sp>
        <p:nvSpPr>
          <p:cNvPr id="6" name="Metin kutusu 5"/>
          <p:cNvSpPr txBox="1"/>
          <p:nvPr/>
        </p:nvSpPr>
        <p:spPr>
          <a:xfrm>
            <a:off x="656330" y="737716"/>
            <a:ext cx="10973049" cy="5293757"/>
          </a:xfrm>
          <a:prstGeom prst="rect">
            <a:avLst/>
          </a:prstGeom>
          <a:noFill/>
        </p:spPr>
        <p:txBody>
          <a:bodyPr wrap="square" rtlCol="0">
            <a:spAutoFit/>
          </a:bodyPr>
          <a:lstStyle/>
          <a:p>
            <a:pPr>
              <a:lnSpc>
                <a:spcPct val="200000"/>
              </a:lnSpc>
              <a:spcBef>
                <a:spcPts val="600"/>
              </a:spcBef>
              <a:spcAft>
                <a:spcPts val="600"/>
              </a:spcAft>
            </a:pPr>
            <a:r>
              <a:rPr lang="tr-TR" sz="2400" b="1" dirty="0">
                <a:solidFill>
                  <a:schemeClr val="accent5">
                    <a:lumMod val="75000"/>
                  </a:schemeClr>
                </a:solidFill>
              </a:rPr>
              <a:t>2-Uygunluk (Usul) Denetimi</a:t>
            </a:r>
          </a:p>
          <a:p>
            <a:pPr>
              <a:lnSpc>
                <a:spcPct val="200000"/>
              </a:lnSpc>
              <a:spcBef>
                <a:spcPts val="600"/>
              </a:spcBef>
              <a:spcAft>
                <a:spcPts val="600"/>
              </a:spcAft>
            </a:pPr>
            <a:r>
              <a:rPr lang="tr-TR" sz="2000" dirty="0" smtClean="0">
                <a:solidFill>
                  <a:schemeClr val="tx1">
                    <a:lumMod val="50000"/>
                  </a:schemeClr>
                </a:solidFill>
              </a:rPr>
              <a:t>İşletmenin </a:t>
            </a:r>
            <a:r>
              <a:rPr lang="tr-TR" sz="2000" dirty="0">
                <a:solidFill>
                  <a:schemeClr val="tx1">
                    <a:lumMod val="50000"/>
                  </a:schemeClr>
                </a:solidFill>
              </a:rPr>
              <a:t>mali faaliyet ve işlemlerinin; yasama organı, işletme yöneticileri veya diğer yetkili kişi ve kuruluşlarca belirlenmiş yöntemlere, kurallara ve mevzuatlara uygunluğunun belirlenmesi amacıyla yapılan denetimdir. Uygunluk </a:t>
            </a:r>
            <a:r>
              <a:rPr lang="tr-TR" sz="2000" dirty="0" smtClean="0">
                <a:solidFill>
                  <a:schemeClr val="tx1">
                    <a:lumMod val="50000"/>
                  </a:schemeClr>
                </a:solidFill>
              </a:rPr>
              <a:t>denetimi </a:t>
            </a:r>
            <a:r>
              <a:rPr lang="tr-TR" sz="2000" dirty="0">
                <a:solidFill>
                  <a:schemeClr val="tx1">
                    <a:lumMod val="50000"/>
                  </a:schemeClr>
                </a:solidFill>
              </a:rPr>
              <a:t>özellikle vergi revizyonunda işletmelerin uymak zorunda olduğu belge düzeni ve diğer usule ilişkin düzenlemelerin yer aldığı VUK hükümlerine uyulup uyulmadığının denetimidir. Ayrıca işletme yönetimince belirlenen kuralların denetimini de içine alır. Kamu kurum ve kuruluşlarının mali işlerinin mevzuata uygunluğunun Sayıştay tarafından </a:t>
            </a:r>
            <a:r>
              <a:rPr lang="tr-TR" sz="2000" dirty="0" smtClean="0">
                <a:solidFill>
                  <a:schemeClr val="tx1">
                    <a:lumMod val="50000"/>
                  </a:schemeClr>
                </a:solidFill>
              </a:rPr>
              <a:t>denetimi veya </a:t>
            </a:r>
            <a:r>
              <a:rPr lang="tr-TR" sz="2000" dirty="0">
                <a:solidFill>
                  <a:schemeClr val="tx1">
                    <a:lumMod val="50000"/>
                  </a:schemeClr>
                </a:solidFill>
              </a:rPr>
              <a:t>SSK müfettişlerinin bordro </a:t>
            </a:r>
            <a:r>
              <a:rPr lang="tr-TR" sz="2000" dirty="0" smtClean="0">
                <a:solidFill>
                  <a:schemeClr val="tx1">
                    <a:lumMod val="50000"/>
                  </a:schemeClr>
                </a:solidFill>
              </a:rPr>
              <a:t>vs. </a:t>
            </a:r>
            <a:r>
              <a:rPr lang="tr-TR" sz="2000" dirty="0">
                <a:solidFill>
                  <a:schemeClr val="tx1">
                    <a:lumMod val="50000"/>
                  </a:schemeClr>
                </a:solidFill>
              </a:rPr>
              <a:t>denetimi </a:t>
            </a:r>
            <a:r>
              <a:rPr lang="tr-TR" sz="2000" dirty="0" smtClean="0">
                <a:solidFill>
                  <a:schemeClr val="tx1">
                    <a:lumMod val="50000"/>
                  </a:schemeClr>
                </a:solidFill>
              </a:rPr>
              <a:t>Uygunluk Denetimine örnek </a:t>
            </a:r>
            <a:r>
              <a:rPr lang="tr-TR" sz="2000" dirty="0">
                <a:solidFill>
                  <a:schemeClr val="tx1">
                    <a:lumMod val="50000"/>
                  </a:schemeClr>
                </a:solidFill>
              </a:rPr>
              <a:t>verilebilir</a:t>
            </a:r>
            <a:r>
              <a:rPr lang="tr-TR" sz="2000" dirty="0" smtClean="0">
                <a:solidFill>
                  <a:schemeClr val="tx1">
                    <a:lumMod val="50000"/>
                  </a:schemeClr>
                </a:solidFill>
              </a:rPr>
              <a:t>.</a:t>
            </a:r>
            <a:endParaRPr lang="tr-TR" sz="2000" dirty="0">
              <a:solidFill>
                <a:schemeClr val="tx1">
                  <a:lumMod val="50000"/>
                </a:schemeClr>
              </a:solidFill>
            </a:endParaRPr>
          </a:p>
        </p:txBody>
      </p:sp>
    </p:spTree>
    <p:extLst>
      <p:ext uri="{BB962C8B-B14F-4D97-AF65-F5344CB8AC3E}">
        <p14:creationId xmlns:p14="http://schemas.microsoft.com/office/powerpoint/2010/main" val="1873440636"/>
      </p:ext>
    </p:extLst>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B4E1F9"/>
            </a:gs>
            <a:gs pos="0">
              <a:schemeClr val="tx2">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69595" y="6324571"/>
            <a:ext cx="2232247" cy="471624"/>
          </a:xfrm>
        </p:spPr>
        <p:txBody>
          <a:bodyPr>
            <a:normAutofit fontScale="90000"/>
          </a:bodyPr>
          <a:lstStyle/>
          <a:p>
            <a:pPr algn="ctr"/>
            <a:r>
              <a:rPr lang="tr-TR" sz="1600" b="1" dirty="0">
                <a:solidFill>
                  <a:schemeClr val="bg1">
                    <a:lumMod val="65000"/>
                  </a:schemeClr>
                </a:solidFill>
                <a:effectLst/>
              </a:rPr>
              <a:t>MESUT YİĞİT</a:t>
            </a:r>
            <a:r>
              <a:rPr lang="tr-TR" sz="1600" dirty="0">
                <a:solidFill>
                  <a:schemeClr val="bg1">
                    <a:lumMod val="65000"/>
                  </a:schemeClr>
                </a:solidFill>
                <a:effectLst/>
              </a:rPr>
              <a:t/>
            </a:r>
            <a:br>
              <a:rPr lang="tr-TR" sz="1600" dirty="0">
                <a:solidFill>
                  <a:schemeClr val="bg1">
                    <a:lumMod val="65000"/>
                  </a:schemeClr>
                </a:solidFill>
                <a:effectLst/>
              </a:rPr>
            </a:br>
            <a:r>
              <a:rPr lang="tr-TR" sz="1600" b="1" dirty="0">
                <a:solidFill>
                  <a:schemeClr val="bg1">
                    <a:lumMod val="65000"/>
                  </a:schemeClr>
                </a:solidFill>
                <a:effectLst/>
              </a:rPr>
              <a:t>YEMİNLİ MALİ </a:t>
            </a:r>
            <a:r>
              <a:rPr lang="tr-TR" sz="1600" b="1" dirty="0" smtClean="0">
                <a:solidFill>
                  <a:schemeClr val="bg1">
                    <a:lumMod val="65000"/>
                  </a:schemeClr>
                </a:solidFill>
                <a:effectLst/>
              </a:rPr>
              <a:t>MÜŞAVİR</a:t>
            </a:r>
            <a:endParaRPr lang="tr-TR" sz="1600" dirty="0">
              <a:solidFill>
                <a:schemeClr val="bg1">
                  <a:lumMod val="65000"/>
                </a:schemeClr>
              </a:solidFill>
            </a:endParaRPr>
          </a:p>
        </p:txBody>
      </p:sp>
      <p:pic>
        <p:nvPicPr>
          <p:cNvPr id="1036"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00"/>
                    </a14:imgEffect>
                    <a14:imgEffect>
                      <a14:saturation sat="120000"/>
                    </a14:imgEffect>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0" y="6300077"/>
            <a:ext cx="680530" cy="4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a:xfrm>
            <a:off x="11989419" y="6358365"/>
            <a:ext cx="504056" cy="356343"/>
          </a:xfrm>
        </p:spPr>
        <p:txBody>
          <a:bodyPr/>
          <a:lstStyle/>
          <a:p>
            <a:pPr algn="ctr"/>
            <a:fld id="{28140BBF-EAB7-43D1-8B4A-9990D3932DF5}" type="slidenum">
              <a:rPr lang="tr-TR" sz="2000" b="1" smtClean="0">
                <a:solidFill>
                  <a:schemeClr val="bg2">
                    <a:lumMod val="25000"/>
                  </a:schemeClr>
                </a:solidFill>
                <a:latin typeface="Calibri" pitchFamily="34" charset="0"/>
                <a:cs typeface="Calibri" pitchFamily="34" charset="0"/>
              </a:rPr>
              <a:pPr algn="ctr"/>
              <a:t>6</a:t>
            </a:fld>
            <a:endParaRPr lang="tr-TR" sz="2000" b="1" dirty="0">
              <a:solidFill>
                <a:schemeClr val="bg2">
                  <a:lumMod val="25000"/>
                </a:schemeClr>
              </a:solidFill>
              <a:latin typeface="Calibri" pitchFamily="34" charset="0"/>
              <a:cs typeface="Calibri" pitchFamily="34" charset="0"/>
            </a:endParaRPr>
          </a:p>
        </p:txBody>
      </p:sp>
      <p:sp>
        <p:nvSpPr>
          <p:cNvPr id="8" name="Metin kutusu 7"/>
          <p:cNvSpPr txBox="1"/>
          <p:nvPr/>
        </p:nvSpPr>
        <p:spPr>
          <a:xfrm>
            <a:off x="649612" y="1313780"/>
            <a:ext cx="7704856" cy="4308872"/>
          </a:xfrm>
          <a:prstGeom prst="rect">
            <a:avLst/>
          </a:prstGeom>
          <a:noFill/>
        </p:spPr>
        <p:txBody>
          <a:bodyPr wrap="square" rtlCol="0">
            <a:spAutoFit/>
          </a:bodyPr>
          <a:lstStyle/>
          <a:p>
            <a:pPr>
              <a:lnSpc>
                <a:spcPct val="200000"/>
              </a:lnSpc>
              <a:spcBef>
                <a:spcPts val="600"/>
              </a:spcBef>
              <a:spcAft>
                <a:spcPts val="600"/>
              </a:spcAft>
            </a:pPr>
            <a:r>
              <a:rPr lang="tr-TR" sz="2400" b="1" dirty="0">
                <a:solidFill>
                  <a:schemeClr val="accent5">
                    <a:lumMod val="75000"/>
                  </a:schemeClr>
                </a:solidFill>
              </a:rPr>
              <a:t>3-Faaliyet (Performans veya Verimlilik )  Denetimi </a:t>
            </a:r>
          </a:p>
          <a:p>
            <a:pPr>
              <a:lnSpc>
                <a:spcPct val="120000"/>
              </a:lnSpc>
              <a:spcBef>
                <a:spcPts val="600"/>
              </a:spcBef>
              <a:spcAft>
                <a:spcPts val="600"/>
              </a:spcAft>
            </a:pPr>
            <a:r>
              <a:rPr lang="tr-TR" sz="2000" dirty="0" smtClean="0">
                <a:solidFill>
                  <a:schemeClr val="tx1">
                    <a:lumMod val="50000"/>
                  </a:schemeClr>
                </a:solidFill>
              </a:rPr>
              <a:t>İşletme </a:t>
            </a:r>
            <a:r>
              <a:rPr lang="tr-TR" sz="2000" dirty="0">
                <a:solidFill>
                  <a:schemeClr val="tx1">
                    <a:lumMod val="50000"/>
                  </a:schemeClr>
                </a:solidFill>
              </a:rPr>
              <a:t>faaliyetinin verimliliğini ve etkinliğini değerlemek ve denetlemek amacıyla yapılan denetimdir. Faaliyet </a:t>
            </a:r>
            <a:r>
              <a:rPr lang="tr-TR" sz="2000" dirty="0" smtClean="0">
                <a:solidFill>
                  <a:schemeClr val="tx1">
                    <a:lumMod val="50000"/>
                  </a:schemeClr>
                </a:solidFill>
              </a:rPr>
              <a:t>sonuçları ile verimlilik </a:t>
            </a:r>
            <a:r>
              <a:rPr lang="tr-TR" sz="2000" dirty="0">
                <a:solidFill>
                  <a:schemeClr val="tx1">
                    <a:lumMod val="50000"/>
                  </a:schemeClr>
                </a:solidFill>
              </a:rPr>
              <a:t>standartları </a:t>
            </a:r>
            <a:r>
              <a:rPr lang="tr-TR" sz="2000" dirty="0" smtClean="0">
                <a:solidFill>
                  <a:schemeClr val="tx1">
                    <a:lumMod val="50000"/>
                  </a:schemeClr>
                </a:solidFill>
              </a:rPr>
              <a:t>karşılaştırılıp</a:t>
            </a:r>
            <a:r>
              <a:rPr lang="tr-TR" sz="2000" dirty="0">
                <a:solidFill>
                  <a:schemeClr val="tx1">
                    <a:lumMod val="50000"/>
                  </a:schemeClr>
                </a:solidFill>
              </a:rPr>
              <a:t>, işletmenin önceden belirlenmiş hedeflere </a:t>
            </a:r>
            <a:r>
              <a:rPr lang="tr-TR" sz="2000" dirty="0" smtClean="0">
                <a:solidFill>
                  <a:schemeClr val="tx1">
                    <a:lumMod val="50000"/>
                  </a:schemeClr>
                </a:solidFill>
              </a:rPr>
              <a:t>ya da </a:t>
            </a:r>
            <a:r>
              <a:rPr lang="tr-TR" sz="2000" dirty="0">
                <a:solidFill>
                  <a:schemeClr val="tx1">
                    <a:lumMod val="50000"/>
                  </a:schemeClr>
                </a:solidFill>
              </a:rPr>
              <a:t>o faaliyet kolu ile ilgili standartlara ulaşıp ulaşmadığı ölçüldüğü için bu denetime verimlilik denetimi denir. Faaliyet denetimi, kamu ve özel işletmelerde iç denetçiler, kamu kuruluşunda yine kamu denetçileri tarafından yapılır. Vergi inceleme elamanlarının imalat işletmelerinde randıman </a:t>
            </a:r>
            <a:r>
              <a:rPr lang="tr-TR" sz="2000" dirty="0" smtClean="0">
                <a:solidFill>
                  <a:schemeClr val="tx1">
                    <a:lumMod val="50000"/>
                  </a:schemeClr>
                </a:solidFill>
              </a:rPr>
              <a:t>oranını </a:t>
            </a:r>
            <a:r>
              <a:rPr lang="tr-TR" sz="2000" dirty="0">
                <a:solidFill>
                  <a:schemeClr val="tx1">
                    <a:lumMod val="50000"/>
                  </a:schemeClr>
                </a:solidFill>
              </a:rPr>
              <a:t>dikkate </a:t>
            </a:r>
            <a:r>
              <a:rPr lang="tr-TR" sz="2000" dirty="0" smtClean="0">
                <a:solidFill>
                  <a:schemeClr val="tx1">
                    <a:lumMod val="50000"/>
                  </a:schemeClr>
                </a:solidFill>
              </a:rPr>
              <a:t>alarak </a:t>
            </a:r>
            <a:r>
              <a:rPr lang="tr-TR" sz="2000" dirty="0">
                <a:solidFill>
                  <a:schemeClr val="tx1">
                    <a:lumMod val="50000"/>
                  </a:schemeClr>
                </a:solidFill>
              </a:rPr>
              <a:t>yaptıkları denetim </a:t>
            </a:r>
            <a:r>
              <a:rPr lang="tr-TR" sz="2000" dirty="0" smtClean="0">
                <a:solidFill>
                  <a:schemeClr val="tx1">
                    <a:lumMod val="50000"/>
                  </a:schemeClr>
                </a:solidFill>
              </a:rPr>
              <a:t>de örnek </a:t>
            </a:r>
            <a:r>
              <a:rPr lang="tr-TR" sz="2000" dirty="0">
                <a:solidFill>
                  <a:schemeClr val="tx1">
                    <a:lumMod val="50000"/>
                  </a:schemeClr>
                </a:solidFill>
              </a:rPr>
              <a:t>verilebilir</a:t>
            </a:r>
            <a:r>
              <a:rPr lang="tr-TR" sz="2000" dirty="0" smtClean="0">
                <a:solidFill>
                  <a:schemeClr val="tx1">
                    <a:lumMod val="50000"/>
                  </a:schemeClr>
                </a:solidFill>
              </a:rPr>
              <a:t>.</a:t>
            </a:r>
            <a:endParaRPr lang="tr-TR" sz="2000" dirty="0">
              <a:solidFill>
                <a:schemeClr val="tx1">
                  <a:lumMod val="50000"/>
                </a:schemeClr>
              </a:solidFill>
            </a:endParaRPr>
          </a:p>
        </p:txBody>
      </p:sp>
      <p:pic>
        <p:nvPicPr>
          <p:cNvPr id="6" name="Resim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4468" y="2825948"/>
            <a:ext cx="3888432" cy="2797746"/>
          </a:xfrm>
          <a:prstGeom prst="rect">
            <a:avLst/>
          </a:prstGeom>
        </p:spPr>
      </p:pic>
    </p:spTree>
    <p:extLst>
      <p:ext uri="{BB962C8B-B14F-4D97-AF65-F5344CB8AC3E}">
        <p14:creationId xmlns:p14="http://schemas.microsoft.com/office/powerpoint/2010/main" val="2987593263"/>
      </p:ext>
    </p:extLst>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B4E1F9"/>
            </a:gs>
            <a:gs pos="0">
              <a:schemeClr val="tx2">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69595" y="6324571"/>
            <a:ext cx="2232247" cy="471624"/>
          </a:xfrm>
        </p:spPr>
        <p:txBody>
          <a:bodyPr>
            <a:normAutofit fontScale="90000"/>
          </a:bodyPr>
          <a:lstStyle/>
          <a:p>
            <a:pPr algn="ctr"/>
            <a:r>
              <a:rPr lang="tr-TR" sz="1600" b="1" dirty="0">
                <a:solidFill>
                  <a:schemeClr val="bg1">
                    <a:lumMod val="65000"/>
                  </a:schemeClr>
                </a:solidFill>
                <a:effectLst/>
              </a:rPr>
              <a:t>MESUT YİĞİT</a:t>
            </a:r>
            <a:r>
              <a:rPr lang="tr-TR" sz="1600" dirty="0">
                <a:solidFill>
                  <a:schemeClr val="bg1">
                    <a:lumMod val="65000"/>
                  </a:schemeClr>
                </a:solidFill>
                <a:effectLst/>
              </a:rPr>
              <a:t/>
            </a:r>
            <a:br>
              <a:rPr lang="tr-TR" sz="1600" dirty="0">
                <a:solidFill>
                  <a:schemeClr val="bg1">
                    <a:lumMod val="65000"/>
                  </a:schemeClr>
                </a:solidFill>
                <a:effectLst/>
              </a:rPr>
            </a:br>
            <a:r>
              <a:rPr lang="tr-TR" sz="1600" b="1" dirty="0">
                <a:solidFill>
                  <a:schemeClr val="bg1">
                    <a:lumMod val="65000"/>
                  </a:schemeClr>
                </a:solidFill>
                <a:effectLst/>
              </a:rPr>
              <a:t>YEMİNLİ MALİ </a:t>
            </a:r>
            <a:r>
              <a:rPr lang="tr-TR" sz="1600" b="1" dirty="0" smtClean="0">
                <a:solidFill>
                  <a:schemeClr val="bg1">
                    <a:lumMod val="65000"/>
                  </a:schemeClr>
                </a:solidFill>
                <a:effectLst/>
              </a:rPr>
              <a:t>MÜŞAVİR</a:t>
            </a:r>
            <a:endParaRPr lang="tr-TR" sz="1600" dirty="0">
              <a:solidFill>
                <a:schemeClr val="bg1">
                  <a:lumMod val="65000"/>
                </a:schemeClr>
              </a:solidFill>
            </a:endParaRPr>
          </a:p>
        </p:txBody>
      </p:sp>
      <p:pic>
        <p:nvPicPr>
          <p:cNvPr id="1036"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00"/>
                    </a14:imgEffect>
                    <a14:imgEffect>
                      <a14:saturation sat="120000"/>
                    </a14:imgEffect>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0" y="6300077"/>
            <a:ext cx="680530" cy="4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a:xfrm>
            <a:off x="11989419" y="6358365"/>
            <a:ext cx="504056" cy="356343"/>
          </a:xfrm>
        </p:spPr>
        <p:txBody>
          <a:bodyPr/>
          <a:lstStyle/>
          <a:p>
            <a:pPr algn="ctr"/>
            <a:fld id="{28140BBF-EAB7-43D1-8B4A-9990D3932DF5}" type="slidenum">
              <a:rPr lang="tr-TR" sz="2000" b="1" smtClean="0">
                <a:solidFill>
                  <a:schemeClr val="bg2">
                    <a:lumMod val="25000"/>
                  </a:schemeClr>
                </a:solidFill>
                <a:latin typeface="Calibri" pitchFamily="34" charset="0"/>
                <a:cs typeface="Calibri" pitchFamily="34" charset="0"/>
              </a:rPr>
              <a:pPr algn="ctr"/>
              <a:t>7</a:t>
            </a:fld>
            <a:endParaRPr lang="tr-TR" sz="2000" b="1" dirty="0">
              <a:solidFill>
                <a:schemeClr val="bg2">
                  <a:lumMod val="25000"/>
                </a:schemeClr>
              </a:solidFill>
              <a:latin typeface="Calibri" pitchFamily="34" charset="0"/>
              <a:cs typeface="Calibri" pitchFamily="34" charset="0"/>
            </a:endParaRPr>
          </a:p>
        </p:txBody>
      </p:sp>
      <p:sp>
        <p:nvSpPr>
          <p:cNvPr id="8" name="Metin kutusu 7"/>
          <p:cNvSpPr txBox="1"/>
          <p:nvPr/>
        </p:nvSpPr>
        <p:spPr>
          <a:xfrm>
            <a:off x="714126" y="1293627"/>
            <a:ext cx="7026821" cy="3724096"/>
          </a:xfrm>
          <a:prstGeom prst="rect">
            <a:avLst/>
          </a:prstGeom>
          <a:noFill/>
        </p:spPr>
        <p:txBody>
          <a:bodyPr wrap="square" rtlCol="0">
            <a:spAutoFit/>
          </a:bodyPr>
          <a:lstStyle/>
          <a:p>
            <a:r>
              <a:rPr lang="tr-TR" sz="2400" b="1" dirty="0" smtClean="0">
                <a:solidFill>
                  <a:srgbClr val="C660C8"/>
                </a:solidFill>
                <a:latin typeface="Calibri" pitchFamily="34" charset="0"/>
                <a:cs typeface="Calibri" pitchFamily="34" charset="0"/>
              </a:rPr>
              <a:t>B-DENETÇİNİN </a:t>
            </a:r>
            <a:r>
              <a:rPr lang="tr-TR" sz="2400" b="1" dirty="0">
                <a:solidFill>
                  <a:srgbClr val="C660C8"/>
                </a:solidFill>
                <a:latin typeface="Calibri" pitchFamily="34" charset="0"/>
                <a:cs typeface="Calibri" pitchFamily="34" charset="0"/>
              </a:rPr>
              <a:t>STATÜSÜNE GÖRE DENETİM TÜRLERİ</a:t>
            </a:r>
          </a:p>
          <a:p>
            <a:endParaRPr lang="tr-TR" sz="2400" b="1" dirty="0">
              <a:solidFill>
                <a:schemeClr val="accent5">
                  <a:lumMod val="75000"/>
                </a:schemeClr>
              </a:solidFill>
            </a:endParaRPr>
          </a:p>
          <a:p>
            <a:r>
              <a:rPr lang="tr-TR" sz="2400" b="1" dirty="0" smtClean="0">
                <a:solidFill>
                  <a:schemeClr val="accent5">
                    <a:lumMod val="75000"/>
                  </a:schemeClr>
                </a:solidFill>
              </a:rPr>
              <a:t>1-İç </a:t>
            </a:r>
            <a:r>
              <a:rPr lang="tr-TR" sz="2400" b="1" dirty="0">
                <a:solidFill>
                  <a:schemeClr val="accent5">
                    <a:lumMod val="75000"/>
                  </a:schemeClr>
                </a:solidFill>
              </a:rPr>
              <a:t>Denetim</a:t>
            </a:r>
            <a:r>
              <a:rPr lang="tr-TR" sz="2400" b="1" dirty="0" smtClean="0">
                <a:solidFill>
                  <a:schemeClr val="accent5">
                    <a:lumMod val="75000"/>
                  </a:schemeClr>
                </a:solidFill>
              </a:rPr>
              <a:t>:</a:t>
            </a:r>
          </a:p>
          <a:p>
            <a:endParaRPr lang="tr-TR" sz="2400" b="1" dirty="0">
              <a:solidFill>
                <a:schemeClr val="accent5">
                  <a:lumMod val="75000"/>
                </a:schemeClr>
              </a:solidFill>
            </a:endParaRPr>
          </a:p>
          <a:p>
            <a:r>
              <a:rPr lang="tr-TR" sz="2000" dirty="0" smtClean="0">
                <a:solidFill>
                  <a:schemeClr val="tx1">
                    <a:lumMod val="50000"/>
                  </a:schemeClr>
                </a:solidFill>
              </a:rPr>
              <a:t>İşletmeye </a:t>
            </a:r>
            <a:r>
              <a:rPr lang="tr-TR" sz="2000" dirty="0">
                <a:solidFill>
                  <a:schemeClr val="tx1">
                    <a:lumMod val="50000"/>
                  </a:schemeClr>
                </a:solidFill>
              </a:rPr>
              <a:t>hizmet etmek </a:t>
            </a:r>
            <a:r>
              <a:rPr lang="tr-TR" sz="2000" dirty="0" smtClean="0">
                <a:solidFill>
                  <a:schemeClr val="tx1">
                    <a:lumMod val="50000"/>
                  </a:schemeClr>
                </a:solidFill>
              </a:rPr>
              <a:t>üzere işletmenin </a:t>
            </a:r>
            <a:r>
              <a:rPr lang="tr-TR" sz="2000" dirty="0">
                <a:solidFill>
                  <a:schemeClr val="tx1">
                    <a:lumMod val="50000"/>
                  </a:schemeClr>
                </a:solidFill>
              </a:rPr>
              <a:t>faaliyetlerini incelemek ve değerlemek amacı ile kurulmuş bağımsız denetleme fonksiyonudur. Konusuna finansal ve finansal olmayan işlemler girer. Amacı işletme çalışanlarınca yapılabilecek hata ve yolsuzlukları önlemek, yapılmış olanları tespit etmektir. Kapsamı Mali Tabloların denetimi, uygunluk ve faaliyet denetiminin biri veya ikisi ile de sınırlandırılabilir</a:t>
            </a:r>
            <a:r>
              <a:rPr lang="tr-TR" sz="2000" dirty="0" smtClean="0">
                <a:solidFill>
                  <a:schemeClr val="tx1">
                    <a:lumMod val="50000"/>
                  </a:schemeClr>
                </a:solidFill>
              </a:rPr>
              <a:t>.</a:t>
            </a:r>
            <a:endParaRPr lang="tr-TR" sz="2000" dirty="0">
              <a:solidFill>
                <a:schemeClr val="tx1">
                  <a:lumMod val="50000"/>
                </a:schemeClr>
              </a:solidFill>
            </a:endParaRPr>
          </a:p>
        </p:txBody>
      </p:sp>
      <p:pic>
        <p:nvPicPr>
          <p:cNvPr id="4" name="Resim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7011" y="3155675"/>
            <a:ext cx="3168352" cy="2900305"/>
          </a:xfrm>
          <a:prstGeom prst="rect">
            <a:avLst/>
          </a:prstGeom>
        </p:spPr>
      </p:pic>
    </p:spTree>
    <p:extLst>
      <p:ext uri="{BB962C8B-B14F-4D97-AF65-F5344CB8AC3E}">
        <p14:creationId xmlns:p14="http://schemas.microsoft.com/office/powerpoint/2010/main" val="1724323276"/>
      </p:ext>
    </p:extLst>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B4E1F9"/>
            </a:gs>
            <a:gs pos="0">
              <a:schemeClr val="tx2">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69595" y="6324571"/>
            <a:ext cx="2232247" cy="471624"/>
          </a:xfrm>
        </p:spPr>
        <p:txBody>
          <a:bodyPr>
            <a:normAutofit fontScale="90000"/>
          </a:bodyPr>
          <a:lstStyle/>
          <a:p>
            <a:pPr algn="ctr"/>
            <a:r>
              <a:rPr lang="tr-TR" sz="1600" b="1" dirty="0">
                <a:solidFill>
                  <a:schemeClr val="bg1">
                    <a:lumMod val="65000"/>
                  </a:schemeClr>
                </a:solidFill>
                <a:effectLst/>
              </a:rPr>
              <a:t>MESUT YİĞİT</a:t>
            </a:r>
            <a:r>
              <a:rPr lang="tr-TR" sz="1600" dirty="0">
                <a:solidFill>
                  <a:schemeClr val="bg1">
                    <a:lumMod val="65000"/>
                  </a:schemeClr>
                </a:solidFill>
                <a:effectLst/>
              </a:rPr>
              <a:t/>
            </a:r>
            <a:br>
              <a:rPr lang="tr-TR" sz="1600" dirty="0">
                <a:solidFill>
                  <a:schemeClr val="bg1">
                    <a:lumMod val="65000"/>
                  </a:schemeClr>
                </a:solidFill>
                <a:effectLst/>
              </a:rPr>
            </a:br>
            <a:r>
              <a:rPr lang="tr-TR" sz="1600" b="1" dirty="0">
                <a:solidFill>
                  <a:schemeClr val="bg1">
                    <a:lumMod val="65000"/>
                  </a:schemeClr>
                </a:solidFill>
                <a:effectLst/>
              </a:rPr>
              <a:t>YEMİNLİ MALİ </a:t>
            </a:r>
            <a:r>
              <a:rPr lang="tr-TR" sz="1600" b="1" dirty="0" smtClean="0">
                <a:solidFill>
                  <a:schemeClr val="bg1">
                    <a:lumMod val="65000"/>
                  </a:schemeClr>
                </a:solidFill>
                <a:effectLst/>
              </a:rPr>
              <a:t>MÜŞAVİR</a:t>
            </a:r>
            <a:endParaRPr lang="tr-TR" sz="1600" dirty="0">
              <a:solidFill>
                <a:schemeClr val="bg1">
                  <a:lumMod val="65000"/>
                </a:schemeClr>
              </a:solidFill>
            </a:endParaRPr>
          </a:p>
        </p:txBody>
      </p:sp>
      <p:pic>
        <p:nvPicPr>
          <p:cNvPr id="1036"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00"/>
                    </a14:imgEffect>
                    <a14:imgEffect>
                      <a14:saturation sat="120000"/>
                    </a14:imgEffect>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0" y="6300077"/>
            <a:ext cx="680530" cy="4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a:xfrm>
            <a:off x="11989419" y="6358365"/>
            <a:ext cx="504056" cy="356343"/>
          </a:xfrm>
        </p:spPr>
        <p:txBody>
          <a:bodyPr/>
          <a:lstStyle/>
          <a:p>
            <a:pPr algn="ctr"/>
            <a:fld id="{28140BBF-EAB7-43D1-8B4A-9990D3932DF5}" type="slidenum">
              <a:rPr lang="tr-TR" sz="2000" b="1" smtClean="0">
                <a:solidFill>
                  <a:schemeClr val="bg2">
                    <a:lumMod val="25000"/>
                  </a:schemeClr>
                </a:solidFill>
                <a:latin typeface="Calibri" pitchFamily="34" charset="0"/>
                <a:cs typeface="Calibri" pitchFamily="34" charset="0"/>
              </a:rPr>
              <a:pPr algn="ctr"/>
              <a:t>8</a:t>
            </a:fld>
            <a:endParaRPr lang="tr-TR" sz="2000" b="1" dirty="0">
              <a:solidFill>
                <a:schemeClr val="bg2">
                  <a:lumMod val="25000"/>
                </a:schemeClr>
              </a:solidFill>
              <a:latin typeface="Calibri" pitchFamily="34" charset="0"/>
              <a:cs typeface="Calibri" pitchFamily="34" charset="0"/>
            </a:endParaRPr>
          </a:p>
        </p:txBody>
      </p:sp>
      <p:sp>
        <p:nvSpPr>
          <p:cNvPr id="6" name="Metin kutusu 5"/>
          <p:cNvSpPr txBox="1"/>
          <p:nvPr/>
        </p:nvSpPr>
        <p:spPr>
          <a:xfrm>
            <a:off x="686835" y="580494"/>
            <a:ext cx="7630176" cy="5586145"/>
          </a:xfrm>
          <a:prstGeom prst="rect">
            <a:avLst/>
          </a:prstGeom>
          <a:noFill/>
        </p:spPr>
        <p:txBody>
          <a:bodyPr wrap="square" rtlCol="0">
            <a:spAutoFit/>
          </a:bodyPr>
          <a:lstStyle/>
          <a:p>
            <a:pPr>
              <a:lnSpc>
                <a:spcPct val="200000"/>
              </a:lnSpc>
              <a:spcBef>
                <a:spcPts val="600"/>
              </a:spcBef>
              <a:spcAft>
                <a:spcPts val="600"/>
              </a:spcAft>
            </a:pPr>
            <a:r>
              <a:rPr lang="tr-TR" sz="2400" b="1" dirty="0" smtClean="0">
                <a:solidFill>
                  <a:schemeClr val="accent5">
                    <a:lumMod val="75000"/>
                  </a:schemeClr>
                </a:solidFill>
              </a:rPr>
              <a:t>2-Kamu </a:t>
            </a:r>
            <a:r>
              <a:rPr lang="tr-TR" sz="2400" b="1" dirty="0">
                <a:solidFill>
                  <a:schemeClr val="accent5">
                    <a:lumMod val="75000"/>
                  </a:schemeClr>
                </a:solidFill>
              </a:rPr>
              <a:t>Denetimi</a:t>
            </a:r>
          </a:p>
          <a:p>
            <a:endParaRPr lang="tr-TR" sz="2000" dirty="0" smtClean="0"/>
          </a:p>
          <a:p>
            <a:r>
              <a:rPr lang="tr-TR" sz="2000" dirty="0">
                <a:solidFill>
                  <a:schemeClr val="tx1">
                    <a:lumMod val="50000"/>
                  </a:schemeClr>
                </a:solidFill>
              </a:rPr>
              <a:t>Yürütme organına bağlı çeşitli birimler tarafından, bu birimin yasal yetkileri dâhilinde yapılan denetimdir.</a:t>
            </a:r>
          </a:p>
          <a:p>
            <a:endParaRPr lang="tr-TR" sz="2000" dirty="0"/>
          </a:p>
          <a:p>
            <a:r>
              <a:rPr lang="tr-TR" sz="2400" b="1" dirty="0">
                <a:solidFill>
                  <a:schemeClr val="accent5">
                    <a:lumMod val="75000"/>
                  </a:schemeClr>
                </a:solidFill>
              </a:rPr>
              <a:t>  3-Bağımsız Denetim</a:t>
            </a:r>
          </a:p>
          <a:p>
            <a:endParaRPr lang="tr-TR" sz="2000" dirty="0" smtClean="0"/>
          </a:p>
          <a:p>
            <a:r>
              <a:rPr lang="tr-TR" sz="2000" dirty="0">
                <a:solidFill>
                  <a:schemeClr val="tx1">
                    <a:lumMod val="50000"/>
                  </a:schemeClr>
                </a:solidFill>
              </a:rPr>
              <a:t>Serbest Meslek erbabı olarak kendi adına çalışan veya bir denetim şirketinin ortağı ya da yetkili denetçisi olan kişiler tarafından, işletmelerin mali tablolarının genel kabul görmüş muhasebe </a:t>
            </a:r>
            <a:r>
              <a:rPr lang="tr-TR" sz="2000" dirty="0" smtClean="0">
                <a:solidFill>
                  <a:schemeClr val="tx1">
                    <a:lumMod val="50000"/>
                  </a:schemeClr>
                </a:solidFill>
              </a:rPr>
              <a:t>ilkelerine </a:t>
            </a:r>
            <a:r>
              <a:rPr lang="tr-TR" sz="2000" dirty="0">
                <a:solidFill>
                  <a:schemeClr val="tx1">
                    <a:lumMod val="50000"/>
                  </a:schemeClr>
                </a:solidFill>
              </a:rPr>
              <a:t>uygunluk derecesini belirlemek amacıyla yapılan denetimdir</a:t>
            </a:r>
            <a:r>
              <a:rPr lang="tr-TR" sz="2000" dirty="0" smtClean="0">
                <a:solidFill>
                  <a:schemeClr val="tx1">
                    <a:lumMod val="50000"/>
                  </a:schemeClr>
                </a:solidFill>
              </a:rPr>
              <a:t>.</a:t>
            </a:r>
          </a:p>
          <a:p>
            <a:endParaRPr lang="tr-TR" sz="2000" dirty="0" smtClean="0"/>
          </a:p>
          <a:p>
            <a:r>
              <a:rPr lang="tr-TR" sz="2000" b="1" dirty="0" smtClean="0">
                <a:solidFill>
                  <a:schemeClr val="accent5">
                    <a:lumMod val="75000"/>
                  </a:schemeClr>
                </a:solidFill>
              </a:rPr>
              <a:t>Görüldüğü </a:t>
            </a:r>
            <a:r>
              <a:rPr lang="tr-TR" sz="2000" b="1" dirty="0">
                <a:solidFill>
                  <a:schemeClr val="accent5">
                    <a:lumMod val="75000"/>
                  </a:schemeClr>
                </a:solidFill>
              </a:rPr>
              <a:t>üzere mali tablo kullanıcılarının kanundan doğan yetkileri, beklentileri, istekleri ve sorumlulukları doğrultusunda çeşitlenen denetim, vazgeçilmez bir olgu olarak karşımıza çıkmaktadır</a:t>
            </a:r>
            <a:r>
              <a:rPr lang="tr-TR" sz="2000" b="1" dirty="0" smtClean="0">
                <a:solidFill>
                  <a:schemeClr val="accent5">
                    <a:lumMod val="75000"/>
                  </a:schemeClr>
                </a:solidFill>
              </a:rPr>
              <a:t>.</a:t>
            </a:r>
            <a:endParaRPr lang="tr-TR" sz="2000" b="1" dirty="0">
              <a:solidFill>
                <a:schemeClr val="accent5">
                  <a:lumMod val="75000"/>
                </a:schemeClr>
              </a:solidFill>
            </a:endParaRPr>
          </a:p>
        </p:txBody>
      </p:sp>
      <p:pic>
        <p:nvPicPr>
          <p:cNvPr id="3" name="Resi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7011" y="3373567"/>
            <a:ext cx="3456384" cy="2592288"/>
          </a:xfrm>
          <a:prstGeom prst="rect">
            <a:avLst/>
          </a:prstGeom>
        </p:spPr>
      </p:pic>
    </p:spTree>
    <p:extLst>
      <p:ext uri="{BB962C8B-B14F-4D97-AF65-F5344CB8AC3E}">
        <p14:creationId xmlns:p14="http://schemas.microsoft.com/office/powerpoint/2010/main" val="2533861282"/>
      </p:ext>
    </p:extLst>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B4E1F9"/>
            </a:gs>
            <a:gs pos="0">
              <a:schemeClr val="tx2">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69595" y="6324571"/>
            <a:ext cx="2232247" cy="471624"/>
          </a:xfrm>
        </p:spPr>
        <p:txBody>
          <a:bodyPr>
            <a:normAutofit fontScale="90000"/>
          </a:bodyPr>
          <a:lstStyle/>
          <a:p>
            <a:pPr algn="ctr"/>
            <a:r>
              <a:rPr lang="tr-TR" sz="1600" b="1" dirty="0">
                <a:solidFill>
                  <a:schemeClr val="bg1">
                    <a:lumMod val="65000"/>
                  </a:schemeClr>
                </a:solidFill>
                <a:effectLst/>
              </a:rPr>
              <a:t>MESUT YİĞİT</a:t>
            </a:r>
            <a:r>
              <a:rPr lang="tr-TR" sz="1600" dirty="0">
                <a:solidFill>
                  <a:schemeClr val="bg1">
                    <a:lumMod val="65000"/>
                  </a:schemeClr>
                </a:solidFill>
                <a:effectLst/>
              </a:rPr>
              <a:t/>
            </a:r>
            <a:br>
              <a:rPr lang="tr-TR" sz="1600" dirty="0">
                <a:solidFill>
                  <a:schemeClr val="bg1">
                    <a:lumMod val="65000"/>
                  </a:schemeClr>
                </a:solidFill>
                <a:effectLst/>
              </a:rPr>
            </a:br>
            <a:r>
              <a:rPr lang="tr-TR" sz="1600" b="1" dirty="0">
                <a:solidFill>
                  <a:schemeClr val="bg1">
                    <a:lumMod val="65000"/>
                  </a:schemeClr>
                </a:solidFill>
                <a:effectLst/>
              </a:rPr>
              <a:t>YEMİNLİ MALİ </a:t>
            </a:r>
            <a:r>
              <a:rPr lang="tr-TR" sz="1600" b="1" dirty="0" smtClean="0">
                <a:solidFill>
                  <a:schemeClr val="bg1">
                    <a:lumMod val="65000"/>
                  </a:schemeClr>
                </a:solidFill>
                <a:effectLst/>
              </a:rPr>
              <a:t>MÜŞAVİR</a:t>
            </a:r>
            <a:endParaRPr lang="tr-TR" sz="1600" dirty="0">
              <a:solidFill>
                <a:schemeClr val="bg1">
                  <a:lumMod val="65000"/>
                </a:schemeClr>
              </a:solidFill>
            </a:endParaRPr>
          </a:p>
        </p:txBody>
      </p:sp>
      <p:sp>
        <p:nvSpPr>
          <p:cNvPr id="3" name="Alt Başlık 2"/>
          <p:cNvSpPr>
            <a:spLocks noGrp="1"/>
          </p:cNvSpPr>
          <p:nvPr>
            <p:ph type="subTitle" idx="1"/>
          </p:nvPr>
        </p:nvSpPr>
        <p:spPr>
          <a:xfrm>
            <a:off x="1692275" y="953740"/>
            <a:ext cx="6624736" cy="1440160"/>
          </a:xfrm>
        </p:spPr>
        <p:txBody>
          <a:bodyPr>
            <a:normAutofit/>
          </a:bodyPr>
          <a:lstStyle/>
          <a:p>
            <a:pPr algn="ctr"/>
            <a:r>
              <a:rPr lang="tr-TR" sz="4400" b="1" dirty="0" smtClean="0">
                <a:solidFill>
                  <a:srgbClr val="C660C8"/>
                </a:solidFill>
                <a:latin typeface="Calibri" pitchFamily="34" charset="0"/>
                <a:cs typeface="Calibri" pitchFamily="34" charset="0"/>
              </a:rPr>
              <a:t>MALİ </a:t>
            </a:r>
            <a:r>
              <a:rPr lang="tr-TR" sz="4400" b="1" dirty="0">
                <a:solidFill>
                  <a:srgbClr val="C660C8"/>
                </a:solidFill>
                <a:latin typeface="Calibri" pitchFamily="34" charset="0"/>
                <a:cs typeface="Calibri" pitchFamily="34" charset="0"/>
              </a:rPr>
              <a:t>TABLO KULLANICILARI KİMLERDİR</a:t>
            </a:r>
          </a:p>
          <a:p>
            <a:pPr algn="ctr"/>
            <a:endParaRPr lang="tr-TR" sz="4400" b="1" dirty="0">
              <a:solidFill>
                <a:srgbClr val="C660C8"/>
              </a:solidFill>
              <a:latin typeface="Calibri" pitchFamily="34" charset="0"/>
              <a:cs typeface="Calibri" pitchFamily="34" charset="0"/>
            </a:endParaRPr>
          </a:p>
        </p:txBody>
      </p:sp>
      <p:pic>
        <p:nvPicPr>
          <p:cNvPr id="1036" name="Picture 1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6100"/>
                    </a14:imgEffect>
                    <a14:imgEffect>
                      <a14:saturation sat="120000"/>
                    </a14:imgEffect>
                    <a14:imgEffect>
                      <a14:brightnessContrast bright="-12000" contrast="30000"/>
                    </a14:imgEffect>
                  </a14:imgLayer>
                </a14:imgProps>
              </a:ext>
              <a:ext uri="{28A0092B-C50C-407E-A947-70E740481C1C}">
                <a14:useLocalDpi xmlns:a14="http://schemas.microsoft.com/office/drawing/2010/main" val="0"/>
              </a:ext>
            </a:extLst>
          </a:blip>
          <a:srcRect/>
          <a:stretch>
            <a:fillRect/>
          </a:stretch>
        </p:blipFill>
        <p:spPr bwMode="auto">
          <a:xfrm>
            <a:off x="0" y="6300077"/>
            <a:ext cx="680530" cy="47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ayt Numarası Yer Tutucusu 6"/>
          <p:cNvSpPr>
            <a:spLocks noGrp="1"/>
          </p:cNvSpPr>
          <p:nvPr>
            <p:ph type="sldNum" sz="quarter" idx="12"/>
          </p:nvPr>
        </p:nvSpPr>
        <p:spPr>
          <a:xfrm>
            <a:off x="11989419" y="6358365"/>
            <a:ext cx="504056" cy="356343"/>
          </a:xfrm>
        </p:spPr>
        <p:txBody>
          <a:bodyPr/>
          <a:lstStyle/>
          <a:p>
            <a:pPr algn="ctr"/>
            <a:fld id="{28140BBF-EAB7-43D1-8B4A-9990D3932DF5}" type="slidenum">
              <a:rPr lang="tr-TR" sz="2000" b="1" smtClean="0">
                <a:solidFill>
                  <a:schemeClr val="bg2">
                    <a:lumMod val="25000"/>
                  </a:schemeClr>
                </a:solidFill>
                <a:latin typeface="Calibri" pitchFamily="34" charset="0"/>
                <a:cs typeface="Calibri" pitchFamily="34" charset="0"/>
              </a:rPr>
              <a:pPr algn="ctr"/>
              <a:t>9</a:t>
            </a:fld>
            <a:endParaRPr lang="tr-TR" sz="2000" b="1" dirty="0">
              <a:solidFill>
                <a:schemeClr val="bg2">
                  <a:lumMod val="25000"/>
                </a:schemeClr>
              </a:solidFill>
              <a:latin typeface="Calibri" pitchFamily="34" charset="0"/>
              <a:cs typeface="Calibri" pitchFamily="34" charset="0"/>
            </a:endParaRPr>
          </a:p>
        </p:txBody>
      </p:sp>
      <p:sp>
        <p:nvSpPr>
          <p:cNvPr id="8" name="Metin kutusu 7"/>
          <p:cNvSpPr txBox="1"/>
          <p:nvPr/>
        </p:nvSpPr>
        <p:spPr>
          <a:xfrm>
            <a:off x="1764283" y="2537916"/>
            <a:ext cx="6408712" cy="2554545"/>
          </a:xfrm>
          <a:prstGeom prst="rect">
            <a:avLst/>
          </a:prstGeom>
          <a:noFill/>
        </p:spPr>
        <p:txBody>
          <a:bodyPr wrap="square" rtlCol="0">
            <a:spAutoFit/>
          </a:bodyPr>
          <a:lstStyle/>
          <a:p>
            <a:pPr>
              <a:spcBef>
                <a:spcPts val="600"/>
              </a:spcBef>
              <a:spcAft>
                <a:spcPts val="600"/>
              </a:spcAft>
            </a:pPr>
            <a:r>
              <a:rPr lang="tr-TR" sz="2400" dirty="0" smtClean="0">
                <a:solidFill>
                  <a:schemeClr val="tx1">
                    <a:lumMod val="50000"/>
                  </a:schemeClr>
                </a:solidFill>
              </a:rPr>
              <a:t>1-Yöneticiler,</a:t>
            </a:r>
            <a:endParaRPr lang="tr-TR" sz="2400" dirty="0">
              <a:solidFill>
                <a:schemeClr val="tx1">
                  <a:lumMod val="50000"/>
                </a:schemeClr>
              </a:solidFill>
            </a:endParaRPr>
          </a:p>
          <a:p>
            <a:pPr>
              <a:spcBef>
                <a:spcPts val="600"/>
              </a:spcBef>
              <a:spcAft>
                <a:spcPts val="600"/>
              </a:spcAft>
            </a:pPr>
            <a:r>
              <a:rPr lang="tr-TR" sz="2400" dirty="0">
                <a:solidFill>
                  <a:schemeClr val="tx1">
                    <a:lumMod val="50000"/>
                  </a:schemeClr>
                </a:solidFill>
              </a:rPr>
              <a:t>2-İşletme Sahibi ve </a:t>
            </a:r>
            <a:r>
              <a:rPr lang="tr-TR" sz="2400" dirty="0" smtClean="0">
                <a:solidFill>
                  <a:schemeClr val="tx1">
                    <a:lumMod val="50000"/>
                  </a:schemeClr>
                </a:solidFill>
              </a:rPr>
              <a:t>Ortakları,</a:t>
            </a:r>
            <a:endParaRPr lang="tr-TR" sz="2400" dirty="0">
              <a:solidFill>
                <a:schemeClr val="tx1">
                  <a:lumMod val="50000"/>
                </a:schemeClr>
              </a:solidFill>
            </a:endParaRPr>
          </a:p>
          <a:p>
            <a:pPr>
              <a:spcBef>
                <a:spcPts val="600"/>
              </a:spcBef>
              <a:spcAft>
                <a:spcPts val="600"/>
              </a:spcAft>
            </a:pPr>
            <a:r>
              <a:rPr lang="tr-TR" sz="2400" dirty="0">
                <a:solidFill>
                  <a:schemeClr val="tx1">
                    <a:lumMod val="50000"/>
                  </a:schemeClr>
                </a:solidFill>
              </a:rPr>
              <a:t>3-İşletmede </a:t>
            </a:r>
            <a:r>
              <a:rPr lang="tr-TR" sz="2400" dirty="0" smtClean="0">
                <a:solidFill>
                  <a:schemeClr val="tx1">
                    <a:lumMod val="50000"/>
                  </a:schemeClr>
                </a:solidFill>
              </a:rPr>
              <a:t>Çalışanlar,</a:t>
            </a:r>
            <a:endParaRPr lang="tr-TR" sz="2400" dirty="0">
              <a:solidFill>
                <a:schemeClr val="tx1">
                  <a:lumMod val="50000"/>
                </a:schemeClr>
              </a:solidFill>
            </a:endParaRPr>
          </a:p>
          <a:p>
            <a:pPr>
              <a:spcBef>
                <a:spcPts val="600"/>
              </a:spcBef>
              <a:spcAft>
                <a:spcPts val="600"/>
              </a:spcAft>
            </a:pPr>
            <a:r>
              <a:rPr lang="tr-TR" sz="2400" dirty="0">
                <a:solidFill>
                  <a:schemeClr val="tx1">
                    <a:lumMod val="50000"/>
                  </a:schemeClr>
                </a:solidFill>
              </a:rPr>
              <a:t>4-İşletmeye Borç </a:t>
            </a:r>
            <a:r>
              <a:rPr lang="tr-TR" sz="2400" dirty="0" smtClean="0">
                <a:solidFill>
                  <a:schemeClr val="tx1">
                    <a:lumMod val="50000"/>
                  </a:schemeClr>
                </a:solidFill>
              </a:rPr>
              <a:t>verenler,</a:t>
            </a:r>
            <a:endParaRPr lang="tr-TR" sz="2400" dirty="0">
              <a:solidFill>
                <a:schemeClr val="tx1">
                  <a:lumMod val="50000"/>
                </a:schemeClr>
              </a:solidFill>
            </a:endParaRPr>
          </a:p>
          <a:p>
            <a:pPr>
              <a:spcBef>
                <a:spcPts val="600"/>
              </a:spcBef>
              <a:spcAft>
                <a:spcPts val="600"/>
              </a:spcAft>
            </a:pPr>
            <a:r>
              <a:rPr lang="tr-TR" sz="2400" dirty="0" smtClean="0">
                <a:solidFill>
                  <a:schemeClr val="tx1">
                    <a:lumMod val="50000"/>
                  </a:schemeClr>
                </a:solidFill>
              </a:rPr>
              <a:t>5-Devlet.</a:t>
            </a:r>
            <a:endParaRPr lang="tr-TR" sz="2400" dirty="0">
              <a:solidFill>
                <a:schemeClr val="tx1">
                  <a:lumMod val="50000"/>
                </a:schemeClr>
              </a:solidFill>
            </a:endParaRPr>
          </a:p>
        </p:txBody>
      </p:sp>
      <p:pic>
        <p:nvPicPr>
          <p:cNvPr id="4" name="Resim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2995" y="3111096"/>
            <a:ext cx="3960440" cy="3155260"/>
          </a:xfrm>
          <a:prstGeom prst="rect">
            <a:avLst/>
          </a:prstGeom>
        </p:spPr>
      </p:pic>
    </p:spTree>
    <p:extLst>
      <p:ext uri="{BB962C8B-B14F-4D97-AF65-F5344CB8AC3E}">
        <p14:creationId xmlns:p14="http://schemas.microsoft.com/office/powerpoint/2010/main" val="1297597950"/>
      </p:ext>
    </p:extLst>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90"/>
                                          </p:val>
                                        </p:tav>
                                        <p:tav tm="100000">
                                          <p:val>
                                            <p:fltVal val="0"/>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Presentation5">
  <a:themeElements>
    <a:clrScheme name="Moonlight">
      <a:dk1>
        <a:srgbClr val="595959"/>
      </a:dk1>
      <a:lt1>
        <a:srgbClr val="FFFFFF"/>
      </a:lt1>
      <a:dk2>
        <a:srgbClr val="2AB7FF"/>
      </a:dk2>
      <a:lt2>
        <a:srgbClr val="DBE5F1"/>
      </a:lt2>
      <a:accent1>
        <a:srgbClr val="20378C"/>
      </a:accent1>
      <a:accent2>
        <a:srgbClr val="A20000"/>
      </a:accent2>
      <a:accent3>
        <a:srgbClr val="534088"/>
      </a:accent3>
      <a:accent4>
        <a:srgbClr val="2D9123"/>
      </a:accent4>
      <a:accent5>
        <a:srgbClr val="7E2C80"/>
      </a:accent5>
      <a:accent6>
        <a:srgbClr val="4A4EC5"/>
      </a:accent6>
      <a:hlink>
        <a:srgbClr val="BBECFF"/>
      </a:hlink>
      <a:folHlink>
        <a:srgbClr val="DDDDDD"/>
      </a:folHlink>
    </a:clrScheme>
    <a:fontScheme name="Moonlight">
      <a:maj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onlight">
      <a:fillStyleLst>
        <a:solidFill>
          <a:schemeClr val="phClr"/>
        </a:solidFill>
        <a:gradFill rotWithShape="1">
          <a:gsLst>
            <a:gs pos="0">
              <a:schemeClr val="phClr">
                <a:tint val="90000"/>
                <a:satMod val="150000"/>
              </a:schemeClr>
            </a:gs>
            <a:gs pos="35000">
              <a:schemeClr val="phClr">
                <a:tint val="80000"/>
                <a:satMod val="200000"/>
              </a:schemeClr>
            </a:gs>
            <a:gs pos="100000">
              <a:schemeClr val="phClr">
                <a:tint val="75000"/>
                <a:satMod val="250000"/>
              </a:schemeClr>
            </a:gs>
          </a:gsLst>
          <a:path path="rect">
            <a:fillToRect l="100000" t="100000"/>
          </a:path>
        </a:gradFill>
        <a:gradFill rotWithShape="1">
          <a:gsLst>
            <a:gs pos="0">
              <a:schemeClr val="phClr">
                <a:shade val="60000"/>
                <a:satMod val="150000"/>
              </a:schemeClr>
            </a:gs>
            <a:gs pos="80000">
              <a:schemeClr val="phClr">
                <a:shade val="100000"/>
                <a:satMod val="130000"/>
              </a:schemeClr>
            </a:gs>
            <a:gs pos="100000">
              <a:schemeClr val="phClr">
                <a:tint val="90000"/>
                <a:shade val="100000"/>
                <a:satMod val="115000"/>
              </a:schemeClr>
            </a:gs>
          </a:gsLst>
          <a:path path="circle">
            <a:fillToRect l="50000" t="50000" r="50000" b="50000"/>
          </a:path>
        </a:gradFill>
      </a:fillStyleLst>
      <a:lnStyleLst>
        <a:ln w="6350" cap="flat" cmpd="sng" algn="ctr">
          <a:solidFill>
            <a:schemeClr val="phClr">
              <a:shade val="95000"/>
              <a:satMod val="115000"/>
            </a:schemeClr>
          </a:solidFill>
          <a:prstDash val="solid"/>
        </a:ln>
        <a:ln w="12700" cap="flat" cmpd="sng" algn="ctr">
          <a:solidFill>
            <a:schemeClr val="phClr">
              <a:satMod val="110000"/>
            </a:schemeClr>
          </a:solidFill>
          <a:prstDash val="solid"/>
        </a:ln>
        <a:ln w="25400" cap="flat" cmpd="sng" algn="ctr">
          <a:solidFill>
            <a:schemeClr val="phClr">
              <a:shade val="90000"/>
              <a:satMod val="115000"/>
            </a:schemeClr>
          </a:solidFill>
          <a:prstDash val="solid"/>
        </a:ln>
      </a:lnStyleLst>
      <a:effectStyleLst>
        <a:effectStyle>
          <a:effectLst>
            <a:outerShdw blurRad="50800" dist="25400" dir="5400000" sx="101000" sy="101000" algn="ctr" rotWithShape="0">
              <a:srgbClr val="000000">
                <a:alpha val="60000"/>
              </a:srgbClr>
            </a:outerShdw>
          </a:effectLst>
        </a:effectStyle>
        <a:effectStyle>
          <a:effectLst>
            <a:innerShdw blurRad="76200" dist="25400" dir="13500000">
              <a:srgbClr val="000000">
                <a:alpha val="60000"/>
              </a:srgbClr>
            </a:innerShdw>
          </a:effectLst>
          <a:scene3d>
            <a:camera prst="orthographicFront">
              <a:rot lat="0" lon="0" rev="0"/>
            </a:camera>
            <a:lightRig rig="balanced" dir="tl">
              <a:rot lat="0" lon="0" rev="4200000"/>
            </a:lightRig>
          </a:scene3d>
          <a:sp3d>
            <a:bevelT w="25400" h="12700" prst="softRound"/>
          </a:sp3d>
        </a:effectStyle>
        <a:effectStyle>
          <a:effectLst>
            <a:innerShdw blurRad="76200" dist="25400" dir="13500000">
              <a:srgbClr val="000000">
                <a:alpha val="60000"/>
              </a:srgbClr>
            </a:innerShdw>
            <a:softEdge rad="31750"/>
          </a:effectLst>
        </a:effectStyle>
      </a:effectStyleLst>
      <a:bgFillStyleLst>
        <a:solidFill>
          <a:schemeClr val="phClr"/>
        </a:solidFill>
        <a:gradFill rotWithShape="1">
          <a:gsLst>
            <a:gs pos="0">
              <a:schemeClr val="phClr">
                <a:lumMod val="90000"/>
              </a:schemeClr>
            </a:gs>
            <a:gs pos="30000">
              <a:schemeClr val="phClr">
                <a:lumMod val="75000"/>
              </a:schemeClr>
            </a:gs>
            <a:gs pos="100000">
              <a:schemeClr val="phClr">
                <a:lumMod val="10000"/>
              </a:schemeClr>
            </a:gs>
          </a:gsLst>
          <a:path path="circle">
            <a:fillToRect l="50000" t="50000" r="50000" b="50000"/>
          </a:path>
        </a:gradFill>
        <a:gradFill rotWithShape="1">
          <a:gsLst>
            <a:gs pos="0">
              <a:schemeClr val="phClr">
                <a:lumMod val="90000"/>
              </a:schemeClr>
            </a:gs>
            <a:gs pos="30000">
              <a:schemeClr val="phClr">
                <a:lumMod val="75000"/>
              </a:schemeClr>
            </a:gs>
            <a:gs pos="100000">
              <a:schemeClr val="phClr">
                <a:lumMod val="10000"/>
              </a:schemeClr>
            </a:gs>
          </a:gsLst>
          <a:path path="rect">
            <a:fillToRect l="100000" t="10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TC010258014[[fn=Ay ışığı teması]]</Template>
  <TotalTime>1365</TotalTime>
  <Words>4243</Words>
  <Application>Microsoft Office PowerPoint</Application>
  <PresentationFormat>Özel</PresentationFormat>
  <Paragraphs>484</Paragraphs>
  <Slides>47</Slides>
  <Notes>47</Notes>
  <HiddenSlides>0</HiddenSlides>
  <MMClips>0</MMClips>
  <ScaleCrop>false</ScaleCrop>
  <HeadingPairs>
    <vt:vector size="4" baseType="variant">
      <vt:variant>
        <vt:lpstr>Tema</vt:lpstr>
      </vt:variant>
      <vt:variant>
        <vt:i4>1</vt:i4>
      </vt:variant>
      <vt:variant>
        <vt:lpstr>Slayt Başlıkları</vt:lpstr>
      </vt:variant>
      <vt:variant>
        <vt:i4>47</vt:i4>
      </vt:variant>
    </vt:vector>
  </HeadingPairs>
  <TitlesOfParts>
    <vt:vector size="48" baseType="lpstr">
      <vt:lpstr>Presentation5</vt:lpstr>
      <vt:lpstr>MESUT YİĞİT YEMİNLİ MALİ MÜŞAVİR  www.mesutyigit.com</vt:lpstr>
      <vt:lpstr>MESUT YİĞİT YEMİNLİ MALİ MÜŞAVİR</vt:lpstr>
      <vt:lpstr>MESUT YİĞİT YEMİNLİ MALİ MÜŞAVİR</vt:lpstr>
      <vt:lpstr>MESUT YİĞİT YEMİNLİ MALİ MÜŞAVİR</vt:lpstr>
      <vt:lpstr>MESUT YİĞİT YEMİNLİ MALİ MÜŞAVİR</vt:lpstr>
      <vt:lpstr>MESUT YİĞİT YEMİNLİ MALİ MÜŞAVİR</vt:lpstr>
      <vt:lpstr>MESUT YİĞİT YEMİNLİ MALİ MÜŞAVİR</vt:lpstr>
      <vt:lpstr>MESUT YİĞİT YEMİNLİ MALİ MÜŞAVİR</vt:lpstr>
      <vt:lpstr>MESUT YİĞİT YEMİNLİ MALİ MÜŞAVİR</vt:lpstr>
      <vt:lpstr>MESUT YİĞİT YEMİNLİ MALİ MÜŞAVİR</vt:lpstr>
      <vt:lpstr>MESUT YİĞİT YEMİNLİ MALİ MÜŞAVİR</vt:lpstr>
      <vt:lpstr>MESUT YİĞİT YEMİNLİ MALİ MÜŞAVİR</vt:lpstr>
      <vt:lpstr>MESUT YİĞİT YEMİNLİ MALİ MÜŞAVİR</vt:lpstr>
      <vt:lpstr>MESUT YİĞİT YEMİNLİ MALİ MÜŞAVİR</vt:lpstr>
      <vt:lpstr>MESUT YİĞİT YEMİNLİ MALİ MÜŞAVİR</vt:lpstr>
      <vt:lpstr>MESUT YİĞİT YEMİNLİ MALİ MÜŞAVİR</vt:lpstr>
      <vt:lpstr>MESUT YİĞİT YEMİNLİ MALİ MÜŞAVİR</vt:lpstr>
      <vt:lpstr>MESUT YİĞİT YEMİNLİ MALİ MÜŞAVİR</vt:lpstr>
      <vt:lpstr>MESUT YİĞİT YEMİNLİ MALİ MÜŞAVİR</vt:lpstr>
      <vt:lpstr>MESUT YİĞİT YEMİNLİ MALİ MÜŞAVİR</vt:lpstr>
      <vt:lpstr>MESUT YİĞİT YEMİNLİ MALİ MÜŞAVİR</vt:lpstr>
      <vt:lpstr>MESUT YİĞİT YEMİNLİ MALİ MÜŞAVİR</vt:lpstr>
      <vt:lpstr>MESUT YİĞİT YEMİNLİ MALİ MÜŞAVİR</vt:lpstr>
      <vt:lpstr>MESUT YİĞİT YEMİNLİ MALİ MÜŞAVİR</vt:lpstr>
      <vt:lpstr>MESUT YİĞİT YEMİNLİ MALİ MÜŞAVİR</vt:lpstr>
      <vt:lpstr>MESUT YİĞİT YEMİNLİ MALİ MÜŞAVİR</vt:lpstr>
      <vt:lpstr>MESUT YİĞİT YEMİNLİ MALİ MÜŞAVİR</vt:lpstr>
      <vt:lpstr>MESUT YİĞİT YEMİNLİ MALİ MÜŞAVİR</vt:lpstr>
      <vt:lpstr>MESUT YİĞİT YEMİNLİ MALİ MÜŞAVİR</vt:lpstr>
      <vt:lpstr>MESUT YİĞİT YEMİNLİ MALİ MÜŞAVİR</vt:lpstr>
      <vt:lpstr>MESUT YİĞİT YEMİNLİ MALİ MÜŞAVİR</vt:lpstr>
      <vt:lpstr>MESUT YİĞİT YEMİNLİ MALİ MÜŞAVİR</vt:lpstr>
      <vt:lpstr>MESUT YİĞİT YEMİNLİ MALİ MÜŞAVİR</vt:lpstr>
      <vt:lpstr>MESUT YİĞİT YEMİNLİ MALİ MÜŞAVİR</vt:lpstr>
      <vt:lpstr>MESUT YİĞİT YEMİNLİ MALİ MÜŞAVİR</vt:lpstr>
      <vt:lpstr>MESUT YİĞİT YEMİNLİ MALİ MÜŞAVİR</vt:lpstr>
      <vt:lpstr>MESUT YİĞİT YEMİNLİ MALİ MÜŞAVİR</vt:lpstr>
      <vt:lpstr>MESUT YİĞİT YEMİNLİ MALİ MÜŞAVİR</vt:lpstr>
      <vt:lpstr>MESUT YİĞİT YEMİNLİ MALİ MÜŞAVİR</vt:lpstr>
      <vt:lpstr>MESUT YİĞİT YEMİNLİ MALİ MÜŞAVİR</vt:lpstr>
      <vt:lpstr>MESUT YİĞİT YEMİNLİ MALİ MÜŞAVİR</vt:lpstr>
      <vt:lpstr>MESUT YİĞİT YEMİNLİ MALİ MÜŞAVİR</vt:lpstr>
      <vt:lpstr>MESUT YİĞİT YEMİNLİ MALİ MÜŞAVİR</vt:lpstr>
      <vt:lpstr>MESUT YİĞİT YEMİNLİ MALİ MÜŞAVİR</vt:lpstr>
      <vt:lpstr>MESUT YİĞİT YEMİNLİ MALİ MÜŞAVİR</vt:lpstr>
      <vt:lpstr>MESUT YİĞİT YEMİNLİ MALİ MÜŞAVİR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Mesut</dc:creator>
  <cp:lastModifiedBy>Mesut</cp:lastModifiedBy>
  <cp:revision>112</cp:revision>
  <dcterms:created xsi:type="dcterms:W3CDTF">2011-01-25T12:19:16Z</dcterms:created>
  <dcterms:modified xsi:type="dcterms:W3CDTF">2011-04-06T15:48:20Z</dcterms:modified>
</cp:coreProperties>
</file>